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65" r:id="rId2"/>
  </p:sldMasterIdLst>
  <p:notesMasterIdLst>
    <p:notesMasterId r:id="rId32"/>
  </p:notesMasterIdLst>
  <p:sldIdLst>
    <p:sldId id="265" r:id="rId3"/>
    <p:sldId id="321" r:id="rId4"/>
    <p:sldId id="350" r:id="rId5"/>
    <p:sldId id="322" r:id="rId6"/>
    <p:sldId id="351" r:id="rId7"/>
    <p:sldId id="352" r:id="rId8"/>
    <p:sldId id="301" r:id="rId9"/>
    <p:sldId id="341" r:id="rId10"/>
    <p:sldId id="330" r:id="rId11"/>
    <p:sldId id="353" r:id="rId12"/>
    <p:sldId id="332" r:id="rId13"/>
    <p:sldId id="331" r:id="rId14"/>
    <p:sldId id="335" r:id="rId15"/>
    <p:sldId id="334" r:id="rId16"/>
    <p:sldId id="336" r:id="rId17"/>
    <p:sldId id="325" r:id="rId18"/>
    <p:sldId id="354" r:id="rId19"/>
    <p:sldId id="359" r:id="rId20"/>
    <p:sldId id="360" r:id="rId21"/>
    <p:sldId id="338" r:id="rId22"/>
    <p:sldId id="342" r:id="rId23"/>
    <p:sldId id="327" r:id="rId24"/>
    <p:sldId id="344" r:id="rId25"/>
    <p:sldId id="361" r:id="rId26"/>
    <p:sldId id="348" r:id="rId27"/>
    <p:sldId id="366" r:id="rId28"/>
    <p:sldId id="363" r:id="rId29"/>
    <p:sldId id="364" r:id="rId30"/>
    <p:sldId id="323" r:id="rId31"/>
  </p:sldIdLst>
  <p:sldSz cx="12192000" cy="6858000"/>
  <p:notesSz cx="6889750"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élie" initials="CBR" lastIdx="1" clrIdx="0"/>
  <p:cmAuthor id="2" name="David Mottershead" initials="DM" lastIdx="31" clrIdx="1"/>
  <p:cmAuthor id="3" name="Stephen Meredith" initials="SM" lastIdx="16" clrIdx="2">
    <p:extLst>
      <p:ext uri="{19B8F6BF-5375-455C-9EA6-DF929625EA0E}">
        <p15:presenceInfo xmlns:p15="http://schemas.microsoft.com/office/powerpoint/2012/main" userId="S-1-5-21-1824626285-3661288013-1155385484-6801" providerId="AD"/>
      </p:ext>
    </p:extLst>
  </p:cmAuthor>
  <p:cmAuthor id="4" name="Kaley Hart" initials="KH" lastIdx="40" clrIdx="3">
    <p:extLst>
      <p:ext uri="{19B8F6BF-5375-455C-9EA6-DF929625EA0E}">
        <p15:presenceInfo xmlns:p15="http://schemas.microsoft.com/office/powerpoint/2012/main" userId="S-1-5-21-1824626285-3661288013-1155385484-1322" providerId="AD"/>
      </p:ext>
    </p:extLst>
  </p:cmAuthor>
  <p:cmAuthor id="5" name="Kaley Hart" initials="KH [2]" lastIdx="4" clrIdx="4">
    <p:extLst>
      <p:ext uri="{19B8F6BF-5375-455C-9EA6-DF929625EA0E}">
        <p15:presenceInfo xmlns:p15="http://schemas.microsoft.com/office/powerpoint/2012/main" userId="a9c0e9f6eb6516a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6542"/>
    <a:srgbClr val="8DAE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267" autoAdjust="0"/>
  </p:normalViewPr>
  <p:slideViewPr>
    <p:cSldViewPr snapToGrid="0">
      <p:cViewPr varScale="1">
        <p:scale>
          <a:sx n="97" d="100"/>
          <a:sy n="97" d="100"/>
        </p:scale>
        <p:origin x="1056" y="84"/>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Conservation status by ecosystem 2013-2018</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5195352440809347"/>
          <c:y val="0.13307178560639055"/>
          <c:w val="0.59955152910133747"/>
          <c:h val="0.69511298587161652"/>
        </c:manualLayout>
      </c:layout>
      <c:barChart>
        <c:barDir val="bar"/>
        <c:grouping val="clustered"/>
        <c:varyColors val="0"/>
        <c:ser>
          <c:idx val="0"/>
          <c:order val="0"/>
          <c:tx>
            <c:strRef>
              <c:f>Sheet1!$B$1</c:f>
              <c:strCache>
                <c:ptCount val="1"/>
                <c:pt idx="0">
                  <c:v>Agricultural</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B1C-41D9-AB2D-9AB523FF2256}"/>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FB1C-41D9-AB2D-9AB523FF2256}"/>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FB1C-41D9-AB2D-9AB523FF2256}"/>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FB1C-41D9-AB2D-9AB523FF2256}"/>
              </c:ext>
            </c:extLst>
          </c:dPt>
          <c:cat>
            <c:strRef>
              <c:f>Sheet1!$A$2:$A$5</c:f>
              <c:strCache>
                <c:ptCount val="4"/>
                <c:pt idx="0">
                  <c:v>Favourable</c:v>
                </c:pt>
                <c:pt idx="1">
                  <c:v>Unfavourable-inadequate</c:v>
                </c:pt>
                <c:pt idx="2">
                  <c:v>Unfavourable-bad (i.e. threatened)</c:v>
                </c:pt>
                <c:pt idx="3">
                  <c:v>Unknown</c:v>
                </c:pt>
              </c:strCache>
            </c:strRef>
          </c:cat>
          <c:val>
            <c:numRef>
              <c:f>Sheet1!$B$2:$B$5</c:f>
              <c:numCache>
                <c:formatCode>0%</c:formatCode>
                <c:ptCount val="4"/>
                <c:pt idx="0">
                  <c:v>0.18</c:v>
                </c:pt>
                <c:pt idx="1">
                  <c:v>0.28999999999999998</c:v>
                </c:pt>
                <c:pt idx="2">
                  <c:v>0.51</c:v>
                </c:pt>
                <c:pt idx="3">
                  <c:v>0.02</c:v>
                </c:pt>
              </c:numCache>
            </c:numRef>
          </c:val>
          <c:extLst>
            <c:ext xmlns:c16="http://schemas.microsoft.com/office/drawing/2014/chart" uri="{C3380CC4-5D6E-409C-BE32-E72D297353CC}">
              <c16:uniqueId val="{00000000-6440-4B16-B7B7-0D686A073B2F}"/>
            </c:ext>
          </c:extLst>
        </c:ser>
        <c:ser>
          <c:idx val="1"/>
          <c:order val="1"/>
          <c:tx>
            <c:strRef>
              <c:f>Sheet1!$C$1</c:f>
              <c:strCache>
                <c:ptCount val="1"/>
                <c:pt idx="0">
                  <c:v>Forest</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9-FB1C-41D9-AB2D-9AB523FF225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B-FB1C-41D9-AB2D-9AB523FF2256}"/>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D-FB1C-41D9-AB2D-9AB523FF2256}"/>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F-FB1C-41D9-AB2D-9AB523FF2256}"/>
              </c:ext>
            </c:extLst>
          </c:dPt>
          <c:cat>
            <c:strRef>
              <c:f>Sheet1!$A$2:$A$5</c:f>
              <c:strCache>
                <c:ptCount val="4"/>
                <c:pt idx="0">
                  <c:v>Favourable</c:v>
                </c:pt>
                <c:pt idx="1">
                  <c:v>Unfavourable-inadequate</c:v>
                </c:pt>
                <c:pt idx="2">
                  <c:v>Unfavourable-bad (i.e. threatened)</c:v>
                </c:pt>
                <c:pt idx="3">
                  <c:v>Unknown</c:v>
                </c:pt>
              </c:strCache>
            </c:strRef>
          </c:cat>
          <c:val>
            <c:numRef>
              <c:f>Sheet1!$C$2:$C$5</c:f>
              <c:numCache>
                <c:formatCode>0%</c:formatCode>
                <c:ptCount val="4"/>
                <c:pt idx="0">
                  <c:v>0.19</c:v>
                </c:pt>
                <c:pt idx="1">
                  <c:v>0.4</c:v>
                </c:pt>
                <c:pt idx="2">
                  <c:v>0.4</c:v>
                </c:pt>
                <c:pt idx="3">
                  <c:v>0.01</c:v>
                </c:pt>
              </c:numCache>
            </c:numRef>
          </c:val>
          <c:extLst>
            <c:ext xmlns:c16="http://schemas.microsoft.com/office/drawing/2014/chart" uri="{C3380CC4-5D6E-409C-BE32-E72D297353CC}">
              <c16:uniqueId val="{00000001-6440-4B16-B7B7-0D686A073B2F}"/>
            </c:ext>
          </c:extLst>
        </c:ser>
        <c:ser>
          <c:idx val="2"/>
          <c:order val="2"/>
          <c:tx>
            <c:strRef>
              <c:f>Sheet1!$D$1</c:f>
              <c:strCache>
                <c:ptCount val="1"/>
                <c:pt idx="0">
                  <c:v>Other</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11-FB1C-41D9-AB2D-9AB523FF2256}"/>
              </c:ext>
            </c:extLst>
          </c:dPt>
          <c:dPt>
            <c:idx val="1"/>
            <c:invertIfNegative val="0"/>
            <c:bubble3D val="0"/>
            <c:spPr>
              <a:solidFill>
                <a:schemeClr val="accent3"/>
              </a:solidFill>
              <a:ln>
                <a:noFill/>
              </a:ln>
              <a:effectLst/>
            </c:spPr>
            <c:extLst>
              <c:ext xmlns:c16="http://schemas.microsoft.com/office/drawing/2014/chart" uri="{C3380CC4-5D6E-409C-BE32-E72D297353CC}">
                <c16:uniqueId val="{00000013-FB1C-41D9-AB2D-9AB523FF2256}"/>
              </c:ext>
            </c:extLst>
          </c:dPt>
          <c:dPt>
            <c:idx val="2"/>
            <c:invertIfNegative val="0"/>
            <c:bubble3D val="0"/>
            <c:spPr>
              <a:solidFill>
                <a:schemeClr val="accent3"/>
              </a:solidFill>
              <a:ln>
                <a:noFill/>
              </a:ln>
              <a:effectLst/>
            </c:spPr>
            <c:extLst>
              <c:ext xmlns:c16="http://schemas.microsoft.com/office/drawing/2014/chart" uri="{C3380CC4-5D6E-409C-BE32-E72D297353CC}">
                <c16:uniqueId val="{00000015-FB1C-41D9-AB2D-9AB523FF2256}"/>
              </c:ext>
            </c:extLst>
          </c:dPt>
          <c:dPt>
            <c:idx val="3"/>
            <c:invertIfNegative val="0"/>
            <c:bubble3D val="0"/>
            <c:spPr>
              <a:solidFill>
                <a:schemeClr val="accent3"/>
              </a:solidFill>
              <a:ln>
                <a:noFill/>
              </a:ln>
              <a:effectLst/>
            </c:spPr>
            <c:extLst>
              <c:ext xmlns:c16="http://schemas.microsoft.com/office/drawing/2014/chart" uri="{C3380CC4-5D6E-409C-BE32-E72D297353CC}">
                <c16:uniqueId val="{00000017-FB1C-41D9-AB2D-9AB523FF2256}"/>
              </c:ext>
            </c:extLst>
          </c:dPt>
          <c:cat>
            <c:strRef>
              <c:f>Sheet1!$A$2:$A$5</c:f>
              <c:strCache>
                <c:ptCount val="4"/>
                <c:pt idx="0">
                  <c:v>Favourable</c:v>
                </c:pt>
                <c:pt idx="1">
                  <c:v>Unfavourable-inadequate</c:v>
                </c:pt>
                <c:pt idx="2">
                  <c:v>Unfavourable-bad (i.e. threatened)</c:v>
                </c:pt>
                <c:pt idx="3">
                  <c:v>Unknown</c:v>
                </c:pt>
              </c:strCache>
            </c:strRef>
          </c:cat>
          <c:val>
            <c:numRef>
              <c:f>Sheet1!$D$2:$D$5</c:f>
              <c:numCache>
                <c:formatCode>0%</c:formatCode>
                <c:ptCount val="4"/>
                <c:pt idx="0">
                  <c:v>0.3</c:v>
                </c:pt>
                <c:pt idx="1">
                  <c:v>0.38</c:v>
                </c:pt>
                <c:pt idx="2">
                  <c:v>0.28999999999999998</c:v>
                </c:pt>
                <c:pt idx="3">
                  <c:v>0.04</c:v>
                </c:pt>
              </c:numCache>
            </c:numRef>
          </c:val>
          <c:extLst>
            <c:ext xmlns:c16="http://schemas.microsoft.com/office/drawing/2014/chart" uri="{C3380CC4-5D6E-409C-BE32-E72D297353CC}">
              <c16:uniqueId val="{00000002-6440-4B16-B7B7-0D686A073B2F}"/>
            </c:ext>
          </c:extLst>
        </c:ser>
        <c:dLbls>
          <c:showLegendKey val="0"/>
          <c:showVal val="0"/>
          <c:showCatName val="0"/>
          <c:showSerName val="0"/>
          <c:showPercent val="0"/>
          <c:showBubbleSize val="0"/>
        </c:dLbls>
        <c:gapWidth val="100"/>
        <c:axId val="219145488"/>
        <c:axId val="219145096"/>
      </c:barChart>
      <c:valAx>
        <c:axId val="2191450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9145488"/>
        <c:crosses val="autoZero"/>
        <c:crossBetween val="between"/>
      </c:valAx>
      <c:catAx>
        <c:axId val="2191454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914509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862" b="0" i="0" u="none" strike="noStrike" baseline="0" dirty="0">
                <a:effectLst/>
              </a:rPr>
              <a:t>Conservation status of BHD species by ecosystem 2013-2018</a:t>
            </a:r>
            <a:endParaRPr lang="en-GB"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5195352440809347"/>
          <c:y val="0.13307178560639055"/>
          <c:w val="0.59955152910133747"/>
          <c:h val="0.69511298587161652"/>
        </c:manualLayout>
      </c:layout>
      <c:barChart>
        <c:barDir val="bar"/>
        <c:grouping val="clustered"/>
        <c:varyColors val="0"/>
        <c:ser>
          <c:idx val="0"/>
          <c:order val="0"/>
          <c:tx>
            <c:strRef>
              <c:f>Sheet1!$B$1</c:f>
              <c:strCache>
                <c:ptCount val="1"/>
                <c:pt idx="0">
                  <c:v>Agricultural</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33B8-4AB3-BE27-C991E1EDE3E5}"/>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33B8-4AB3-BE27-C991E1EDE3E5}"/>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33B8-4AB3-BE27-C991E1EDE3E5}"/>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33B8-4AB3-BE27-C991E1EDE3E5}"/>
              </c:ext>
            </c:extLst>
          </c:dPt>
          <c:cat>
            <c:strRef>
              <c:f>Sheet1!$A$2:$A$5</c:f>
              <c:strCache>
                <c:ptCount val="4"/>
                <c:pt idx="0">
                  <c:v>Favourable</c:v>
                </c:pt>
                <c:pt idx="1">
                  <c:v>Unfavourable-inadequate</c:v>
                </c:pt>
                <c:pt idx="2">
                  <c:v>Unfavourable-bad</c:v>
                </c:pt>
                <c:pt idx="3">
                  <c:v>Unknown</c:v>
                </c:pt>
              </c:strCache>
            </c:strRef>
          </c:cat>
          <c:val>
            <c:numRef>
              <c:f>Sheet1!$B$2:$B$5</c:f>
              <c:numCache>
                <c:formatCode>0%</c:formatCode>
                <c:ptCount val="4"/>
                <c:pt idx="0">
                  <c:v>0.27</c:v>
                </c:pt>
                <c:pt idx="1">
                  <c:v>0.38</c:v>
                </c:pt>
                <c:pt idx="2">
                  <c:v>0.25</c:v>
                </c:pt>
                <c:pt idx="3">
                  <c:v>0.1</c:v>
                </c:pt>
              </c:numCache>
            </c:numRef>
          </c:val>
          <c:extLst>
            <c:ext xmlns:c16="http://schemas.microsoft.com/office/drawing/2014/chart" uri="{C3380CC4-5D6E-409C-BE32-E72D297353CC}">
              <c16:uniqueId val="{00000000-10BA-47F4-8264-CAFE59398F81}"/>
            </c:ext>
          </c:extLst>
        </c:ser>
        <c:ser>
          <c:idx val="1"/>
          <c:order val="1"/>
          <c:tx>
            <c:strRef>
              <c:f>Sheet1!$D$1</c:f>
              <c:strCache>
                <c:ptCount val="1"/>
                <c:pt idx="0">
                  <c:v>Other</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9-33B8-4AB3-BE27-C991E1EDE3E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B-33B8-4AB3-BE27-C991E1EDE3E5}"/>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D-33B8-4AB3-BE27-C991E1EDE3E5}"/>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F-33B8-4AB3-BE27-C991E1EDE3E5}"/>
              </c:ext>
            </c:extLst>
          </c:dPt>
          <c:cat>
            <c:strRef>
              <c:f>Sheet1!$A$2:$A$5</c:f>
              <c:strCache>
                <c:ptCount val="4"/>
                <c:pt idx="0">
                  <c:v>Favourable</c:v>
                </c:pt>
                <c:pt idx="1">
                  <c:v>Unfavourable-inadequate</c:v>
                </c:pt>
                <c:pt idx="2">
                  <c:v>Unfavourable-bad</c:v>
                </c:pt>
                <c:pt idx="3">
                  <c:v>Unknown</c:v>
                </c:pt>
              </c:strCache>
            </c:strRef>
          </c:cat>
          <c:val>
            <c:numRef>
              <c:f>Sheet1!$D$2:$D$5</c:f>
              <c:numCache>
                <c:formatCode>0%</c:formatCode>
                <c:ptCount val="4"/>
                <c:pt idx="0">
                  <c:v>0.45</c:v>
                </c:pt>
                <c:pt idx="1">
                  <c:v>0.32</c:v>
                </c:pt>
                <c:pt idx="2">
                  <c:v>0.14000000000000001</c:v>
                </c:pt>
                <c:pt idx="3">
                  <c:v>0.09</c:v>
                </c:pt>
              </c:numCache>
            </c:numRef>
          </c:val>
          <c:extLst>
            <c:ext xmlns:c16="http://schemas.microsoft.com/office/drawing/2014/chart" uri="{C3380CC4-5D6E-409C-BE32-E72D297353CC}">
              <c16:uniqueId val="{00000001-10BA-47F4-8264-CAFE59398F81}"/>
            </c:ext>
          </c:extLst>
        </c:ser>
        <c:ser>
          <c:idx val="2"/>
          <c:order val="2"/>
          <c:tx>
            <c:strRef>
              <c:f>Sheet1!$C$1</c:f>
              <c:strCache>
                <c:ptCount val="1"/>
                <c:pt idx="0">
                  <c:v>Forest</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11-33B8-4AB3-BE27-C991E1EDE3E5}"/>
              </c:ext>
            </c:extLst>
          </c:dPt>
          <c:dPt>
            <c:idx val="1"/>
            <c:invertIfNegative val="0"/>
            <c:bubble3D val="0"/>
            <c:spPr>
              <a:solidFill>
                <a:schemeClr val="accent3"/>
              </a:solidFill>
              <a:ln>
                <a:noFill/>
              </a:ln>
              <a:effectLst/>
            </c:spPr>
            <c:extLst>
              <c:ext xmlns:c16="http://schemas.microsoft.com/office/drawing/2014/chart" uri="{C3380CC4-5D6E-409C-BE32-E72D297353CC}">
                <c16:uniqueId val="{00000013-33B8-4AB3-BE27-C991E1EDE3E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15-33B8-4AB3-BE27-C991E1EDE3E5}"/>
              </c:ext>
            </c:extLst>
          </c:dPt>
          <c:dPt>
            <c:idx val="3"/>
            <c:invertIfNegative val="0"/>
            <c:bubble3D val="0"/>
            <c:spPr>
              <a:solidFill>
                <a:schemeClr val="accent3"/>
              </a:solidFill>
              <a:ln>
                <a:noFill/>
              </a:ln>
              <a:effectLst/>
            </c:spPr>
            <c:extLst>
              <c:ext xmlns:c16="http://schemas.microsoft.com/office/drawing/2014/chart" uri="{C3380CC4-5D6E-409C-BE32-E72D297353CC}">
                <c16:uniqueId val="{00000017-33B8-4AB3-BE27-C991E1EDE3E5}"/>
              </c:ext>
            </c:extLst>
          </c:dPt>
          <c:cat>
            <c:strRef>
              <c:f>Sheet1!$A$2:$A$5</c:f>
              <c:strCache>
                <c:ptCount val="4"/>
                <c:pt idx="0">
                  <c:v>Favourable</c:v>
                </c:pt>
                <c:pt idx="1">
                  <c:v>Unfavourable-inadequate</c:v>
                </c:pt>
                <c:pt idx="2">
                  <c:v>Unfavourable-bad</c:v>
                </c:pt>
                <c:pt idx="3">
                  <c:v>Unknown</c:v>
                </c:pt>
              </c:strCache>
            </c:strRef>
          </c:cat>
          <c:val>
            <c:numRef>
              <c:f>Sheet1!$C$2:$C$5</c:f>
              <c:numCache>
                <c:formatCode>0%</c:formatCode>
                <c:ptCount val="4"/>
                <c:pt idx="0">
                  <c:v>0.25</c:v>
                </c:pt>
                <c:pt idx="1">
                  <c:v>0.42</c:v>
                </c:pt>
                <c:pt idx="2">
                  <c:v>0.21</c:v>
                </c:pt>
                <c:pt idx="3">
                  <c:v>0.12</c:v>
                </c:pt>
              </c:numCache>
            </c:numRef>
          </c:val>
          <c:extLst>
            <c:ext xmlns:c16="http://schemas.microsoft.com/office/drawing/2014/chart" uri="{C3380CC4-5D6E-409C-BE32-E72D297353CC}">
              <c16:uniqueId val="{00000002-10BA-47F4-8264-CAFE59398F81}"/>
            </c:ext>
          </c:extLst>
        </c:ser>
        <c:dLbls>
          <c:showLegendKey val="0"/>
          <c:showVal val="0"/>
          <c:showCatName val="0"/>
          <c:showSerName val="0"/>
          <c:showPercent val="0"/>
          <c:showBubbleSize val="0"/>
        </c:dLbls>
        <c:gapWidth val="100"/>
        <c:axId val="217106240"/>
        <c:axId val="218319920"/>
      </c:barChart>
      <c:valAx>
        <c:axId val="2183199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7106240"/>
        <c:crosses val="autoZero"/>
        <c:crossBetween val="between"/>
      </c:valAx>
      <c:catAx>
        <c:axId val="21710624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831992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06DA44-3109-4B16-84E2-FB6E584CFD4C}"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GB"/>
        </a:p>
      </dgm:t>
    </dgm:pt>
    <dgm:pt modelId="{31970272-11BD-4BF8-A8C9-211C78A4135D}">
      <dgm:prSet phldrT="[Text]"/>
      <dgm:spPr/>
      <dgm:t>
        <a:bodyPr/>
        <a:lstStyle/>
        <a:p>
          <a:r>
            <a:rPr lang="en-GB" dirty="0"/>
            <a:t>Effectiveness</a:t>
          </a:r>
        </a:p>
      </dgm:t>
    </dgm:pt>
    <dgm:pt modelId="{C4DCF46F-8D1F-4444-BCBF-450ED176601F}" type="parTrans" cxnId="{E77AE125-26D5-4FD1-B874-21C4C4E0CFF7}">
      <dgm:prSet/>
      <dgm:spPr/>
      <dgm:t>
        <a:bodyPr/>
        <a:lstStyle/>
        <a:p>
          <a:endParaRPr lang="en-GB"/>
        </a:p>
      </dgm:t>
    </dgm:pt>
    <dgm:pt modelId="{97DDE445-F433-4FB9-97C1-CBFD7A2BADD6}" type="sibTrans" cxnId="{E77AE125-26D5-4FD1-B874-21C4C4E0CFF7}">
      <dgm:prSet/>
      <dgm:spPr/>
      <dgm:t>
        <a:bodyPr/>
        <a:lstStyle/>
        <a:p>
          <a:endParaRPr lang="en-GB"/>
        </a:p>
      </dgm:t>
    </dgm:pt>
    <dgm:pt modelId="{10C875CD-F950-4334-B047-3CC5DA9835D3}">
      <dgm:prSet phldrT="[Text]" custT="1"/>
      <dgm:spPr/>
      <dgm:t>
        <a:bodyPr/>
        <a:lstStyle/>
        <a:p>
          <a:r>
            <a:rPr lang="en-GB" sz="900" dirty="0"/>
            <a:t>Contribution to CAP biodiversity objective (ESQ4)</a:t>
          </a:r>
        </a:p>
      </dgm:t>
    </dgm:pt>
    <dgm:pt modelId="{F1D740BA-1832-4CEB-B964-A9A5A06BFBBC}" type="parTrans" cxnId="{AF604A92-50B1-4217-A0D9-EB25B4E49CD4}">
      <dgm:prSet/>
      <dgm:spPr/>
      <dgm:t>
        <a:bodyPr/>
        <a:lstStyle/>
        <a:p>
          <a:endParaRPr lang="en-GB"/>
        </a:p>
      </dgm:t>
    </dgm:pt>
    <dgm:pt modelId="{6E3790F8-B227-4624-9297-B11310643B05}" type="sibTrans" cxnId="{AF604A92-50B1-4217-A0D9-EB25B4E49CD4}">
      <dgm:prSet/>
      <dgm:spPr/>
      <dgm:t>
        <a:bodyPr/>
        <a:lstStyle/>
        <a:p>
          <a:endParaRPr lang="en-GB"/>
        </a:p>
      </dgm:t>
    </dgm:pt>
    <dgm:pt modelId="{A8C7D847-8A4A-4346-B31E-BE01C24DD90F}">
      <dgm:prSet phldrT="[Text]" custT="1"/>
      <dgm:spPr/>
      <dgm:t>
        <a:bodyPr/>
        <a:lstStyle/>
        <a:p>
          <a:r>
            <a:rPr lang="en-GB" sz="900" dirty="0"/>
            <a:t>Contribution to  conservation status  </a:t>
          </a:r>
          <a:br>
            <a:rPr lang="en-GB" sz="900" dirty="0"/>
          </a:br>
          <a:r>
            <a:rPr lang="en-GB" sz="900" dirty="0"/>
            <a:t>(ESQ5)</a:t>
          </a:r>
        </a:p>
      </dgm:t>
    </dgm:pt>
    <dgm:pt modelId="{B427C733-D2B1-44F7-A0E6-AD2E7C2A8A18}" type="parTrans" cxnId="{214ADDB1-34BF-4AEA-BBEB-7872417CC96A}">
      <dgm:prSet/>
      <dgm:spPr/>
      <dgm:t>
        <a:bodyPr/>
        <a:lstStyle/>
        <a:p>
          <a:endParaRPr lang="en-GB"/>
        </a:p>
      </dgm:t>
    </dgm:pt>
    <dgm:pt modelId="{03837070-653F-4CBF-9C79-2ED225A557C7}" type="sibTrans" cxnId="{214ADDB1-34BF-4AEA-BBEB-7872417CC96A}">
      <dgm:prSet/>
      <dgm:spPr/>
      <dgm:t>
        <a:bodyPr/>
        <a:lstStyle/>
        <a:p>
          <a:endParaRPr lang="en-GB"/>
        </a:p>
      </dgm:t>
    </dgm:pt>
    <dgm:pt modelId="{EA9322C6-1785-466A-A3CB-B55C4CE89EE7}">
      <dgm:prSet phldrT="[Text]"/>
      <dgm:spPr/>
      <dgm:t>
        <a:bodyPr/>
        <a:lstStyle/>
        <a:p>
          <a:r>
            <a:rPr lang="en-GB" dirty="0"/>
            <a:t>Efficiency</a:t>
          </a:r>
        </a:p>
      </dgm:t>
    </dgm:pt>
    <dgm:pt modelId="{5B0E4683-5A77-4CF2-A8A7-B85D51E2ADCF}" type="parTrans" cxnId="{1FC47405-1121-4EF0-99B9-94FEC777FF4A}">
      <dgm:prSet/>
      <dgm:spPr/>
      <dgm:t>
        <a:bodyPr/>
        <a:lstStyle/>
        <a:p>
          <a:endParaRPr lang="en-GB"/>
        </a:p>
      </dgm:t>
    </dgm:pt>
    <dgm:pt modelId="{2EC1CBA6-89AA-48FA-868F-46ED429B0EE5}" type="sibTrans" cxnId="{1FC47405-1121-4EF0-99B9-94FEC777FF4A}">
      <dgm:prSet/>
      <dgm:spPr/>
      <dgm:t>
        <a:bodyPr/>
        <a:lstStyle/>
        <a:p>
          <a:endParaRPr lang="en-GB"/>
        </a:p>
      </dgm:t>
    </dgm:pt>
    <dgm:pt modelId="{5549B573-CBB1-4CC8-ACFA-721B6653FCCA}">
      <dgm:prSet phldrT="[Text]" custT="1"/>
      <dgm:spPr/>
      <dgm:t>
        <a:bodyPr/>
        <a:lstStyle/>
        <a:p>
          <a:r>
            <a:rPr lang="en-GB" sz="900" dirty="0"/>
            <a:t>CAP results vs. budget (ESQ9)</a:t>
          </a:r>
        </a:p>
      </dgm:t>
    </dgm:pt>
    <dgm:pt modelId="{B598F228-ABBF-44E8-8532-F7195942BFFC}" type="parTrans" cxnId="{72984809-B081-47DE-8A8E-FCB04C3EA4BF}">
      <dgm:prSet/>
      <dgm:spPr/>
      <dgm:t>
        <a:bodyPr/>
        <a:lstStyle/>
        <a:p>
          <a:endParaRPr lang="en-GB"/>
        </a:p>
      </dgm:t>
    </dgm:pt>
    <dgm:pt modelId="{003CE2DF-6D45-4992-BEB0-7798B0C188F9}" type="sibTrans" cxnId="{72984809-B081-47DE-8A8E-FCB04C3EA4BF}">
      <dgm:prSet/>
      <dgm:spPr/>
      <dgm:t>
        <a:bodyPr/>
        <a:lstStyle/>
        <a:p>
          <a:endParaRPr lang="en-GB"/>
        </a:p>
      </dgm:t>
    </dgm:pt>
    <dgm:pt modelId="{0792EE4B-6EF5-4B36-A274-FADF141E5FBB}">
      <dgm:prSet phldrT="[Text]" custT="1"/>
      <dgm:spPr/>
      <dgm:t>
        <a:bodyPr/>
        <a:lstStyle/>
        <a:p>
          <a:r>
            <a:rPr lang="en-GB" sz="900" dirty="0"/>
            <a:t>Administrative burden and simplification (ESQ10)</a:t>
          </a:r>
        </a:p>
      </dgm:t>
    </dgm:pt>
    <dgm:pt modelId="{E4483C58-5E5E-43A6-9086-0349E015AC91}" type="parTrans" cxnId="{33C32062-15B7-47D8-8CC4-2AA536EBB316}">
      <dgm:prSet/>
      <dgm:spPr/>
      <dgm:t>
        <a:bodyPr/>
        <a:lstStyle/>
        <a:p>
          <a:endParaRPr lang="en-GB"/>
        </a:p>
      </dgm:t>
    </dgm:pt>
    <dgm:pt modelId="{56964CEF-238A-4FED-87F5-F156CC5B1556}" type="sibTrans" cxnId="{33C32062-15B7-47D8-8CC4-2AA536EBB316}">
      <dgm:prSet/>
      <dgm:spPr/>
      <dgm:t>
        <a:bodyPr/>
        <a:lstStyle/>
        <a:p>
          <a:endParaRPr lang="en-GB"/>
        </a:p>
      </dgm:t>
    </dgm:pt>
    <dgm:pt modelId="{C12756D6-EA23-4E03-91CE-0581CB5B9B02}">
      <dgm:prSet phldrT="[Text]" custT="1"/>
      <dgm:spPr/>
      <dgm:t>
        <a:bodyPr/>
        <a:lstStyle/>
        <a:p>
          <a:r>
            <a:rPr lang="en-GB" sz="900" dirty="0"/>
            <a:t>Impact of biodiversity on agriculture and forestry  (ESQ6)</a:t>
          </a:r>
        </a:p>
      </dgm:t>
    </dgm:pt>
    <dgm:pt modelId="{23F76955-BF7A-4C04-97EB-2E8D2BDB0ADE}" type="parTrans" cxnId="{5A9ADDF4-8623-4902-81C5-B685DE727516}">
      <dgm:prSet/>
      <dgm:spPr/>
      <dgm:t>
        <a:bodyPr/>
        <a:lstStyle/>
        <a:p>
          <a:endParaRPr lang="en-GB"/>
        </a:p>
      </dgm:t>
    </dgm:pt>
    <dgm:pt modelId="{42D3FA9F-0654-44AB-8B76-CDB8DE7D4E35}" type="sibTrans" cxnId="{5A9ADDF4-8623-4902-81C5-B685DE727516}">
      <dgm:prSet/>
      <dgm:spPr/>
      <dgm:t>
        <a:bodyPr/>
        <a:lstStyle/>
        <a:p>
          <a:endParaRPr lang="en-GB"/>
        </a:p>
      </dgm:t>
    </dgm:pt>
    <dgm:pt modelId="{8D619360-7318-4E07-A85E-0AE8EAE67366}">
      <dgm:prSet phldrT="[Text]" custT="1"/>
      <dgm:spPr/>
      <dgm:t>
        <a:bodyPr/>
        <a:lstStyle/>
        <a:p>
          <a:r>
            <a:rPr lang="en-GB" sz="900" dirty="0"/>
            <a:t>Successful approaches (ESQ8)</a:t>
          </a:r>
        </a:p>
      </dgm:t>
    </dgm:pt>
    <dgm:pt modelId="{AF741062-1D1D-40D2-8518-B5685D1B12EF}" type="parTrans" cxnId="{A0791144-278D-40AB-8FA7-CE678668B1A5}">
      <dgm:prSet/>
      <dgm:spPr/>
      <dgm:t>
        <a:bodyPr/>
        <a:lstStyle/>
        <a:p>
          <a:endParaRPr lang="en-GB"/>
        </a:p>
      </dgm:t>
    </dgm:pt>
    <dgm:pt modelId="{88CF454E-FFAE-496F-BFC4-C50ED3334025}" type="sibTrans" cxnId="{A0791144-278D-40AB-8FA7-CE678668B1A5}">
      <dgm:prSet/>
      <dgm:spPr/>
      <dgm:t>
        <a:bodyPr/>
        <a:lstStyle/>
        <a:p>
          <a:endParaRPr lang="en-GB"/>
        </a:p>
      </dgm:t>
    </dgm:pt>
    <dgm:pt modelId="{0B8B55A8-4DA1-4CAE-AA6A-BD7B7D4A80CF}">
      <dgm:prSet phldrT="[Text]"/>
      <dgm:spPr/>
      <dgm:t>
        <a:bodyPr/>
        <a:lstStyle/>
        <a:p>
          <a:r>
            <a:rPr lang="en-GB" dirty="0"/>
            <a:t>Coherence</a:t>
          </a:r>
        </a:p>
      </dgm:t>
    </dgm:pt>
    <dgm:pt modelId="{BF578AF1-0E16-4F33-9599-36B887123D2F}" type="parTrans" cxnId="{6505556A-F687-4BE1-AC3D-61F70579D522}">
      <dgm:prSet/>
      <dgm:spPr/>
      <dgm:t>
        <a:bodyPr/>
        <a:lstStyle/>
        <a:p>
          <a:endParaRPr lang="en-GB"/>
        </a:p>
      </dgm:t>
    </dgm:pt>
    <dgm:pt modelId="{EEEA59BD-4734-4B3C-B000-3D4E6BAD4A23}" type="sibTrans" cxnId="{6505556A-F687-4BE1-AC3D-61F70579D522}">
      <dgm:prSet/>
      <dgm:spPr/>
      <dgm:t>
        <a:bodyPr/>
        <a:lstStyle/>
        <a:p>
          <a:endParaRPr lang="en-GB"/>
        </a:p>
      </dgm:t>
    </dgm:pt>
    <dgm:pt modelId="{12E37F8E-8C92-438F-B85D-46238DDA652E}">
      <dgm:prSet phldrT="[Text]" custT="1"/>
      <dgm:spPr/>
      <dgm:t>
        <a:bodyPr/>
        <a:lstStyle/>
        <a:p>
          <a:r>
            <a:rPr lang="en-GB" sz="900" dirty="0"/>
            <a:t>Internal coherence with CAP biodiversity objective (ESQ11)</a:t>
          </a:r>
        </a:p>
      </dgm:t>
    </dgm:pt>
    <dgm:pt modelId="{C751FC8F-9E7D-4D7F-9380-69A11973888F}" type="parTrans" cxnId="{33A3DF95-AFFC-4127-8E06-3B0B346DDAAE}">
      <dgm:prSet/>
      <dgm:spPr/>
      <dgm:t>
        <a:bodyPr/>
        <a:lstStyle/>
        <a:p>
          <a:endParaRPr lang="en-GB"/>
        </a:p>
      </dgm:t>
    </dgm:pt>
    <dgm:pt modelId="{DBBA10EE-6E01-4600-A1BB-312251856828}" type="sibTrans" cxnId="{33A3DF95-AFFC-4127-8E06-3B0B346DDAAE}">
      <dgm:prSet/>
      <dgm:spPr/>
      <dgm:t>
        <a:bodyPr/>
        <a:lstStyle/>
        <a:p>
          <a:endParaRPr lang="en-GB"/>
        </a:p>
      </dgm:t>
    </dgm:pt>
    <dgm:pt modelId="{0E7759D4-5621-4C7D-9CA0-DCFB9D4F9F68}">
      <dgm:prSet phldrT="[Text]" custT="1"/>
      <dgm:spPr/>
      <dgm:t>
        <a:bodyPr/>
        <a:lstStyle/>
        <a:p>
          <a:r>
            <a:rPr lang="en-GB" sz="900" dirty="0"/>
            <a:t>Internal coherence with other CAP objectives (ESQ12) </a:t>
          </a:r>
        </a:p>
      </dgm:t>
    </dgm:pt>
    <dgm:pt modelId="{EBF26F91-0965-4708-B6D1-670A503C6D73}" type="parTrans" cxnId="{8F208485-9CBF-44DD-A561-AE14D53FD931}">
      <dgm:prSet/>
      <dgm:spPr/>
      <dgm:t>
        <a:bodyPr/>
        <a:lstStyle/>
        <a:p>
          <a:endParaRPr lang="en-GB"/>
        </a:p>
      </dgm:t>
    </dgm:pt>
    <dgm:pt modelId="{185CA04A-7FB2-4AD4-AD6B-FE137239F29B}" type="sibTrans" cxnId="{8F208485-9CBF-44DD-A561-AE14D53FD931}">
      <dgm:prSet/>
      <dgm:spPr/>
      <dgm:t>
        <a:bodyPr/>
        <a:lstStyle/>
        <a:p>
          <a:endParaRPr lang="en-GB"/>
        </a:p>
      </dgm:t>
    </dgm:pt>
    <dgm:pt modelId="{6B1C78C3-DBB5-4963-B3C9-DAAD034F61B7}">
      <dgm:prSet phldrT="[Text]"/>
      <dgm:spPr/>
      <dgm:t>
        <a:bodyPr/>
        <a:lstStyle/>
        <a:p>
          <a:r>
            <a:rPr lang="en-GB" dirty="0"/>
            <a:t>Relevance</a:t>
          </a:r>
        </a:p>
      </dgm:t>
    </dgm:pt>
    <dgm:pt modelId="{BA63ADA1-E2E1-40DC-89EC-7FB2E03FB883}" type="parTrans" cxnId="{139074FB-FFAB-4756-8EC7-1C1E3E961A29}">
      <dgm:prSet/>
      <dgm:spPr/>
      <dgm:t>
        <a:bodyPr/>
        <a:lstStyle/>
        <a:p>
          <a:endParaRPr lang="en-GB"/>
        </a:p>
      </dgm:t>
    </dgm:pt>
    <dgm:pt modelId="{801166A6-CE7E-434D-8C4E-4D1629F1BD7D}" type="sibTrans" cxnId="{139074FB-FFAB-4756-8EC7-1C1E3E961A29}">
      <dgm:prSet/>
      <dgm:spPr/>
      <dgm:t>
        <a:bodyPr/>
        <a:lstStyle/>
        <a:p>
          <a:endParaRPr lang="en-GB"/>
        </a:p>
      </dgm:t>
    </dgm:pt>
    <dgm:pt modelId="{5EFB4A21-C72E-48BB-80DD-DF4C92CC1A39}">
      <dgm:prSet phldrT="[Text]"/>
      <dgm:spPr/>
      <dgm:t>
        <a:bodyPr/>
        <a:lstStyle/>
        <a:p>
          <a:r>
            <a:rPr lang="en-GB" dirty="0"/>
            <a:t>EU Added Value</a:t>
          </a:r>
        </a:p>
      </dgm:t>
    </dgm:pt>
    <dgm:pt modelId="{5C86DDA0-59BA-4A34-8AC0-A51F488A9E3E}" type="parTrans" cxnId="{6560B5C0-BE95-4D9C-A265-B4B5AA386FD8}">
      <dgm:prSet/>
      <dgm:spPr/>
      <dgm:t>
        <a:bodyPr/>
        <a:lstStyle/>
        <a:p>
          <a:endParaRPr lang="en-GB"/>
        </a:p>
      </dgm:t>
    </dgm:pt>
    <dgm:pt modelId="{B025D6BC-8C82-4293-A58F-F1D941AC77ED}" type="sibTrans" cxnId="{6560B5C0-BE95-4D9C-A265-B4B5AA386FD8}">
      <dgm:prSet/>
      <dgm:spPr/>
      <dgm:t>
        <a:bodyPr/>
        <a:lstStyle/>
        <a:p>
          <a:endParaRPr lang="en-GB"/>
        </a:p>
      </dgm:t>
    </dgm:pt>
    <dgm:pt modelId="{418B43F5-A5A3-444F-B147-1FF34568C709}">
      <dgm:prSet phldrT="[Text]" custT="1"/>
      <dgm:spPr/>
      <dgm:t>
        <a:bodyPr/>
        <a:lstStyle/>
        <a:p>
          <a:r>
            <a:rPr lang="en-GB" sz="900" dirty="0"/>
            <a:t>Relevance to needs and new issues (ESQ14)</a:t>
          </a:r>
        </a:p>
      </dgm:t>
    </dgm:pt>
    <dgm:pt modelId="{2A5034A2-DBB6-480D-A112-B09ED08AC022}" type="parTrans" cxnId="{02060940-4A00-4FB2-8C03-E785E2D84290}">
      <dgm:prSet/>
      <dgm:spPr/>
      <dgm:t>
        <a:bodyPr/>
        <a:lstStyle/>
        <a:p>
          <a:endParaRPr lang="en-GB"/>
        </a:p>
      </dgm:t>
    </dgm:pt>
    <dgm:pt modelId="{E0332C96-033E-4E9A-8464-6873CCC6AB84}" type="sibTrans" cxnId="{02060940-4A00-4FB2-8C03-E785E2D84290}">
      <dgm:prSet/>
      <dgm:spPr/>
      <dgm:t>
        <a:bodyPr/>
        <a:lstStyle/>
        <a:p>
          <a:endParaRPr lang="en-GB"/>
        </a:p>
      </dgm:t>
    </dgm:pt>
    <dgm:pt modelId="{BFAF09CD-3206-4B77-8025-D1435D78EF26}">
      <dgm:prSet phldrT="[Text]" custT="1"/>
      <dgm:spPr/>
      <dgm:t>
        <a:bodyPr/>
        <a:lstStyle/>
        <a:p>
          <a:r>
            <a:rPr lang="en-GB" sz="900" dirty="0"/>
            <a:t>EU added value (ESQ15)</a:t>
          </a:r>
        </a:p>
      </dgm:t>
    </dgm:pt>
    <dgm:pt modelId="{D670223B-B609-4744-8013-332C47B93232}" type="parTrans" cxnId="{6FFD3BA3-F1D1-4F76-BC5E-0A381EC58AE8}">
      <dgm:prSet/>
      <dgm:spPr/>
      <dgm:t>
        <a:bodyPr/>
        <a:lstStyle/>
        <a:p>
          <a:endParaRPr lang="en-GB"/>
        </a:p>
      </dgm:t>
    </dgm:pt>
    <dgm:pt modelId="{926E2E76-4453-415D-917F-677706C0C91E}" type="sibTrans" cxnId="{6FFD3BA3-F1D1-4F76-BC5E-0A381EC58AE8}">
      <dgm:prSet/>
      <dgm:spPr/>
      <dgm:t>
        <a:bodyPr/>
        <a:lstStyle/>
        <a:p>
          <a:endParaRPr lang="en-GB"/>
        </a:p>
      </dgm:t>
    </dgm:pt>
    <dgm:pt modelId="{8640B38F-8047-4DA2-8F69-4E139E7C1DAD}">
      <dgm:prSet custT="1"/>
      <dgm:spPr/>
      <dgm:t>
        <a:bodyPr/>
        <a:lstStyle/>
        <a:p>
          <a:r>
            <a:rPr lang="en-GB" sz="900" dirty="0"/>
            <a:t>Relationship with national and regional biodiversity (ESQ7)</a:t>
          </a:r>
          <a:endParaRPr lang="fr-FR" sz="900" dirty="0"/>
        </a:p>
      </dgm:t>
    </dgm:pt>
    <dgm:pt modelId="{B854F540-79D4-4103-A7DA-D469F8ACFD75}" type="parTrans" cxnId="{312FD108-BE95-4728-9839-734B0D413638}">
      <dgm:prSet/>
      <dgm:spPr/>
      <dgm:t>
        <a:bodyPr/>
        <a:lstStyle/>
        <a:p>
          <a:endParaRPr lang="fr-FR"/>
        </a:p>
      </dgm:t>
    </dgm:pt>
    <dgm:pt modelId="{E6F2C902-0E6F-49CA-8D54-DA2FDC720D63}" type="sibTrans" cxnId="{312FD108-BE95-4728-9839-734B0D413638}">
      <dgm:prSet/>
      <dgm:spPr/>
      <dgm:t>
        <a:bodyPr/>
        <a:lstStyle/>
        <a:p>
          <a:endParaRPr lang="fr-FR"/>
        </a:p>
      </dgm:t>
    </dgm:pt>
    <dgm:pt modelId="{80C73881-7AED-46FE-B8C4-A8D4B36CFF68}">
      <dgm:prSet custT="1"/>
      <dgm:spPr/>
      <dgm:t>
        <a:bodyPr/>
        <a:lstStyle/>
        <a:p>
          <a:r>
            <a:rPr lang="en-GB" sz="900" dirty="0"/>
            <a:t>External coherence (ESQ13)</a:t>
          </a:r>
          <a:endParaRPr lang="fr-FR" sz="900" dirty="0"/>
        </a:p>
      </dgm:t>
    </dgm:pt>
    <dgm:pt modelId="{16A82D42-2789-4269-821E-5311826E45E8}" type="parTrans" cxnId="{32AA5925-20D9-434F-AD88-C973CC9A8A10}">
      <dgm:prSet/>
      <dgm:spPr/>
      <dgm:t>
        <a:bodyPr/>
        <a:lstStyle/>
        <a:p>
          <a:endParaRPr lang="fr-FR"/>
        </a:p>
      </dgm:t>
    </dgm:pt>
    <dgm:pt modelId="{7D64700D-BAFA-4214-B6AF-077B5C612D84}" type="sibTrans" cxnId="{32AA5925-20D9-434F-AD88-C973CC9A8A10}">
      <dgm:prSet/>
      <dgm:spPr/>
      <dgm:t>
        <a:bodyPr/>
        <a:lstStyle/>
        <a:p>
          <a:endParaRPr lang="fr-FR"/>
        </a:p>
      </dgm:t>
    </dgm:pt>
    <dgm:pt modelId="{07AD928F-EE89-44F1-BF0A-215A8FFA820C}">
      <dgm:prSet phldrT="[Text]"/>
      <dgm:spPr/>
      <dgm:t>
        <a:bodyPr/>
        <a:lstStyle/>
        <a:p>
          <a:r>
            <a:rPr lang="en-GB" dirty="0"/>
            <a:t>Causal Analysis</a:t>
          </a:r>
        </a:p>
      </dgm:t>
    </dgm:pt>
    <dgm:pt modelId="{1FB395FF-EB71-47CB-9FF3-D3D831A94D4B}" type="sibTrans" cxnId="{1EC040A1-59BD-431C-8C80-540DA3585907}">
      <dgm:prSet/>
      <dgm:spPr/>
      <dgm:t>
        <a:bodyPr/>
        <a:lstStyle/>
        <a:p>
          <a:endParaRPr lang="en-GB"/>
        </a:p>
      </dgm:t>
    </dgm:pt>
    <dgm:pt modelId="{21F795C7-DB30-4EF7-A64F-12C0D1123309}" type="parTrans" cxnId="{1EC040A1-59BD-431C-8C80-540DA3585907}">
      <dgm:prSet/>
      <dgm:spPr/>
      <dgm:t>
        <a:bodyPr/>
        <a:lstStyle/>
        <a:p>
          <a:endParaRPr lang="en-GB"/>
        </a:p>
      </dgm:t>
    </dgm:pt>
    <dgm:pt modelId="{BD4D2B1C-B5FC-4CEF-BEE6-7707F2DF4D43}">
      <dgm:prSet/>
      <dgm:spPr/>
      <dgm:t>
        <a:bodyPr/>
        <a:lstStyle/>
        <a:p>
          <a:r>
            <a:rPr lang="en-GB" dirty="0"/>
            <a:t>Drivers and reasons of implementation choices (ESQ2)</a:t>
          </a:r>
          <a:endParaRPr lang="en-IE" dirty="0"/>
        </a:p>
      </dgm:t>
    </dgm:pt>
    <dgm:pt modelId="{88AF561C-EF14-4FF1-95A7-30273437D2A5}" type="parTrans" cxnId="{1834A40A-C8B6-4F14-9E75-998CAA270342}">
      <dgm:prSet/>
      <dgm:spPr/>
      <dgm:t>
        <a:bodyPr/>
        <a:lstStyle/>
        <a:p>
          <a:endParaRPr lang="en-IE"/>
        </a:p>
      </dgm:t>
    </dgm:pt>
    <dgm:pt modelId="{CC69843F-21B4-477C-BC07-5FF215FC0B87}" type="sibTrans" cxnId="{1834A40A-C8B6-4F14-9E75-998CAA270342}">
      <dgm:prSet/>
      <dgm:spPr/>
      <dgm:t>
        <a:bodyPr/>
        <a:lstStyle/>
        <a:p>
          <a:endParaRPr lang="en-IE"/>
        </a:p>
      </dgm:t>
    </dgm:pt>
    <dgm:pt modelId="{5BDB2F95-D45B-4A3F-A21B-DFC19FBC7DA0}">
      <dgm:prSet/>
      <dgm:spPr/>
      <dgm:t>
        <a:bodyPr/>
        <a:lstStyle/>
        <a:p>
          <a:r>
            <a:rPr lang="en-GB" dirty="0"/>
            <a:t>Impacts on land use patterns, intensity of land use and distribution of production (ESQ3)</a:t>
          </a:r>
          <a:endParaRPr lang="en-IE" dirty="0"/>
        </a:p>
      </dgm:t>
    </dgm:pt>
    <dgm:pt modelId="{C67A5111-4286-47DD-85DB-7E0FB8008309}" type="parTrans" cxnId="{4857F747-DD26-4EC0-AD47-1150BB88856D}">
      <dgm:prSet/>
      <dgm:spPr/>
      <dgm:t>
        <a:bodyPr/>
        <a:lstStyle/>
        <a:p>
          <a:endParaRPr lang="en-IE"/>
        </a:p>
      </dgm:t>
    </dgm:pt>
    <dgm:pt modelId="{087E7EF0-8056-47FC-8740-0D4749B30D94}" type="sibTrans" cxnId="{4857F747-DD26-4EC0-AD47-1150BB88856D}">
      <dgm:prSet/>
      <dgm:spPr/>
      <dgm:t>
        <a:bodyPr/>
        <a:lstStyle/>
        <a:p>
          <a:endParaRPr lang="en-IE"/>
        </a:p>
      </dgm:t>
    </dgm:pt>
    <dgm:pt modelId="{9BF7A72A-4583-47CC-96D5-098E5D652E7C}">
      <dgm:prSet custT="1"/>
      <dgm:spPr/>
      <dgm:t>
        <a:bodyPr/>
        <a:lstStyle/>
        <a:p>
          <a:r>
            <a:rPr lang="en-GB" sz="900" dirty="0"/>
            <a:t>CAP implementation choices (ESQ1</a:t>
          </a:r>
          <a:r>
            <a:rPr lang="en-GB" sz="1200" dirty="0"/>
            <a:t>)  </a:t>
          </a:r>
          <a:endParaRPr lang="en-IE" sz="1200" dirty="0"/>
        </a:p>
      </dgm:t>
    </dgm:pt>
    <dgm:pt modelId="{EA9E6394-FB7D-41C6-A8F2-CC5533424F9C}" type="parTrans" cxnId="{84682A43-901C-4468-90EB-C015145D09D6}">
      <dgm:prSet/>
      <dgm:spPr/>
      <dgm:t>
        <a:bodyPr/>
        <a:lstStyle/>
        <a:p>
          <a:endParaRPr lang="en-IE"/>
        </a:p>
      </dgm:t>
    </dgm:pt>
    <dgm:pt modelId="{694CFADC-C6DA-46DE-8155-7C4857003066}" type="sibTrans" cxnId="{84682A43-901C-4468-90EB-C015145D09D6}">
      <dgm:prSet/>
      <dgm:spPr/>
      <dgm:t>
        <a:bodyPr/>
        <a:lstStyle/>
        <a:p>
          <a:endParaRPr lang="en-IE"/>
        </a:p>
      </dgm:t>
    </dgm:pt>
    <dgm:pt modelId="{592BA40B-AC67-43B7-9C51-6ADD100D2455}" type="pres">
      <dgm:prSet presAssocID="{1906DA44-3109-4B16-84E2-FB6E584CFD4C}" presName="theList" presStyleCnt="0">
        <dgm:presLayoutVars>
          <dgm:dir/>
          <dgm:animLvl val="lvl"/>
          <dgm:resizeHandles val="exact"/>
        </dgm:presLayoutVars>
      </dgm:prSet>
      <dgm:spPr/>
      <dgm:t>
        <a:bodyPr/>
        <a:lstStyle/>
        <a:p>
          <a:endParaRPr lang="en-US"/>
        </a:p>
      </dgm:t>
    </dgm:pt>
    <dgm:pt modelId="{2773BB36-3A69-4558-B7D1-1816B52731FC}" type="pres">
      <dgm:prSet presAssocID="{07AD928F-EE89-44F1-BF0A-215A8FFA820C}" presName="compNode" presStyleCnt="0"/>
      <dgm:spPr/>
    </dgm:pt>
    <dgm:pt modelId="{004B4E85-BE28-4C37-B45C-A691A22012ED}" type="pres">
      <dgm:prSet presAssocID="{07AD928F-EE89-44F1-BF0A-215A8FFA820C}" presName="aNode" presStyleLbl="bgShp" presStyleIdx="0" presStyleCnt="6"/>
      <dgm:spPr/>
      <dgm:t>
        <a:bodyPr/>
        <a:lstStyle/>
        <a:p>
          <a:endParaRPr lang="en-US"/>
        </a:p>
      </dgm:t>
    </dgm:pt>
    <dgm:pt modelId="{5B36F37B-1EBE-4555-88CF-B528AA42AA4A}" type="pres">
      <dgm:prSet presAssocID="{07AD928F-EE89-44F1-BF0A-215A8FFA820C}" presName="textNode" presStyleLbl="bgShp" presStyleIdx="0" presStyleCnt="6"/>
      <dgm:spPr/>
      <dgm:t>
        <a:bodyPr/>
        <a:lstStyle/>
        <a:p>
          <a:endParaRPr lang="en-US"/>
        </a:p>
      </dgm:t>
    </dgm:pt>
    <dgm:pt modelId="{DB93BDAF-8ED9-47B0-AE9A-B62E1C8920AB}" type="pres">
      <dgm:prSet presAssocID="{07AD928F-EE89-44F1-BF0A-215A8FFA820C}" presName="compChildNode" presStyleCnt="0"/>
      <dgm:spPr/>
    </dgm:pt>
    <dgm:pt modelId="{35B038C9-6D7F-4FC6-807C-A2B2212998B8}" type="pres">
      <dgm:prSet presAssocID="{07AD928F-EE89-44F1-BF0A-215A8FFA820C}" presName="theInnerList" presStyleCnt="0"/>
      <dgm:spPr/>
    </dgm:pt>
    <dgm:pt modelId="{FFC42593-C973-4990-872C-2B9B0E59D9A8}" type="pres">
      <dgm:prSet presAssocID="{9BF7A72A-4583-47CC-96D5-098E5D652E7C}" presName="childNode" presStyleLbl="node1" presStyleIdx="0" presStyleCnt="15">
        <dgm:presLayoutVars>
          <dgm:bulletEnabled val="1"/>
        </dgm:presLayoutVars>
      </dgm:prSet>
      <dgm:spPr/>
      <dgm:t>
        <a:bodyPr/>
        <a:lstStyle/>
        <a:p>
          <a:endParaRPr lang="en-US"/>
        </a:p>
      </dgm:t>
    </dgm:pt>
    <dgm:pt modelId="{3C318914-A8B7-4FC1-97FB-7C7EFDC46DC7}" type="pres">
      <dgm:prSet presAssocID="{9BF7A72A-4583-47CC-96D5-098E5D652E7C}" presName="aSpace2" presStyleCnt="0"/>
      <dgm:spPr/>
    </dgm:pt>
    <dgm:pt modelId="{A968F91C-6F1A-4EC8-AA6A-C1A4753C469A}" type="pres">
      <dgm:prSet presAssocID="{BD4D2B1C-B5FC-4CEF-BEE6-7707F2DF4D43}" presName="childNode" presStyleLbl="node1" presStyleIdx="1" presStyleCnt="15">
        <dgm:presLayoutVars>
          <dgm:bulletEnabled val="1"/>
        </dgm:presLayoutVars>
      </dgm:prSet>
      <dgm:spPr/>
      <dgm:t>
        <a:bodyPr/>
        <a:lstStyle/>
        <a:p>
          <a:endParaRPr lang="en-US"/>
        </a:p>
      </dgm:t>
    </dgm:pt>
    <dgm:pt modelId="{157A46E4-B40A-4792-B84E-BA401EE57E72}" type="pres">
      <dgm:prSet presAssocID="{BD4D2B1C-B5FC-4CEF-BEE6-7707F2DF4D43}" presName="aSpace2" presStyleCnt="0"/>
      <dgm:spPr/>
    </dgm:pt>
    <dgm:pt modelId="{D8621C58-A56B-4EA9-97CE-34D314865EFB}" type="pres">
      <dgm:prSet presAssocID="{5BDB2F95-D45B-4A3F-A21B-DFC19FBC7DA0}" presName="childNode" presStyleLbl="node1" presStyleIdx="2" presStyleCnt="15">
        <dgm:presLayoutVars>
          <dgm:bulletEnabled val="1"/>
        </dgm:presLayoutVars>
      </dgm:prSet>
      <dgm:spPr/>
      <dgm:t>
        <a:bodyPr/>
        <a:lstStyle/>
        <a:p>
          <a:endParaRPr lang="en-US"/>
        </a:p>
      </dgm:t>
    </dgm:pt>
    <dgm:pt modelId="{B8A5DB8D-7C7A-4A1B-A1BD-FAA5B77F7D6C}" type="pres">
      <dgm:prSet presAssocID="{07AD928F-EE89-44F1-BF0A-215A8FFA820C}" presName="aSpace" presStyleCnt="0"/>
      <dgm:spPr/>
    </dgm:pt>
    <dgm:pt modelId="{1A37D428-6107-4D1F-8975-AC2F7AFBFADD}" type="pres">
      <dgm:prSet presAssocID="{31970272-11BD-4BF8-A8C9-211C78A4135D}" presName="compNode" presStyleCnt="0"/>
      <dgm:spPr/>
    </dgm:pt>
    <dgm:pt modelId="{9B610565-0A61-4DBD-A71E-8F173BF4B082}" type="pres">
      <dgm:prSet presAssocID="{31970272-11BD-4BF8-A8C9-211C78A4135D}" presName="aNode" presStyleLbl="bgShp" presStyleIdx="1" presStyleCnt="6"/>
      <dgm:spPr/>
      <dgm:t>
        <a:bodyPr/>
        <a:lstStyle/>
        <a:p>
          <a:endParaRPr lang="en-US"/>
        </a:p>
      </dgm:t>
    </dgm:pt>
    <dgm:pt modelId="{7B45B57D-E6F5-4130-BF36-5DB962A4BB81}" type="pres">
      <dgm:prSet presAssocID="{31970272-11BD-4BF8-A8C9-211C78A4135D}" presName="textNode" presStyleLbl="bgShp" presStyleIdx="1" presStyleCnt="6"/>
      <dgm:spPr/>
      <dgm:t>
        <a:bodyPr/>
        <a:lstStyle/>
        <a:p>
          <a:endParaRPr lang="en-US"/>
        </a:p>
      </dgm:t>
    </dgm:pt>
    <dgm:pt modelId="{4E18F1F4-90B7-43D7-977E-3FA2E7B2AD61}" type="pres">
      <dgm:prSet presAssocID="{31970272-11BD-4BF8-A8C9-211C78A4135D}" presName="compChildNode" presStyleCnt="0"/>
      <dgm:spPr/>
    </dgm:pt>
    <dgm:pt modelId="{5859CB4E-67C4-4E0E-8CE2-39AC068819E9}" type="pres">
      <dgm:prSet presAssocID="{31970272-11BD-4BF8-A8C9-211C78A4135D}" presName="theInnerList" presStyleCnt="0"/>
      <dgm:spPr/>
    </dgm:pt>
    <dgm:pt modelId="{14E07B3C-0E64-45EA-8268-EF01016F973B}" type="pres">
      <dgm:prSet presAssocID="{10C875CD-F950-4334-B047-3CC5DA9835D3}" presName="childNode" presStyleLbl="node1" presStyleIdx="3" presStyleCnt="15">
        <dgm:presLayoutVars>
          <dgm:bulletEnabled val="1"/>
        </dgm:presLayoutVars>
      </dgm:prSet>
      <dgm:spPr/>
      <dgm:t>
        <a:bodyPr/>
        <a:lstStyle/>
        <a:p>
          <a:endParaRPr lang="en-US"/>
        </a:p>
      </dgm:t>
    </dgm:pt>
    <dgm:pt modelId="{4B78B7E5-B32B-4523-9495-55F9A77427D4}" type="pres">
      <dgm:prSet presAssocID="{10C875CD-F950-4334-B047-3CC5DA9835D3}" presName="aSpace2" presStyleCnt="0"/>
      <dgm:spPr/>
    </dgm:pt>
    <dgm:pt modelId="{76CE2164-ADA3-4C01-89C1-3CC0502F4442}" type="pres">
      <dgm:prSet presAssocID="{A8C7D847-8A4A-4346-B31E-BE01C24DD90F}" presName="childNode" presStyleLbl="node1" presStyleIdx="4" presStyleCnt="15">
        <dgm:presLayoutVars>
          <dgm:bulletEnabled val="1"/>
        </dgm:presLayoutVars>
      </dgm:prSet>
      <dgm:spPr/>
      <dgm:t>
        <a:bodyPr/>
        <a:lstStyle/>
        <a:p>
          <a:endParaRPr lang="en-US"/>
        </a:p>
      </dgm:t>
    </dgm:pt>
    <dgm:pt modelId="{A981B22E-12CF-4D27-80FE-19AD1725926C}" type="pres">
      <dgm:prSet presAssocID="{A8C7D847-8A4A-4346-B31E-BE01C24DD90F}" presName="aSpace2" presStyleCnt="0"/>
      <dgm:spPr/>
    </dgm:pt>
    <dgm:pt modelId="{E848A1C0-837C-411C-B43C-EF708C9A0FE6}" type="pres">
      <dgm:prSet presAssocID="{C12756D6-EA23-4E03-91CE-0581CB5B9B02}" presName="childNode" presStyleLbl="node1" presStyleIdx="5" presStyleCnt="15">
        <dgm:presLayoutVars>
          <dgm:bulletEnabled val="1"/>
        </dgm:presLayoutVars>
      </dgm:prSet>
      <dgm:spPr/>
      <dgm:t>
        <a:bodyPr/>
        <a:lstStyle/>
        <a:p>
          <a:endParaRPr lang="en-US"/>
        </a:p>
      </dgm:t>
    </dgm:pt>
    <dgm:pt modelId="{67F059F6-A659-4E86-8C34-714185009DC7}" type="pres">
      <dgm:prSet presAssocID="{C12756D6-EA23-4E03-91CE-0581CB5B9B02}" presName="aSpace2" presStyleCnt="0"/>
      <dgm:spPr/>
    </dgm:pt>
    <dgm:pt modelId="{DA515C4F-212E-47ED-AFCF-09C35A6F9E11}" type="pres">
      <dgm:prSet presAssocID="{8640B38F-8047-4DA2-8F69-4E139E7C1DAD}" presName="childNode" presStyleLbl="node1" presStyleIdx="6" presStyleCnt="15" custScaleY="129027">
        <dgm:presLayoutVars>
          <dgm:bulletEnabled val="1"/>
        </dgm:presLayoutVars>
      </dgm:prSet>
      <dgm:spPr/>
      <dgm:t>
        <a:bodyPr/>
        <a:lstStyle/>
        <a:p>
          <a:endParaRPr lang="en-US"/>
        </a:p>
      </dgm:t>
    </dgm:pt>
    <dgm:pt modelId="{8C13CA4D-70B7-4DC8-B6FB-0A8D49555C90}" type="pres">
      <dgm:prSet presAssocID="{8640B38F-8047-4DA2-8F69-4E139E7C1DAD}" presName="aSpace2" presStyleCnt="0"/>
      <dgm:spPr/>
    </dgm:pt>
    <dgm:pt modelId="{E0D04F1B-2510-47C4-AB76-FBEA093EF794}" type="pres">
      <dgm:prSet presAssocID="{8D619360-7318-4E07-A85E-0AE8EAE67366}" presName="childNode" presStyleLbl="node1" presStyleIdx="7" presStyleCnt="15" custScaleY="200523">
        <dgm:presLayoutVars>
          <dgm:bulletEnabled val="1"/>
        </dgm:presLayoutVars>
      </dgm:prSet>
      <dgm:spPr/>
      <dgm:t>
        <a:bodyPr/>
        <a:lstStyle/>
        <a:p>
          <a:endParaRPr lang="en-US"/>
        </a:p>
      </dgm:t>
    </dgm:pt>
    <dgm:pt modelId="{DD01A2CF-B53D-4B18-9DAB-48E3B14C7137}" type="pres">
      <dgm:prSet presAssocID="{31970272-11BD-4BF8-A8C9-211C78A4135D}" presName="aSpace" presStyleCnt="0"/>
      <dgm:spPr/>
    </dgm:pt>
    <dgm:pt modelId="{6D9566AA-2B68-4498-BB2A-0EB530526BD6}" type="pres">
      <dgm:prSet presAssocID="{EA9322C6-1785-466A-A3CB-B55C4CE89EE7}" presName="compNode" presStyleCnt="0"/>
      <dgm:spPr/>
    </dgm:pt>
    <dgm:pt modelId="{73F686CF-A83E-4865-9714-5BCDB58344EC}" type="pres">
      <dgm:prSet presAssocID="{EA9322C6-1785-466A-A3CB-B55C4CE89EE7}" presName="aNode" presStyleLbl="bgShp" presStyleIdx="2" presStyleCnt="6"/>
      <dgm:spPr/>
      <dgm:t>
        <a:bodyPr/>
        <a:lstStyle/>
        <a:p>
          <a:endParaRPr lang="en-US"/>
        </a:p>
      </dgm:t>
    </dgm:pt>
    <dgm:pt modelId="{BF69ADCD-A868-4956-B9D1-30B500B5C441}" type="pres">
      <dgm:prSet presAssocID="{EA9322C6-1785-466A-A3CB-B55C4CE89EE7}" presName="textNode" presStyleLbl="bgShp" presStyleIdx="2" presStyleCnt="6"/>
      <dgm:spPr/>
      <dgm:t>
        <a:bodyPr/>
        <a:lstStyle/>
        <a:p>
          <a:endParaRPr lang="en-US"/>
        </a:p>
      </dgm:t>
    </dgm:pt>
    <dgm:pt modelId="{9480AE47-A5AE-431C-968C-EE4CB27A618C}" type="pres">
      <dgm:prSet presAssocID="{EA9322C6-1785-466A-A3CB-B55C4CE89EE7}" presName="compChildNode" presStyleCnt="0"/>
      <dgm:spPr/>
    </dgm:pt>
    <dgm:pt modelId="{956EC4F5-4463-47E1-81CF-5CCB3CC27379}" type="pres">
      <dgm:prSet presAssocID="{EA9322C6-1785-466A-A3CB-B55C4CE89EE7}" presName="theInnerList" presStyleCnt="0"/>
      <dgm:spPr/>
    </dgm:pt>
    <dgm:pt modelId="{C8024349-B8A2-4B88-9963-B0D2F28960FF}" type="pres">
      <dgm:prSet presAssocID="{5549B573-CBB1-4CC8-ACFA-721B6653FCCA}" presName="childNode" presStyleLbl="node1" presStyleIdx="8" presStyleCnt="15">
        <dgm:presLayoutVars>
          <dgm:bulletEnabled val="1"/>
        </dgm:presLayoutVars>
      </dgm:prSet>
      <dgm:spPr/>
      <dgm:t>
        <a:bodyPr/>
        <a:lstStyle/>
        <a:p>
          <a:endParaRPr lang="en-US"/>
        </a:p>
      </dgm:t>
    </dgm:pt>
    <dgm:pt modelId="{7EFA1B25-FA7C-4253-868A-3327D8A8F7ED}" type="pres">
      <dgm:prSet presAssocID="{5549B573-CBB1-4CC8-ACFA-721B6653FCCA}" presName="aSpace2" presStyleCnt="0"/>
      <dgm:spPr/>
    </dgm:pt>
    <dgm:pt modelId="{6CB9F87D-C18F-4A67-B5D4-5C37B0E7E5F7}" type="pres">
      <dgm:prSet presAssocID="{0792EE4B-6EF5-4B36-A274-FADF141E5FBB}" presName="childNode" presStyleLbl="node1" presStyleIdx="9" presStyleCnt="15">
        <dgm:presLayoutVars>
          <dgm:bulletEnabled val="1"/>
        </dgm:presLayoutVars>
      </dgm:prSet>
      <dgm:spPr/>
      <dgm:t>
        <a:bodyPr/>
        <a:lstStyle/>
        <a:p>
          <a:endParaRPr lang="en-US"/>
        </a:p>
      </dgm:t>
    </dgm:pt>
    <dgm:pt modelId="{D44742C0-C9B8-41A6-8290-BBD4B48525C1}" type="pres">
      <dgm:prSet presAssocID="{EA9322C6-1785-466A-A3CB-B55C4CE89EE7}" presName="aSpace" presStyleCnt="0"/>
      <dgm:spPr/>
    </dgm:pt>
    <dgm:pt modelId="{B03E3A21-A570-4243-9D12-E94AE757D3A0}" type="pres">
      <dgm:prSet presAssocID="{0B8B55A8-4DA1-4CAE-AA6A-BD7B7D4A80CF}" presName="compNode" presStyleCnt="0"/>
      <dgm:spPr/>
    </dgm:pt>
    <dgm:pt modelId="{EF1E35DE-DF6E-4125-99F0-266A85B9BFD8}" type="pres">
      <dgm:prSet presAssocID="{0B8B55A8-4DA1-4CAE-AA6A-BD7B7D4A80CF}" presName="aNode" presStyleLbl="bgShp" presStyleIdx="3" presStyleCnt="6"/>
      <dgm:spPr/>
      <dgm:t>
        <a:bodyPr/>
        <a:lstStyle/>
        <a:p>
          <a:endParaRPr lang="en-US"/>
        </a:p>
      </dgm:t>
    </dgm:pt>
    <dgm:pt modelId="{0873093A-50A5-45CB-B3B9-8B863B671805}" type="pres">
      <dgm:prSet presAssocID="{0B8B55A8-4DA1-4CAE-AA6A-BD7B7D4A80CF}" presName="textNode" presStyleLbl="bgShp" presStyleIdx="3" presStyleCnt="6"/>
      <dgm:spPr/>
      <dgm:t>
        <a:bodyPr/>
        <a:lstStyle/>
        <a:p>
          <a:endParaRPr lang="en-US"/>
        </a:p>
      </dgm:t>
    </dgm:pt>
    <dgm:pt modelId="{E1577438-0940-4ED8-B263-B5BFE1355680}" type="pres">
      <dgm:prSet presAssocID="{0B8B55A8-4DA1-4CAE-AA6A-BD7B7D4A80CF}" presName="compChildNode" presStyleCnt="0"/>
      <dgm:spPr/>
    </dgm:pt>
    <dgm:pt modelId="{144F5BBE-13DD-4009-922A-C20DD04A4988}" type="pres">
      <dgm:prSet presAssocID="{0B8B55A8-4DA1-4CAE-AA6A-BD7B7D4A80CF}" presName="theInnerList" presStyleCnt="0"/>
      <dgm:spPr/>
    </dgm:pt>
    <dgm:pt modelId="{E62280DE-DD86-4EAE-AE72-E8CF6B456513}" type="pres">
      <dgm:prSet presAssocID="{12E37F8E-8C92-438F-B85D-46238DDA652E}" presName="childNode" presStyleLbl="node1" presStyleIdx="10" presStyleCnt="15">
        <dgm:presLayoutVars>
          <dgm:bulletEnabled val="1"/>
        </dgm:presLayoutVars>
      </dgm:prSet>
      <dgm:spPr/>
      <dgm:t>
        <a:bodyPr/>
        <a:lstStyle/>
        <a:p>
          <a:endParaRPr lang="en-US"/>
        </a:p>
      </dgm:t>
    </dgm:pt>
    <dgm:pt modelId="{2DE0723D-A784-4638-80E0-B06C89A6BF98}" type="pres">
      <dgm:prSet presAssocID="{12E37F8E-8C92-438F-B85D-46238DDA652E}" presName="aSpace2" presStyleCnt="0"/>
      <dgm:spPr/>
    </dgm:pt>
    <dgm:pt modelId="{26315D58-2354-42C3-8EBE-CC4FC44DEFE3}" type="pres">
      <dgm:prSet presAssocID="{0E7759D4-5621-4C7D-9CA0-DCFB9D4F9F68}" presName="childNode" presStyleLbl="node1" presStyleIdx="11" presStyleCnt="15">
        <dgm:presLayoutVars>
          <dgm:bulletEnabled val="1"/>
        </dgm:presLayoutVars>
      </dgm:prSet>
      <dgm:spPr/>
      <dgm:t>
        <a:bodyPr/>
        <a:lstStyle/>
        <a:p>
          <a:endParaRPr lang="en-US"/>
        </a:p>
      </dgm:t>
    </dgm:pt>
    <dgm:pt modelId="{5B6A34AC-F50B-48DE-A9DD-4CBF1EB666B4}" type="pres">
      <dgm:prSet presAssocID="{0E7759D4-5621-4C7D-9CA0-DCFB9D4F9F68}" presName="aSpace2" presStyleCnt="0"/>
      <dgm:spPr/>
    </dgm:pt>
    <dgm:pt modelId="{C6E145DA-E935-40C0-AB8A-6E46E295A407}" type="pres">
      <dgm:prSet presAssocID="{80C73881-7AED-46FE-B8C4-A8D4B36CFF68}" presName="childNode" presStyleLbl="node1" presStyleIdx="12" presStyleCnt="15">
        <dgm:presLayoutVars>
          <dgm:bulletEnabled val="1"/>
        </dgm:presLayoutVars>
      </dgm:prSet>
      <dgm:spPr/>
      <dgm:t>
        <a:bodyPr/>
        <a:lstStyle/>
        <a:p>
          <a:endParaRPr lang="en-US"/>
        </a:p>
      </dgm:t>
    </dgm:pt>
    <dgm:pt modelId="{F1093022-CD13-40CD-A75D-DE849E2AB43D}" type="pres">
      <dgm:prSet presAssocID="{0B8B55A8-4DA1-4CAE-AA6A-BD7B7D4A80CF}" presName="aSpace" presStyleCnt="0"/>
      <dgm:spPr/>
    </dgm:pt>
    <dgm:pt modelId="{7326DE58-B189-4FB9-B567-F1D23658B159}" type="pres">
      <dgm:prSet presAssocID="{6B1C78C3-DBB5-4963-B3C9-DAAD034F61B7}" presName="compNode" presStyleCnt="0"/>
      <dgm:spPr/>
    </dgm:pt>
    <dgm:pt modelId="{FC2001FA-BF8C-4818-8AAA-96AF37D147E0}" type="pres">
      <dgm:prSet presAssocID="{6B1C78C3-DBB5-4963-B3C9-DAAD034F61B7}" presName="aNode" presStyleLbl="bgShp" presStyleIdx="4" presStyleCnt="6"/>
      <dgm:spPr/>
      <dgm:t>
        <a:bodyPr/>
        <a:lstStyle/>
        <a:p>
          <a:endParaRPr lang="en-US"/>
        </a:p>
      </dgm:t>
    </dgm:pt>
    <dgm:pt modelId="{79228161-06F1-45D8-B0AD-8AE4B46E1EA4}" type="pres">
      <dgm:prSet presAssocID="{6B1C78C3-DBB5-4963-B3C9-DAAD034F61B7}" presName="textNode" presStyleLbl="bgShp" presStyleIdx="4" presStyleCnt="6"/>
      <dgm:spPr/>
      <dgm:t>
        <a:bodyPr/>
        <a:lstStyle/>
        <a:p>
          <a:endParaRPr lang="en-US"/>
        </a:p>
      </dgm:t>
    </dgm:pt>
    <dgm:pt modelId="{622D9601-0676-4363-9BD8-7EE528807C55}" type="pres">
      <dgm:prSet presAssocID="{6B1C78C3-DBB5-4963-B3C9-DAAD034F61B7}" presName="compChildNode" presStyleCnt="0"/>
      <dgm:spPr/>
    </dgm:pt>
    <dgm:pt modelId="{6053B115-9D64-422C-BB17-442BCDE87651}" type="pres">
      <dgm:prSet presAssocID="{6B1C78C3-DBB5-4963-B3C9-DAAD034F61B7}" presName="theInnerList" presStyleCnt="0"/>
      <dgm:spPr/>
    </dgm:pt>
    <dgm:pt modelId="{1F1856A0-8927-49CC-9FC7-C95FFE6A6C4C}" type="pres">
      <dgm:prSet presAssocID="{418B43F5-A5A3-444F-B147-1FF34568C709}" presName="childNode" presStyleLbl="node1" presStyleIdx="13" presStyleCnt="15">
        <dgm:presLayoutVars>
          <dgm:bulletEnabled val="1"/>
        </dgm:presLayoutVars>
      </dgm:prSet>
      <dgm:spPr/>
      <dgm:t>
        <a:bodyPr/>
        <a:lstStyle/>
        <a:p>
          <a:endParaRPr lang="en-US"/>
        </a:p>
      </dgm:t>
    </dgm:pt>
    <dgm:pt modelId="{AAB350B3-FF46-419C-B264-620A0FAA73CF}" type="pres">
      <dgm:prSet presAssocID="{6B1C78C3-DBB5-4963-B3C9-DAAD034F61B7}" presName="aSpace" presStyleCnt="0"/>
      <dgm:spPr/>
    </dgm:pt>
    <dgm:pt modelId="{761C08F5-AB42-4911-8BFE-1B2E36CC5340}" type="pres">
      <dgm:prSet presAssocID="{5EFB4A21-C72E-48BB-80DD-DF4C92CC1A39}" presName="compNode" presStyleCnt="0"/>
      <dgm:spPr/>
    </dgm:pt>
    <dgm:pt modelId="{327512A0-9A3B-4B1D-B761-2FAFF8CE141F}" type="pres">
      <dgm:prSet presAssocID="{5EFB4A21-C72E-48BB-80DD-DF4C92CC1A39}" presName="aNode" presStyleLbl="bgShp" presStyleIdx="5" presStyleCnt="6"/>
      <dgm:spPr/>
      <dgm:t>
        <a:bodyPr/>
        <a:lstStyle/>
        <a:p>
          <a:endParaRPr lang="en-US"/>
        </a:p>
      </dgm:t>
    </dgm:pt>
    <dgm:pt modelId="{C76B76DF-7295-4510-9621-E293D60D0DEF}" type="pres">
      <dgm:prSet presAssocID="{5EFB4A21-C72E-48BB-80DD-DF4C92CC1A39}" presName="textNode" presStyleLbl="bgShp" presStyleIdx="5" presStyleCnt="6"/>
      <dgm:spPr/>
      <dgm:t>
        <a:bodyPr/>
        <a:lstStyle/>
        <a:p>
          <a:endParaRPr lang="en-US"/>
        </a:p>
      </dgm:t>
    </dgm:pt>
    <dgm:pt modelId="{36C90457-675D-49DF-B171-78BF2B2AA0F1}" type="pres">
      <dgm:prSet presAssocID="{5EFB4A21-C72E-48BB-80DD-DF4C92CC1A39}" presName="compChildNode" presStyleCnt="0"/>
      <dgm:spPr/>
    </dgm:pt>
    <dgm:pt modelId="{F66B3229-B452-423B-BA83-AE2C43E8F32A}" type="pres">
      <dgm:prSet presAssocID="{5EFB4A21-C72E-48BB-80DD-DF4C92CC1A39}" presName="theInnerList" presStyleCnt="0"/>
      <dgm:spPr/>
    </dgm:pt>
    <dgm:pt modelId="{B9C2DB8B-9222-4EE3-94E5-91D6B3B47741}" type="pres">
      <dgm:prSet presAssocID="{BFAF09CD-3206-4B77-8025-D1435D78EF26}" presName="childNode" presStyleLbl="node1" presStyleIdx="14" presStyleCnt="15">
        <dgm:presLayoutVars>
          <dgm:bulletEnabled val="1"/>
        </dgm:presLayoutVars>
      </dgm:prSet>
      <dgm:spPr/>
      <dgm:t>
        <a:bodyPr/>
        <a:lstStyle/>
        <a:p>
          <a:endParaRPr lang="en-US"/>
        </a:p>
      </dgm:t>
    </dgm:pt>
  </dgm:ptLst>
  <dgm:cxnLst>
    <dgm:cxn modelId="{072672AB-2503-4638-A121-24CD8A0E4DFE}" type="presOf" srcId="{12E37F8E-8C92-438F-B85D-46238DDA652E}" destId="{E62280DE-DD86-4EAE-AE72-E8CF6B456513}" srcOrd="0" destOrd="0" presId="urn:microsoft.com/office/officeart/2005/8/layout/lProcess2"/>
    <dgm:cxn modelId="{B6FFC1ED-0825-4257-B5D6-303DF61E8872}" type="presOf" srcId="{EA9322C6-1785-466A-A3CB-B55C4CE89EE7}" destId="{BF69ADCD-A868-4956-B9D1-30B500B5C441}" srcOrd="1" destOrd="0" presId="urn:microsoft.com/office/officeart/2005/8/layout/lProcess2"/>
    <dgm:cxn modelId="{65CB254A-6CA6-4367-97F4-1D6988F148D1}" type="presOf" srcId="{31970272-11BD-4BF8-A8C9-211C78A4135D}" destId="{7B45B57D-E6F5-4130-BF36-5DB962A4BB81}" srcOrd="1" destOrd="0" presId="urn:microsoft.com/office/officeart/2005/8/layout/lProcess2"/>
    <dgm:cxn modelId="{581376D2-50F8-499D-848D-0354A22323AD}" type="presOf" srcId="{80C73881-7AED-46FE-B8C4-A8D4B36CFF68}" destId="{C6E145DA-E935-40C0-AB8A-6E46E295A407}" srcOrd="0" destOrd="0" presId="urn:microsoft.com/office/officeart/2005/8/layout/lProcess2"/>
    <dgm:cxn modelId="{6505556A-F687-4BE1-AC3D-61F70579D522}" srcId="{1906DA44-3109-4B16-84E2-FB6E584CFD4C}" destId="{0B8B55A8-4DA1-4CAE-AA6A-BD7B7D4A80CF}" srcOrd="3" destOrd="0" parTransId="{BF578AF1-0E16-4F33-9599-36B887123D2F}" sibTransId="{EEEA59BD-4734-4B3C-B000-3D4E6BAD4A23}"/>
    <dgm:cxn modelId="{6560B5C0-BE95-4D9C-A265-B4B5AA386FD8}" srcId="{1906DA44-3109-4B16-84E2-FB6E584CFD4C}" destId="{5EFB4A21-C72E-48BB-80DD-DF4C92CC1A39}" srcOrd="5" destOrd="0" parTransId="{5C86DDA0-59BA-4A34-8AC0-A51F488A9E3E}" sibTransId="{B025D6BC-8C82-4293-A58F-F1D941AC77ED}"/>
    <dgm:cxn modelId="{FEAC3D5A-1128-49F6-AE64-05C557B701B2}" type="presOf" srcId="{6B1C78C3-DBB5-4963-B3C9-DAAD034F61B7}" destId="{79228161-06F1-45D8-B0AD-8AE4B46E1EA4}" srcOrd="1" destOrd="0" presId="urn:microsoft.com/office/officeart/2005/8/layout/lProcess2"/>
    <dgm:cxn modelId="{C0C6871C-2F70-4A4F-9077-F03BA07B8706}" type="presOf" srcId="{BFAF09CD-3206-4B77-8025-D1435D78EF26}" destId="{B9C2DB8B-9222-4EE3-94E5-91D6B3B47741}" srcOrd="0" destOrd="0" presId="urn:microsoft.com/office/officeart/2005/8/layout/lProcess2"/>
    <dgm:cxn modelId="{8F208485-9CBF-44DD-A561-AE14D53FD931}" srcId="{0B8B55A8-4DA1-4CAE-AA6A-BD7B7D4A80CF}" destId="{0E7759D4-5621-4C7D-9CA0-DCFB9D4F9F68}" srcOrd="1" destOrd="0" parTransId="{EBF26F91-0965-4708-B6D1-670A503C6D73}" sibTransId="{185CA04A-7FB2-4AD4-AD6B-FE137239F29B}"/>
    <dgm:cxn modelId="{CFD076ED-5ACF-4235-B8FB-4A55625C7D75}" type="presOf" srcId="{5EFB4A21-C72E-48BB-80DD-DF4C92CC1A39}" destId="{327512A0-9A3B-4B1D-B761-2FAFF8CE141F}" srcOrd="0" destOrd="0" presId="urn:microsoft.com/office/officeart/2005/8/layout/lProcess2"/>
    <dgm:cxn modelId="{02AFDB2F-B249-4F37-A567-27FE2CD90BB4}" type="presOf" srcId="{418B43F5-A5A3-444F-B147-1FF34568C709}" destId="{1F1856A0-8927-49CC-9FC7-C95FFE6A6C4C}" srcOrd="0" destOrd="0" presId="urn:microsoft.com/office/officeart/2005/8/layout/lProcess2"/>
    <dgm:cxn modelId="{E758EE37-6836-4ACB-BD82-F88C26B82FA1}" type="presOf" srcId="{0B8B55A8-4DA1-4CAE-AA6A-BD7B7D4A80CF}" destId="{0873093A-50A5-45CB-B3B9-8B863B671805}" srcOrd="1" destOrd="0" presId="urn:microsoft.com/office/officeart/2005/8/layout/lProcess2"/>
    <dgm:cxn modelId="{ACCC219A-B4DB-4558-911F-6EF82ADDD6FD}" type="presOf" srcId="{5549B573-CBB1-4CC8-ACFA-721B6653FCCA}" destId="{C8024349-B8A2-4B88-9963-B0D2F28960FF}" srcOrd="0" destOrd="0" presId="urn:microsoft.com/office/officeart/2005/8/layout/lProcess2"/>
    <dgm:cxn modelId="{6FFD3BA3-F1D1-4F76-BC5E-0A381EC58AE8}" srcId="{5EFB4A21-C72E-48BB-80DD-DF4C92CC1A39}" destId="{BFAF09CD-3206-4B77-8025-D1435D78EF26}" srcOrd="0" destOrd="0" parTransId="{D670223B-B609-4744-8013-332C47B93232}" sibTransId="{926E2E76-4453-415D-917F-677706C0C91E}"/>
    <dgm:cxn modelId="{33C32062-15B7-47D8-8CC4-2AA536EBB316}" srcId="{EA9322C6-1785-466A-A3CB-B55C4CE89EE7}" destId="{0792EE4B-6EF5-4B36-A274-FADF141E5FBB}" srcOrd="1" destOrd="0" parTransId="{E4483C58-5E5E-43A6-9086-0349E015AC91}" sibTransId="{56964CEF-238A-4FED-87F5-F156CC5B1556}"/>
    <dgm:cxn modelId="{1834A40A-C8B6-4F14-9E75-998CAA270342}" srcId="{07AD928F-EE89-44F1-BF0A-215A8FFA820C}" destId="{BD4D2B1C-B5FC-4CEF-BEE6-7707F2DF4D43}" srcOrd="1" destOrd="0" parTransId="{88AF561C-EF14-4FF1-95A7-30273437D2A5}" sibTransId="{CC69843F-21B4-477C-BC07-5FF215FC0B87}"/>
    <dgm:cxn modelId="{02BC2132-68C6-4286-9B32-2A4F5CDB9568}" type="presOf" srcId="{8640B38F-8047-4DA2-8F69-4E139E7C1DAD}" destId="{DA515C4F-212E-47ED-AFCF-09C35A6F9E11}" srcOrd="0" destOrd="0" presId="urn:microsoft.com/office/officeart/2005/8/layout/lProcess2"/>
    <dgm:cxn modelId="{4E06A152-045C-48BF-B94C-F0442303D23A}" type="presOf" srcId="{9BF7A72A-4583-47CC-96D5-098E5D652E7C}" destId="{FFC42593-C973-4990-872C-2B9B0E59D9A8}" srcOrd="0" destOrd="0" presId="urn:microsoft.com/office/officeart/2005/8/layout/lProcess2"/>
    <dgm:cxn modelId="{E77AE125-26D5-4FD1-B874-21C4C4E0CFF7}" srcId="{1906DA44-3109-4B16-84E2-FB6E584CFD4C}" destId="{31970272-11BD-4BF8-A8C9-211C78A4135D}" srcOrd="1" destOrd="0" parTransId="{C4DCF46F-8D1F-4444-BCBF-450ED176601F}" sibTransId="{97DDE445-F433-4FB9-97C1-CBFD7A2BADD6}"/>
    <dgm:cxn modelId="{061E5442-EC5F-4188-B684-8319076E5F5E}" type="presOf" srcId="{BD4D2B1C-B5FC-4CEF-BEE6-7707F2DF4D43}" destId="{A968F91C-6F1A-4EC8-AA6A-C1A4753C469A}" srcOrd="0" destOrd="0" presId="urn:microsoft.com/office/officeart/2005/8/layout/lProcess2"/>
    <dgm:cxn modelId="{68112DBA-98DD-4A5C-ACE4-55390C4B216C}" type="presOf" srcId="{1906DA44-3109-4B16-84E2-FB6E584CFD4C}" destId="{592BA40B-AC67-43B7-9C51-6ADD100D2455}" srcOrd="0" destOrd="0" presId="urn:microsoft.com/office/officeart/2005/8/layout/lProcess2"/>
    <dgm:cxn modelId="{DA0AB0BF-FD05-45C1-B41F-6B25D4BFD610}" type="presOf" srcId="{EA9322C6-1785-466A-A3CB-B55C4CE89EE7}" destId="{73F686CF-A83E-4865-9714-5BCDB58344EC}" srcOrd="0" destOrd="0" presId="urn:microsoft.com/office/officeart/2005/8/layout/lProcess2"/>
    <dgm:cxn modelId="{6CC5AA0C-B16E-4EBE-B4CB-D5F6EEC3F8F1}" type="presOf" srcId="{5BDB2F95-D45B-4A3F-A21B-DFC19FBC7DA0}" destId="{D8621C58-A56B-4EA9-97CE-34D314865EFB}" srcOrd="0" destOrd="0" presId="urn:microsoft.com/office/officeart/2005/8/layout/lProcess2"/>
    <dgm:cxn modelId="{214ADDB1-34BF-4AEA-BBEB-7872417CC96A}" srcId="{31970272-11BD-4BF8-A8C9-211C78A4135D}" destId="{A8C7D847-8A4A-4346-B31E-BE01C24DD90F}" srcOrd="1" destOrd="0" parTransId="{B427C733-D2B1-44F7-A0E6-AD2E7C2A8A18}" sibTransId="{03837070-653F-4CBF-9C79-2ED225A557C7}"/>
    <dgm:cxn modelId="{33A3DF95-AFFC-4127-8E06-3B0B346DDAAE}" srcId="{0B8B55A8-4DA1-4CAE-AA6A-BD7B7D4A80CF}" destId="{12E37F8E-8C92-438F-B85D-46238DDA652E}" srcOrd="0" destOrd="0" parTransId="{C751FC8F-9E7D-4D7F-9380-69A11973888F}" sibTransId="{DBBA10EE-6E01-4600-A1BB-312251856828}"/>
    <dgm:cxn modelId="{66FC62CD-0132-4832-9AC5-59325527D3C0}" type="presOf" srcId="{0E7759D4-5621-4C7D-9CA0-DCFB9D4F9F68}" destId="{26315D58-2354-42C3-8EBE-CC4FC44DEFE3}" srcOrd="0" destOrd="0" presId="urn:microsoft.com/office/officeart/2005/8/layout/lProcess2"/>
    <dgm:cxn modelId="{148941A3-7AE4-4039-934E-ED7A1DE7C6ED}" type="presOf" srcId="{C12756D6-EA23-4E03-91CE-0581CB5B9B02}" destId="{E848A1C0-837C-411C-B43C-EF708C9A0FE6}" srcOrd="0" destOrd="0" presId="urn:microsoft.com/office/officeart/2005/8/layout/lProcess2"/>
    <dgm:cxn modelId="{02060940-4A00-4FB2-8C03-E785E2D84290}" srcId="{6B1C78C3-DBB5-4963-B3C9-DAAD034F61B7}" destId="{418B43F5-A5A3-444F-B147-1FF34568C709}" srcOrd="0" destOrd="0" parTransId="{2A5034A2-DBB6-480D-A112-B09ED08AC022}" sibTransId="{E0332C96-033E-4E9A-8464-6873CCC6AB84}"/>
    <dgm:cxn modelId="{F0255D0D-0194-40BF-AE2D-11E5631042EC}" type="presOf" srcId="{31970272-11BD-4BF8-A8C9-211C78A4135D}" destId="{9B610565-0A61-4DBD-A71E-8F173BF4B082}" srcOrd="0" destOrd="0" presId="urn:microsoft.com/office/officeart/2005/8/layout/lProcess2"/>
    <dgm:cxn modelId="{BE1EEDB1-66CC-4113-96F3-EED34B311E0E}" type="presOf" srcId="{07AD928F-EE89-44F1-BF0A-215A8FFA820C}" destId="{5B36F37B-1EBE-4555-88CF-B528AA42AA4A}" srcOrd="1" destOrd="0" presId="urn:microsoft.com/office/officeart/2005/8/layout/lProcess2"/>
    <dgm:cxn modelId="{4857F747-DD26-4EC0-AD47-1150BB88856D}" srcId="{07AD928F-EE89-44F1-BF0A-215A8FFA820C}" destId="{5BDB2F95-D45B-4A3F-A21B-DFC19FBC7DA0}" srcOrd="2" destOrd="0" parTransId="{C67A5111-4286-47DD-85DB-7E0FB8008309}" sibTransId="{087E7EF0-8056-47FC-8740-0D4749B30D94}"/>
    <dgm:cxn modelId="{F8331DF3-96CE-4035-BF4F-6C0AFD5633D1}" type="presOf" srcId="{0B8B55A8-4DA1-4CAE-AA6A-BD7B7D4A80CF}" destId="{EF1E35DE-DF6E-4125-99F0-266A85B9BFD8}" srcOrd="0" destOrd="0" presId="urn:microsoft.com/office/officeart/2005/8/layout/lProcess2"/>
    <dgm:cxn modelId="{1EA11E91-128A-4D80-B8A3-2FFA144A5387}" type="presOf" srcId="{0792EE4B-6EF5-4B36-A274-FADF141E5FBB}" destId="{6CB9F87D-C18F-4A67-B5D4-5C37B0E7E5F7}" srcOrd="0" destOrd="0" presId="urn:microsoft.com/office/officeart/2005/8/layout/lProcess2"/>
    <dgm:cxn modelId="{AF604A92-50B1-4217-A0D9-EB25B4E49CD4}" srcId="{31970272-11BD-4BF8-A8C9-211C78A4135D}" destId="{10C875CD-F950-4334-B047-3CC5DA9835D3}" srcOrd="0" destOrd="0" parTransId="{F1D740BA-1832-4CEB-B964-A9A5A06BFBBC}" sibTransId="{6E3790F8-B227-4624-9297-B11310643B05}"/>
    <dgm:cxn modelId="{7404D301-63DD-4E7E-9D4B-A503DFDB262D}" type="presOf" srcId="{5EFB4A21-C72E-48BB-80DD-DF4C92CC1A39}" destId="{C76B76DF-7295-4510-9621-E293D60D0DEF}" srcOrd="1" destOrd="0" presId="urn:microsoft.com/office/officeart/2005/8/layout/lProcess2"/>
    <dgm:cxn modelId="{139074FB-FFAB-4756-8EC7-1C1E3E961A29}" srcId="{1906DA44-3109-4B16-84E2-FB6E584CFD4C}" destId="{6B1C78C3-DBB5-4963-B3C9-DAAD034F61B7}" srcOrd="4" destOrd="0" parTransId="{BA63ADA1-E2E1-40DC-89EC-7FB2E03FB883}" sibTransId="{801166A6-CE7E-434D-8C4E-4D1629F1BD7D}"/>
    <dgm:cxn modelId="{72984809-B081-47DE-8A8E-FCB04C3EA4BF}" srcId="{EA9322C6-1785-466A-A3CB-B55C4CE89EE7}" destId="{5549B573-CBB1-4CC8-ACFA-721B6653FCCA}" srcOrd="0" destOrd="0" parTransId="{B598F228-ABBF-44E8-8532-F7195942BFFC}" sibTransId="{003CE2DF-6D45-4992-BEB0-7798B0C188F9}"/>
    <dgm:cxn modelId="{1EC040A1-59BD-431C-8C80-540DA3585907}" srcId="{1906DA44-3109-4B16-84E2-FB6E584CFD4C}" destId="{07AD928F-EE89-44F1-BF0A-215A8FFA820C}" srcOrd="0" destOrd="0" parTransId="{21F795C7-DB30-4EF7-A64F-12C0D1123309}" sibTransId="{1FB395FF-EB71-47CB-9FF3-D3D831A94D4B}"/>
    <dgm:cxn modelId="{5A9ADDF4-8623-4902-81C5-B685DE727516}" srcId="{31970272-11BD-4BF8-A8C9-211C78A4135D}" destId="{C12756D6-EA23-4E03-91CE-0581CB5B9B02}" srcOrd="2" destOrd="0" parTransId="{23F76955-BF7A-4C04-97EB-2E8D2BDB0ADE}" sibTransId="{42D3FA9F-0654-44AB-8B76-CDB8DE7D4E35}"/>
    <dgm:cxn modelId="{C93ACE47-F4B8-4A93-9EF1-A0531C25D9B3}" type="presOf" srcId="{07AD928F-EE89-44F1-BF0A-215A8FFA820C}" destId="{004B4E85-BE28-4C37-B45C-A691A22012ED}" srcOrd="0" destOrd="0" presId="urn:microsoft.com/office/officeart/2005/8/layout/lProcess2"/>
    <dgm:cxn modelId="{89EB263E-4FDF-4313-8B21-043601E2927C}" type="presOf" srcId="{A8C7D847-8A4A-4346-B31E-BE01C24DD90F}" destId="{76CE2164-ADA3-4C01-89C1-3CC0502F4442}" srcOrd="0" destOrd="0" presId="urn:microsoft.com/office/officeart/2005/8/layout/lProcess2"/>
    <dgm:cxn modelId="{F40373AC-7813-4F4A-B49C-0E832A122D1E}" type="presOf" srcId="{8D619360-7318-4E07-A85E-0AE8EAE67366}" destId="{E0D04F1B-2510-47C4-AB76-FBEA093EF794}" srcOrd="0" destOrd="0" presId="urn:microsoft.com/office/officeart/2005/8/layout/lProcess2"/>
    <dgm:cxn modelId="{32AA5925-20D9-434F-AD88-C973CC9A8A10}" srcId="{0B8B55A8-4DA1-4CAE-AA6A-BD7B7D4A80CF}" destId="{80C73881-7AED-46FE-B8C4-A8D4B36CFF68}" srcOrd="2" destOrd="0" parTransId="{16A82D42-2789-4269-821E-5311826E45E8}" sibTransId="{7D64700D-BAFA-4214-B6AF-077B5C612D84}"/>
    <dgm:cxn modelId="{312FD108-BE95-4728-9839-734B0D413638}" srcId="{31970272-11BD-4BF8-A8C9-211C78A4135D}" destId="{8640B38F-8047-4DA2-8F69-4E139E7C1DAD}" srcOrd="3" destOrd="0" parTransId="{B854F540-79D4-4103-A7DA-D469F8ACFD75}" sibTransId="{E6F2C902-0E6F-49CA-8D54-DA2FDC720D63}"/>
    <dgm:cxn modelId="{5B8A783D-FF02-4C7C-9048-1BEACE334213}" type="presOf" srcId="{10C875CD-F950-4334-B047-3CC5DA9835D3}" destId="{14E07B3C-0E64-45EA-8268-EF01016F973B}" srcOrd="0" destOrd="0" presId="urn:microsoft.com/office/officeart/2005/8/layout/lProcess2"/>
    <dgm:cxn modelId="{84682A43-901C-4468-90EB-C015145D09D6}" srcId="{07AD928F-EE89-44F1-BF0A-215A8FFA820C}" destId="{9BF7A72A-4583-47CC-96D5-098E5D652E7C}" srcOrd="0" destOrd="0" parTransId="{EA9E6394-FB7D-41C6-A8F2-CC5533424F9C}" sibTransId="{694CFADC-C6DA-46DE-8155-7C4857003066}"/>
    <dgm:cxn modelId="{A0791144-278D-40AB-8FA7-CE678668B1A5}" srcId="{31970272-11BD-4BF8-A8C9-211C78A4135D}" destId="{8D619360-7318-4E07-A85E-0AE8EAE67366}" srcOrd="4" destOrd="0" parTransId="{AF741062-1D1D-40D2-8518-B5685D1B12EF}" sibTransId="{88CF454E-FFAE-496F-BFC4-C50ED3334025}"/>
    <dgm:cxn modelId="{5B7EFB9D-73B8-4DDA-AB3A-B4265383C0EC}" type="presOf" srcId="{6B1C78C3-DBB5-4963-B3C9-DAAD034F61B7}" destId="{FC2001FA-BF8C-4818-8AAA-96AF37D147E0}" srcOrd="0" destOrd="0" presId="urn:microsoft.com/office/officeart/2005/8/layout/lProcess2"/>
    <dgm:cxn modelId="{1FC47405-1121-4EF0-99B9-94FEC777FF4A}" srcId="{1906DA44-3109-4B16-84E2-FB6E584CFD4C}" destId="{EA9322C6-1785-466A-A3CB-B55C4CE89EE7}" srcOrd="2" destOrd="0" parTransId="{5B0E4683-5A77-4CF2-A8A7-B85D51E2ADCF}" sibTransId="{2EC1CBA6-89AA-48FA-868F-46ED429B0EE5}"/>
    <dgm:cxn modelId="{7B901F87-C6E6-43FF-9A3D-254D02B12F93}" type="presParOf" srcId="{592BA40B-AC67-43B7-9C51-6ADD100D2455}" destId="{2773BB36-3A69-4558-B7D1-1816B52731FC}" srcOrd="0" destOrd="0" presId="urn:microsoft.com/office/officeart/2005/8/layout/lProcess2"/>
    <dgm:cxn modelId="{FF078A9F-B0EC-41FB-9626-C98BC4E3D956}" type="presParOf" srcId="{2773BB36-3A69-4558-B7D1-1816B52731FC}" destId="{004B4E85-BE28-4C37-B45C-A691A22012ED}" srcOrd="0" destOrd="0" presId="urn:microsoft.com/office/officeart/2005/8/layout/lProcess2"/>
    <dgm:cxn modelId="{9269514A-F630-47BC-B274-69C121601836}" type="presParOf" srcId="{2773BB36-3A69-4558-B7D1-1816B52731FC}" destId="{5B36F37B-1EBE-4555-88CF-B528AA42AA4A}" srcOrd="1" destOrd="0" presId="urn:microsoft.com/office/officeart/2005/8/layout/lProcess2"/>
    <dgm:cxn modelId="{2AF8983C-135B-48F7-9846-23B2A173E921}" type="presParOf" srcId="{2773BB36-3A69-4558-B7D1-1816B52731FC}" destId="{DB93BDAF-8ED9-47B0-AE9A-B62E1C8920AB}" srcOrd="2" destOrd="0" presId="urn:microsoft.com/office/officeart/2005/8/layout/lProcess2"/>
    <dgm:cxn modelId="{EB02B10B-EDEB-48BB-877C-71C25BE25BFB}" type="presParOf" srcId="{DB93BDAF-8ED9-47B0-AE9A-B62E1C8920AB}" destId="{35B038C9-6D7F-4FC6-807C-A2B2212998B8}" srcOrd="0" destOrd="0" presId="urn:microsoft.com/office/officeart/2005/8/layout/lProcess2"/>
    <dgm:cxn modelId="{A38A2DF5-A301-4B89-A6FC-D25C89EE5296}" type="presParOf" srcId="{35B038C9-6D7F-4FC6-807C-A2B2212998B8}" destId="{FFC42593-C973-4990-872C-2B9B0E59D9A8}" srcOrd="0" destOrd="0" presId="urn:microsoft.com/office/officeart/2005/8/layout/lProcess2"/>
    <dgm:cxn modelId="{75F49BB9-302D-46CF-B6B0-578AE98AAE1E}" type="presParOf" srcId="{35B038C9-6D7F-4FC6-807C-A2B2212998B8}" destId="{3C318914-A8B7-4FC1-97FB-7C7EFDC46DC7}" srcOrd="1" destOrd="0" presId="urn:microsoft.com/office/officeart/2005/8/layout/lProcess2"/>
    <dgm:cxn modelId="{F27C724C-780F-4E91-A559-CDB73D2B7A06}" type="presParOf" srcId="{35B038C9-6D7F-4FC6-807C-A2B2212998B8}" destId="{A968F91C-6F1A-4EC8-AA6A-C1A4753C469A}" srcOrd="2" destOrd="0" presId="urn:microsoft.com/office/officeart/2005/8/layout/lProcess2"/>
    <dgm:cxn modelId="{4CADEE52-EECD-4C11-BC08-71C77CB23CE5}" type="presParOf" srcId="{35B038C9-6D7F-4FC6-807C-A2B2212998B8}" destId="{157A46E4-B40A-4792-B84E-BA401EE57E72}" srcOrd="3" destOrd="0" presId="urn:microsoft.com/office/officeart/2005/8/layout/lProcess2"/>
    <dgm:cxn modelId="{DF91B8DA-D466-439C-8F4A-7EF568E2EE56}" type="presParOf" srcId="{35B038C9-6D7F-4FC6-807C-A2B2212998B8}" destId="{D8621C58-A56B-4EA9-97CE-34D314865EFB}" srcOrd="4" destOrd="0" presId="urn:microsoft.com/office/officeart/2005/8/layout/lProcess2"/>
    <dgm:cxn modelId="{F449B503-75F2-4D12-ABF4-4CDD203F5872}" type="presParOf" srcId="{592BA40B-AC67-43B7-9C51-6ADD100D2455}" destId="{B8A5DB8D-7C7A-4A1B-A1BD-FAA5B77F7D6C}" srcOrd="1" destOrd="0" presId="urn:microsoft.com/office/officeart/2005/8/layout/lProcess2"/>
    <dgm:cxn modelId="{F6B49C4D-BC9A-402B-87B1-BCF60B2C863E}" type="presParOf" srcId="{592BA40B-AC67-43B7-9C51-6ADD100D2455}" destId="{1A37D428-6107-4D1F-8975-AC2F7AFBFADD}" srcOrd="2" destOrd="0" presId="urn:microsoft.com/office/officeart/2005/8/layout/lProcess2"/>
    <dgm:cxn modelId="{FC58A611-D499-47BB-B6AD-6E8EF978D341}" type="presParOf" srcId="{1A37D428-6107-4D1F-8975-AC2F7AFBFADD}" destId="{9B610565-0A61-4DBD-A71E-8F173BF4B082}" srcOrd="0" destOrd="0" presId="urn:microsoft.com/office/officeart/2005/8/layout/lProcess2"/>
    <dgm:cxn modelId="{46ADDB5A-80E0-4707-8E05-220AB550205A}" type="presParOf" srcId="{1A37D428-6107-4D1F-8975-AC2F7AFBFADD}" destId="{7B45B57D-E6F5-4130-BF36-5DB962A4BB81}" srcOrd="1" destOrd="0" presId="urn:microsoft.com/office/officeart/2005/8/layout/lProcess2"/>
    <dgm:cxn modelId="{1D1531CF-4FC3-4AF4-81D7-EA7472F04B49}" type="presParOf" srcId="{1A37D428-6107-4D1F-8975-AC2F7AFBFADD}" destId="{4E18F1F4-90B7-43D7-977E-3FA2E7B2AD61}" srcOrd="2" destOrd="0" presId="urn:microsoft.com/office/officeart/2005/8/layout/lProcess2"/>
    <dgm:cxn modelId="{B925D1C3-2BC0-47D6-B6A7-FECC5E418319}" type="presParOf" srcId="{4E18F1F4-90B7-43D7-977E-3FA2E7B2AD61}" destId="{5859CB4E-67C4-4E0E-8CE2-39AC068819E9}" srcOrd="0" destOrd="0" presId="urn:microsoft.com/office/officeart/2005/8/layout/lProcess2"/>
    <dgm:cxn modelId="{1DC0C3FC-BA82-477E-9C0D-811CE9383D54}" type="presParOf" srcId="{5859CB4E-67C4-4E0E-8CE2-39AC068819E9}" destId="{14E07B3C-0E64-45EA-8268-EF01016F973B}" srcOrd="0" destOrd="0" presId="urn:microsoft.com/office/officeart/2005/8/layout/lProcess2"/>
    <dgm:cxn modelId="{0DAEE894-7B2D-4226-AF23-7F7EE099D4D9}" type="presParOf" srcId="{5859CB4E-67C4-4E0E-8CE2-39AC068819E9}" destId="{4B78B7E5-B32B-4523-9495-55F9A77427D4}" srcOrd="1" destOrd="0" presId="urn:microsoft.com/office/officeart/2005/8/layout/lProcess2"/>
    <dgm:cxn modelId="{A0C7BCAC-F705-4B81-A6F8-1DF6ED88FCF6}" type="presParOf" srcId="{5859CB4E-67C4-4E0E-8CE2-39AC068819E9}" destId="{76CE2164-ADA3-4C01-89C1-3CC0502F4442}" srcOrd="2" destOrd="0" presId="urn:microsoft.com/office/officeart/2005/8/layout/lProcess2"/>
    <dgm:cxn modelId="{C39A297B-596C-4892-B6CF-DFCBBB6BF28A}" type="presParOf" srcId="{5859CB4E-67C4-4E0E-8CE2-39AC068819E9}" destId="{A981B22E-12CF-4D27-80FE-19AD1725926C}" srcOrd="3" destOrd="0" presId="urn:microsoft.com/office/officeart/2005/8/layout/lProcess2"/>
    <dgm:cxn modelId="{28391C3E-86D4-4D35-9697-B81CA2B2F4BC}" type="presParOf" srcId="{5859CB4E-67C4-4E0E-8CE2-39AC068819E9}" destId="{E848A1C0-837C-411C-B43C-EF708C9A0FE6}" srcOrd="4" destOrd="0" presId="urn:microsoft.com/office/officeart/2005/8/layout/lProcess2"/>
    <dgm:cxn modelId="{005506DF-ABD4-4BA6-858A-EEF39392705C}" type="presParOf" srcId="{5859CB4E-67C4-4E0E-8CE2-39AC068819E9}" destId="{67F059F6-A659-4E86-8C34-714185009DC7}" srcOrd="5" destOrd="0" presId="urn:microsoft.com/office/officeart/2005/8/layout/lProcess2"/>
    <dgm:cxn modelId="{26FBB041-69A8-42D3-B8A9-3087E19FE6CC}" type="presParOf" srcId="{5859CB4E-67C4-4E0E-8CE2-39AC068819E9}" destId="{DA515C4F-212E-47ED-AFCF-09C35A6F9E11}" srcOrd="6" destOrd="0" presId="urn:microsoft.com/office/officeart/2005/8/layout/lProcess2"/>
    <dgm:cxn modelId="{E90D65BF-7DA2-4072-AA67-880173462516}" type="presParOf" srcId="{5859CB4E-67C4-4E0E-8CE2-39AC068819E9}" destId="{8C13CA4D-70B7-4DC8-B6FB-0A8D49555C90}" srcOrd="7" destOrd="0" presId="urn:microsoft.com/office/officeart/2005/8/layout/lProcess2"/>
    <dgm:cxn modelId="{879C95AD-3F5A-491D-9485-19A3DE110099}" type="presParOf" srcId="{5859CB4E-67C4-4E0E-8CE2-39AC068819E9}" destId="{E0D04F1B-2510-47C4-AB76-FBEA093EF794}" srcOrd="8" destOrd="0" presId="urn:microsoft.com/office/officeart/2005/8/layout/lProcess2"/>
    <dgm:cxn modelId="{48FAF49F-6E04-405D-BBA2-EBA27BB74BBC}" type="presParOf" srcId="{592BA40B-AC67-43B7-9C51-6ADD100D2455}" destId="{DD01A2CF-B53D-4B18-9DAB-48E3B14C7137}" srcOrd="3" destOrd="0" presId="urn:microsoft.com/office/officeart/2005/8/layout/lProcess2"/>
    <dgm:cxn modelId="{59E29AEE-5070-4283-88BB-69FB9FD3D73D}" type="presParOf" srcId="{592BA40B-AC67-43B7-9C51-6ADD100D2455}" destId="{6D9566AA-2B68-4498-BB2A-0EB530526BD6}" srcOrd="4" destOrd="0" presId="urn:microsoft.com/office/officeart/2005/8/layout/lProcess2"/>
    <dgm:cxn modelId="{FCDD9D33-41DA-4098-B663-37EA43BD4EBA}" type="presParOf" srcId="{6D9566AA-2B68-4498-BB2A-0EB530526BD6}" destId="{73F686CF-A83E-4865-9714-5BCDB58344EC}" srcOrd="0" destOrd="0" presId="urn:microsoft.com/office/officeart/2005/8/layout/lProcess2"/>
    <dgm:cxn modelId="{ECD4DE4C-35C0-4FB0-8A0A-85B74AAAF901}" type="presParOf" srcId="{6D9566AA-2B68-4498-BB2A-0EB530526BD6}" destId="{BF69ADCD-A868-4956-B9D1-30B500B5C441}" srcOrd="1" destOrd="0" presId="urn:microsoft.com/office/officeart/2005/8/layout/lProcess2"/>
    <dgm:cxn modelId="{83BBF3C4-FBAD-4994-97E2-6E1991B9083D}" type="presParOf" srcId="{6D9566AA-2B68-4498-BB2A-0EB530526BD6}" destId="{9480AE47-A5AE-431C-968C-EE4CB27A618C}" srcOrd="2" destOrd="0" presId="urn:microsoft.com/office/officeart/2005/8/layout/lProcess2"/>
    <dgm:cxn modelId="{60017ECB-4156-4BCA-8B73-A389536D3594}" type="presParOf" srcId="{9480AE47-A5AE-431C-968C-EE4CB27A618C}" destId="{956EC4F5-4463-47E1-81CF-5CCB3CC27379}" srcOrd="0" destOrd="0" presId="urn:microsoft.com/office/officeart/2005/8/layout/lProcess2"/>
    <dgm:cxn modelId="{905B9D20-2AF7-4FCE-B422-0CE63014C664}" type="presParOf" srcId="{956EC4F5-4463-47E1-81CF-5CCB3CC27379}" destId="{C8024349-B8A2-4B88-9963-B0D2F28960FF}" srcOrd="0" destOrd="0" presId="urn:microsoft.com/office/officeart/2005/8/layout/lProcess2"/>
    <dgm:cxn modelId="{37315E7F-E2C8-4628-AA92-CC836B97B340}" type="presParOf" srcId="{956EC4F5-4463-47E1-81CF-5CCB3CC27379}" destId="{7EFA1B25-FA7C-4253-868A-3327D8A8F7ED}" srcOrd="1" destOrd="0" presId="urn:microsoft.com/office/officeart/2005/8/layout/lProcess2"/>
    <dgm:cxn modelId="{29FB8199-88A2-474A-AC1F-13ED83645BBC}" type="presParOf" srcId="{956EC4F5-4463-47E1-81CF-5CCB3CC27379}" destId="{6CB9F87D-C18F-4A67-B5D4-5C37B0E7E5F7}" srcOrd="2" destOrd="0" presId="urn:microsoft.com/office/officeart/2005/8/layout/lProcess2"/>
    <dgm:cxn modelId="{9E159CC1-D824-4338-85A9-9847C066B573}" type="presParOf" srcId="{592BA40B-AC67-43B7-9C51-6ADD100D2455}" destId="{D44742C0-C9B8-41A6-8290-BBD4B48525C1}" srcOrd="5" destOrd="0" presId="urn:microsoft.com/office/officeart/2005/8/layout/lProcess2"/>
    <dgm:cxn modelId="{D91CF0C2-4BF7-4CD9-912A-72A30C3065E3}" type="presParOf" srcId="{592BA40B-AC67-43B7-9C51-6ADD100D2455}" destId="{B03E3A21-A570-4243-9D12-E94AE757D3A0}" srcOrd="6" destOrd="0" presId="urn:microsoft.com/office/officeart/2005/8/layout/lProcess2"/>
    <dgm:cxn modelId="{06A78048-7A6B-4D30-8348-7DD7ABE69835}" type="presParOf" srcId="{B03E3A21-A570-4243-9D12-E94AE757D3A0}" destId="{EF1E35DE-DF6E-4125-99F0-266A85B9BFD8}" srcOrd="0" destOrd="0" presId="urn:microsoft.com/office/officeart/2005/8/layout/lProcess2"/>
    <dgm:cxn modelId="{B339B396-FD3D-48EA-8FAD-28C06CE762CB}" type="presParOf" srcId="{B03E3A21-A570-4243-9D12-E94AE757D3A0}" destId="{0873093A-50A5-45CB-B3B9-8B863B671805}" srcOrd="1" destOrd="0" presId="urn:microsoft.com/office/officeart/2005/8/layout/lProcess2"/>
    <dgm:cxn modelId="{140FE442-6A4F-465E-971C-455831540DDD}" type="presParOf" srcId="{B03E3A21-A570-4243-9D12-E94AE757D3A0}" destId="{E1577438-0940-4ED8-B263-B5BFE1355680}" srcOrd="2" destOrd="0" presId="urn:microsoft.com/office/officeart/2005/8/layout/lProcess2"/>
    <dgm:cxn modelId="{E0154727-4A3E-4A65-A4C4-A8B9FE8D9762}" type="presParOf" srcId="{E1577438-0940-4ED8-B263-B5BFE1355680}" destId="{144F5BBE-13DD-4009-922A-C20DD04A4988}" srcOrd="0" destOrd="0" presId="urn:microsoft.com/office/officeart/2005/8/layout/lProcess2"/>
    <dgm:cxn modelId="{7E1B93C8-F70F-4225-8C9F-C0A87F3E30D8}" type="presParOf" srcId="{144F5BBE-13DD-4009-922A-C20DD04A4988}" destId="{E62280DE-DD86-4EAE-AE72-E8CF6B456513}" srcOrd="0" destOrd="0" presId="urn:microsoft.com/office/officeart/2005/8/layout/lProcess2"/>
    <dgm:cxn modelId="{B9B0257F-0329-4F1C-A0BE-F4C32E136455}" type="presParOf" srcId="{144F5BBE-13DD-4009-922A-C20DD04A4988}" destId="{2DE0723D-A784-4638-80E0-B06C89A6BF98}" srcOrd="1" destOrd="0" presId="urn:microsoft.com/office/officeart/2005/8/layout/lProcess2"/>
    <dgm:cxn modelId="{8D53055E-4A14-4000-8FC5-DEBBBE05AF61}" type="presParOf" srcId="{144F5BBE-13DD-4009-922A-C20DD04A4988}" destId="{26315D58-2354-42C3-8EBE-CC4FC44DEFE3}" srcOrd="2" destOrd="0" presId="urn:microsoft.com/office/officeart/2005/8/layout/lProcess2"/>
    <dgm:cxn modelId="{ADE83928-82DB-4140-9C55-75EAD2AE8A27}" type="presParOf" srcId="{144F5BBE-13DD-4009-922A-C20DD04A4988}" destId="{5B6A34AC-F50B-48DE-A9DD-4CBF1EB666B4}" srcOrd="3" destOrd="0" presId="urn:microsoft.com/office/officeart/2005/8/layout/lProcess2"/>
    <dgm:cxn modelId="{13A423F0-99C2-464C-8920-DB8D944069F6}" type="presParOf" srcId="{144F5BBE-13DD-4009-922A-C20DD04A4988}" destId="{C6E145DA-E935-40C0-AB8A-6E46E295A407}" srcOrd="4" destOrd="0" presId="urn:microsoft.com/office/officeart/2005/8/layout/lProcess2"/>
    <dgm:cxn modelId="{5F6E41B7-9DBE-4316-AF54-635C1D5739C3}" type="presParOf" srcId="{592BA40B-AC67-43B7-9C51-6ADD100D2455}" destId="{F1093022-CD13-40CD-A75D-DE849E2AB43D}" srcOrd="7" destOrd="0" presId="urn:microsoft.com/office/officeart/2005/8/layout/lProcess2"/>
    <dgm:cxn modelId="{5040F965-237A-48D8-8624-39494450FDFB}" type="presParOf" srcId="{592BA40B-AC67-43B7-9C51-6ADD100D2455}" destId="{7326DE58-B189-4FB9-B567-F1D23658B159}" srcOrd="8" destOrd="0" presId="urn:microsoft.com/office/officeart/2005/8/layout/lProcess2"/>
    <dgm:cxn modelId="{13D2EA99-87ED-4A44-AFCC-648D93598D2C}" type="presParOf" srcId="{7326DE58-B189-4FB9-B567-F1D23658B159}" destId="{FC2001FA-BF8C-4818-8AAA-96AF37D147E0}" srcOrd="0" destOrd="0" presId="urn:microsoft.com/office/officeart/2005/8/layout/lProcess2"/>
    <dgm:cxn modelId="{679448F2-7779-4EFB-9777-03673A5A4828}" type="presParOf" srcId="{7326DE58-B189-4FB9-B567-F1D23658B159}" destId="{79228161-06F1-45D8-B0AD-8AE4B46E1EA4}" srcOrd="1" destOrd="0" presId="urn:microsoft.com/office/officeart/2005/8/layout/lProcess2"/>
    <dgm:cxn modelId="{156CEC58-C300-4466-9AC8-D2F77AB669B0}" type="presParOf" srcId="{7326DE58-B189-4FB9-B567-F1D23658B159}" destId="{622D9601-0676-4363-9BD8-7EE528807C55}" srcOrd="2" destOrd="0" presId="urn:microsoft.com/office/officeart/2005/8/layout/lProcess2"/>
    <dgm:cxn modelId="{414AF302-25EF-4D26-88F6-21768D8C8B04}" type="presParOf" srcId="{622D9601-0676-4363-9BD8-7EE528807C55}" destId="{6053B115-9D64-422C-BB17-442BCDE87651}" srcOrd="0" destOrd="0" presId="urn:microsoft.com/office/officeart/2005/8/layout/lProcess2"/>
    <dgm:cxn modelId="{BEF126B5-006B-40C1-A4A2-EFD9FF624689}" type="presParOf" srcId="{6053B115-9D64-422C-BB17-442BCDE87651}" destId="{1F1856A0-8927-49CC-9FC7-C95FFE6A6C4C}" srcOrd="0" destOrd="0" presId="urn:microsoft.com/office/officeart/2005/8/layout/lProcess2"/>
    <dgm:cxn modelId="{9F800C5B-ADB3-46D0-BCD0-7D5CE0FE83D6}" type="presParOf" srcId="{592BA40B-AC67-43B7-9C51-6ADD100D2455}" destId="{AAB350B3-FF46-419C-B264-620A0FAA73CF}" srcOrd="9" destOrd="0" presId="urn:microsoft.com/office/officeart/2005/8/layout/lProcess2"/>
    <dgm:cxn modelId="{D3B620A0-BB01-41B7-82FE-C7043CA4714B}" type="presParOf" srcId="{592BA40B-AC67-43B7-9C51-6ADD100D2455}" destId="{761C08F5-AB42-4911-8BFE-1B2E36CC5340}" srcOrd="10" destOrd="0" presId="urn:microsoft.com/office/officeart/2005/8/layout/lProcess2"/>
    <dgm:cxn modelId="{1FA45F64-3511-476A-BA13-75B87E3B5A7B}" type="presParOf" srcId="{761C08F5-AB42-4911-8BFE-1B2E36CC5340}" destId="{327512A0-9A3B-4B1D-B761-2FAFF8CE141F}" srcOrd="0" destOrd="0" presId="urn:microsoft.com/office/officeart/2005/8/layout/lProcess2"/>
    <dgm:cxn modelId="{267C0744-19A7-4B54-91F0-707B922FB581}" type="presParOf" srcId="{761C08F5-AB42-4911-8BFE-1B2E36CC5340}" destId="{C76B76DF-7295-4510-9621-E293D60D0DEF}" srcOrd="1" destOrd="0" presId="urn:microsoft.com/office/officeart/2005/8/layout/lProcess2"/>
    <dgm:cxn modelId="{A3C634BD-F686-40C4-9AB0-231144793B84}" type="presParOf" srcId="{761C08F5-AB42-4911-8BFE-1B2E36CC5340}" destId="{36C90457-675D-49DF-B171-78BF2B2AA0F1}" srcOrd="2" destOrd="0" presId="urn:microsoft.com/office/officeart/2005/8/layout/lProcess2"/>
    <dgm:cxn modelId="{473F61F9-BC41-4648-8A5E-5B2DE4634B56}" type="presParOf" srcId="{36C90457-675D-49DF-B171-78BF2B2AA0F1}" destId="{F66B3229-B452-423B-BA83-AE2C43E8F32A}" srcOrd="0" destOrd="0" presId="urn:microsoft.com/office/officeart/2005/8/layout/lProcess2"/>
    <dgm:cxn modelId="{CD9061CF-5F40-47CC-AA68-6030C11358AD}" type="presParOf" srcId="{F66B3229-B452-423B-BA83-AE2C43E8F32A}" destId="{B9C2DB8B-9222-4EE3-94E5-91D6B3B47741}"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9B1461-F315-49AA-AC84-496B015813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FF73D81-EA8D-4FC1-AD61-B6AE451DD7E1}">
      <dgm:prSet/>
      <dgm:spPr/>
      <dgm:t>
        <a:bodyPr/>
        <a:lstStyle/>
        <a:p>
          <a:pPr rtl="0"/>
          <a:r>
            <a:rPr lang="en-GB" dirty="0"/>
            <a:t>Ensuring clear, specific and targeted biodiversity and landscape objectives are identified</a:t>
          </a:r>
        </a:p>
      </dgm:t>
    </dgm:pt>
    <dgm:pt modelId="{81D76A76-05F8-410F-A0EB-8508C9D6A61E}" type="parTrans" cxnId="{595E29A1-E361-45DE-B40E-669157D04F1B}">
      <dgm:prSet/>
      <dgm:spPr/>
      <dgm:t>
        <a:bodyPr/>
        <a:lstStyle/>
        <a:p>
          <a:endParaRPr lang="en-US"/>
        </a:p>
      </dgm:t>
    </dgm:pt>
    <dgm:pt modelId="{49EC8F26-FE77-423E-BC8F-2193429739EB}" type="sibTrans" cxnId="{595E29A1-E361-45DE-B40E-669157D04F1B}">
      <dgm:prSet/>
      <dgm:spPr/>
      <dgm:t>
        <a:bodyPr/>
        <a:lstStyle/>
        <a:p>
          <a:endParaRPr lang="en-US"/>
        </a:p>
      </dgm:t>
    </dgm:pt>
    <dgm:pt modelId="{07D87EF5-A4CD-4A45-BDAB-69C7033E2B06}">
      <dgm:prSet/>
      <dgm:spPr/>
      <dgm:t>
        <a:bodyPr/>
        <a:lstStyle/>
        <a:p>
          <a:pPr rtl="0"/>
          <a:r>
            <a:rPr lang="en-GB" dirty="0"/>
            <a:t>A science-led approach to design, testing, revising and implementing schemes to achieve identified objectives</a:t>
          </a:r>
        </a:p>
      </dgm:t>
    </dgm:pt>
    <dgm:pt modelId="{F53E2F15-33D7-431C-BA93-24931CBBF18E}" type="parTrans" cxnId="{72BE7EFB-D9DB-4591-A5F2-8F810491A7DA}">
      <dgm:prSet/>
      <dgm:spPr/>
      <dgm:t>
        <a:bodyPr/>
        <a:lstStyle/>
        <a:p>
          <a:endParaRPr lang="en-US"/>
        </a:p>
      </dgm:t>
    </dgm:pt>
    <dgm:pt modelId="{79BADD61-D725-4892-BC6E-4218E371FC1F}" type="sibTrans" cxnId="{72BE7EFB-D9DB-4591-A5F2-8F810491A7DA}">
      <dgm:prSet/>
      <dgm:spPr/>
      <dgm:t>
        <a:bodyPr/>
        <a:lstStyle/>
        <a:p>
          <a:endParaRPr lang="en-US"/>
        </a:p>
      </dgm:t>
    </dgm:pt>
    <dgm:pt modelId="{B10C60BF-631E-44B2-8A8D-8279A06B818E}">
      <dgm:prSet/>
      <dgm:spPr/>
      <dgm:t>
        <a:bodyPr/>
        <a:lstStyle/>
        <a:p>
          <a:pPr rtl="0"/>
          <a:r>
            <a:rPr lang="en-GB" dirty="0"/>
            <a:t>Developing packages of CAP instruments and measures that can be used in a coherent and targeted way at farm and landscape level</a:t>
          </a:r>
        </a:p>
      </dgm:t>
    </dgm:pt>
    <dgm:pt modelId="{F7017BE7-5E4A-4D59-AED7-EC38C9F0F7A2}" type="parTrans" cxnId="{84446967-55F1-4416-BB9E-AD7B68A3ADF9}">
      <dgm:prSet/>
      <dgm:spPr/>
      <dgm:t>
        <a:bodyPr/>
        <a:lstStyle/>
        <a:p>
          <a:endParaRPr lang="en-US"/>
        </a:p>
      </dgm:t>
    </dgm:pt>
    <dgm:pt modelId="{E0DAF02A-BAB1-4E4A-9D5A-36208CA59CC7}" type="sibTrans" cxnId="{84446967-55F1-4416-BB9E-AD7B68A3ADF9}">
      <dgm:prSet/>
      <dgm:spPr/>
      <dgm:t>
        <a:bodyPr/>
        <a:lstStyle/>
        <a:p>
          <a:endParaRPr lang="en-US"/>
        </a:p>
      </dgm:t>
    </dgm:pt>
    <dgm:pt modelId="{53AC531F-DB5E-4C6A-A8FC-6ACEC4325F4F}">
      <dgm:prSet/>
      <dgm:spPr/>
      <dgm:t>
        <a:bodyPr/>
        <a:lstStyle/>
        <a:p>
          <a:pPr rtl="0"/>
          <a:r>
            <a:rPr lang="en-GB" dirty="0"/>
            <a:t>Ensuring that the eligibility criteria enable all land requiring biodiversity management to receive the necessary support</a:t>
          </a:r>
        </a:p>
      </dgm:t>
    </dgm:pt>
    <dgm:pt modelId="{9D4109BE-7D40-4F98-8921-530E8BAEC44E}" type="parTrans" cxnId="{15CEAF61-4239-4A45-A47B-1033AF72498D}">
      <dgm:prSet/>
      <dgm:spPr/>
      <dgm:t>
        <a:bodyPr/>
        <a:lstStyle/>
        <a:p>
          <a:endParaRPr lang="en-US"/>
        </a:p>
      </dgm:t>
    </dgm:pt>
    <dgm:pt modelId="{7BDCF734-4E19-40FF-91FF-31675AA7E97D}" type="sibTrans" cxnId="{15CEAF61-4239-4A45-A47B-1033AF72498D}">
      <dgm:prSet/>
      <dgm:spPr/>
      <dgm:t>
        <a:bodyPr/>
        <a:lstStyle/>
        <a:p>
          <a:endParaRPr lang="en-US"/>
        </a:p>
      </dgm:t>
    </dgm:pt>
    <dgm:pt modelId="{CF30BC12-0829-4273-9221-1EB35478015E}">
      <dgm:prSet/>
      <dgm:spPr/>
      <dgm:t>
        <a:bodyPr/>
        <a:lstStyle/>
        <a:p>
          <a:pPr rtl="0"/>
          <a:r>
            <a:rPr lang="en-GB" dirty="0"/>
            <a:t>Investing in scheme training and on-farm advisory and facilitation support that recognises and develops farmers’ biodiversity knowledge and skills</a:t>
          </a:r>
        </a:p>
      </dgm:t>
    </dgm:pt>
    <dgm:pt modelId="{64CBE1DD-3830-4DC4-BC4D-9B01C98D6810}" type="parTrans" cxnId="{6C82CF95-BDD7-4C06-8DFE-14AE028C4F4A}">
      <dgm:prSet/>
      <dgm:spPr/>
      <dgm:t>
        <a:bodyPr/>
        <a:lstStyle/>
        <a:p>
          <a:endParaRPr lang="en-US"/>
        </a:p>
      </dgm:t>
    </dgm:pt>
    <dgm:pt modelId="{8611ECD7-43BF-4BAF-BB5F-6F8133EB407E}" type="sibTrans" cxnId="{6C82CF95-BDD7-4C06-8DFE-14AE028C4F4A}">
      <dgm:prSet/>
      <dgm:spPr/>
      <dgm:t>
        <a:bodyPr/>
        <a:lstStyle/>
        <a:p>
          <a:endParaRPr lang="en-US"/>
        </a:p>
      </dgm:t>
    </dgm:pt>
    <dgm:pt modelId="{9A5194FE-EC57-41A9-9249-0717693DF3EB}">
      <dgm:prSet/>
      <dgm:spPr/>
      <dgm:t>
        <a:bodyPr/>
        <a:lstStyle/>
        <a:p>
          <a:pPr rtl="0"/>
          <a:r>
            <a:rPr lang="en-GB" dirty="0"/>
            <a:t>Ensuring that mechanisms for monitor and evaluating the biodiversity impacts of schemes and using results to improve scheme design and implementation</a:t>
          </a:r>
        </a:p>
      </dgm:t>
    </dgm:pt>
    <dgm:pt modelId="{596D0810-F93A-4DE2-A2E9-DB3132E1EF2A}" type="parTrans" cxnId="{D0E854FA-2A63-4C51-ACC3-4F1D3C4F7697}">
      <dgm:prSet/>
      <dgm:spPr/>
      <dgm:t>
        <a:bodyPr/>
        <a:lstStyle/>
        <a:p>
          <a:endParaRPr lang="en-US"/>
        </a:p>
      </dgm:t>
    </dgm:pt>
    <dgm:pt modelId="{AB6F4B7B-D3E3-4CCC-9CC6-75B51D609969}" type="sibTrans" cxnId="{D0E854FA-2A63-4C51-ACC3-4F1D3C4F7697}">
      <dgm:prSet/>
      <dgm:spPr/>
      <dgm:t>
        <a:bodyPr/>
        <a:lstStyle/>
        <a:p>
          <a:endParaRPr lang="en-US"/>
        </a:p>
      </dgm:t>
    </dgm:pt>
    <dgm:pt modelId="{2E579B62-6DE8-481A-9BEB-503E844BF1BE}" type="pres">
      <dgm:prSet presAssocID="{749B1461-F315-49AA-AC84-496B01581386}" presName="Name0" presStyleCnt="0">
        <dgm:presLayoutVars>
          <dgm:chMax val="7"/>
          <dgm:chPref val="7"/>
          <dgm:dir/>
        </dgm:presLayoutVars>
      </dgm:prSet>
      <dgm:spPr/>
      <dgm:t>
        <a:bodyPr/>
        <a:lstStyle/>
        <a:p>
          <a:endParaRPr lang="en-US"/>
        </a:p>
      </dgm:t>
    </dgm:pt>
    <dgm:pt modelId="{FB6FF97F-1376-4082-9D52-95B988EB3C20}" type="pres">
      <dgm:prSet presAssocID="{749B1461-F315-49AA-AC84-496B01581386}" presName="Name1" presStyleCnt="0"/>
      <dgm:spPr/>
    </dgm:pt>
    <dgm:pt modelId="{05C0753B-8A19-4FE9-94C8-C86049566608}" type="pres">
      <dgm:prSet presAssocID="{749B1461-F315-49AA-AC84-496B01581386}" presName="cycle" presStyleCnt="0"/>
      <dgm:spPr/>
    </dgm:pt>
    <dgm:pt modelId="{0F3B3FDA-B9CB-4847-B06A-93709FD8D899}" type="pres">
      <dgm:prSet presAssocID="{749B1461-F315-49AA-AC84-496B01581386}" presName="srcNode" presStyleLbl="node1" presStyleIdx="0" presStyleCnt="6"/>
      <dgm:spPr/>
    </dgm:pt>
    <dgm:pt modelId="{F9A04737-49CA-4AE3-9C8A-493701543961}" type="pres">
      <dgm:prSet presAssocID="{749B1461-F315-49AA-AC84-496B01581386}" presName="conn" presStyleLbl="parChTrans1D2" presStyleIdx="0" presStyleCnt="1"/>
      <dgm:spPr/>
      <dgm:t>
        <a:bodyPr/>
        <a:lstStyle/>
        <a:p>
          <a:endParaRPr lang="en-US"/>
        </a:p>
      </dgm:t>
    </dgm:pt>
    <dgm:pt modelId="{41CEB939-9D96-4071-8520-D418AD27E04D}" type="pres">
      <dgm:prSet presAssocID="{749B1461-F315-49AA-AC84-496B01581386}" presName="extraNode" presStyleLbl="node1" presStyleIdx="0" presStyleCnt="6"/>
      <dgm:spPr/>
    </dgm:pt>
    <dgm:pt modelId="{9218A7BF-7129-453F-8F0B-F302DE8573D2}" type="pres">
      <dgm:prSet presAssocID="{749B1461-F315-49AA-AC84-496B01581386}" presName="dstNode" presStyleLbl="node1" presStyleIdx="0" presStyleCnt="6"/>
      <dgm:spPr/>
    </dgm:pt>
    <dgm:pt modelId="{11791C15-6FCF-406A-ACEC-3EFC4F3FF36D}" type="pres">
      <dgm:prSet presAssocID="{1FF73D81-EA8D-4FC1-AD61-B6AE451DD7E1}" presName="text_1" presStyleLbl="node1" presStyleIdx="0" presStyleCnt="6">
        <dgm:presLayoutVars>
          <dgm:bulletEnabled val="1"/>
        </dgm:presLayoutVars>
      </dgm:prSet>
      <dgm:spPr/>
      <dgm:t>
        <a:bodyPr/>
        <a:lstStyle/>
        <a:p>
          <a:endParaRPr lang="en-US"/>
        </a:p>
      </dgm:t>
    </dgm:pt>
    <dgm:pt modelId="{4890E8DD-918D-4556-AB2D-D20E46A5AB2D}" type="pres">
      <dgm:prSet presAssocID="{1FF73D81-EA8D-4FC1-AD61-B6AE451DD7E1}" presName="accent_1" presStyleCnt="0"/>
      <dgm:spPr/>
    </dgm:pt>
    <dgm:pt modelId="{BEC4B032-0002-4036-8526-3403ACC9A4F4}" type="pres">
      <dgm:prSet presAssocID="{1FF73D81-EA8D-4FC1-AD61-B6AE451DD7E1}" presName="accentRepeatNode" presStyleLbl="solidFgAcc1" presStyleIdx="0" presStyleCnt="6"/>
      <dgm:spPr/>
    </dgm:pt>
    <dgm:pt modelId="{A96EC1D9-654D-4B5A-8743-799FB77C9B51}" type="pres">
      <dgm:prSet presAssocID="{07D87EF5-A4CD-4A45-BDAB-69C7033E2B06}" presName="text_2" presStyleLbl="node1" presStyleIdx="1" presStyleCnt="6">
        <dgm:presLayoutVars>
          <dgm:bulletEnabled val="1"/>
        </dgm:presLayoutVars>
      </dgm:prSet>
      <dgm:spPr/>
      <dgm:t>
        <a:bodyPr/>
        <a:lstStyle/>
        <a:p>
          <a:endParaRPr lang="en-US"/>
        </a:p>
      </dgm:t>
    </dgm:pt>
    <dgm:pt modelId="{C19EE180-787A-446C-8D93-70CA02C07E0D}" type="pres">
      <dgm:prSet presAssocID="{07D87EF5-A4CD-4A45-BDAB-69C7033E2B06}" presName="accent_2" presStyleCnt="0"/>
      <dgm:spPr/>
    </dgm:pt>
    <dgm:pt modelId="{299E2813-B056-4C2A-AD6A-363E415216BD}" type="pres">
      <dgm:prSet presAssocID="{07D87EF5-A4CD-4A45-BDAB-69C7033E2B06}" presName="accentRepeatNode" presStyleLbl="solidFgAcc1" presStyleIdx="1" presStyleCnt="6"/>
      <dgm:spPr/>
    </dgm:pt>
    <dgm:pt modelId="{DC1860B5-382B-426B-BBBF-1BD1EC1275E6}" type="pres">
      <dgm:prSet presAssocID="{B10C60BF-631E-44B2-8A8D-8279A06B818E}" presName="text_3" presStyleLbl="node1" presStyleIdx="2" presStyleCnt="6">
        <dgm:presLayoutVars>
          <dgm:bulletEnabled val="1"/>
        </dgm:presLayoutVars>
      </dgm:prSet>
      <dgm:spPr/>
      <dgm:t>
        <a:bodyPr/>
        <a:lstStyle/>
        <a:p>
          <a:endParaRPr lang="en-US"/>
        </a:p>
      </dgm:t>
    </dgm:pt>
    <dgm:pt modelId="{07D12AF3-24F2-43A6-952D-AC67FA0D4C60}" type="pres">
      <dgm:prSet presAssocID="{B10C60BF-631E-44B2-8A8D-8279A06B818E}" presName="accent_3" presStyleCnt="0"/>
      <dgm:spPr/>
    </dgm:pt>
    <dgm:pt modelId="{A2438FD7-A608-4E4D-84EC-F7A7C3AF07E0}" type="pres">
      <dgm:prSet presAssocID="{B10C60BF-631E-44B2-8A8D-8279A06B818E}" presName="accentRepeatNode" presStyleLbl="solidFgAcc1" presStyleIdx="2" presStyleCnt="6"/>
      <dgm:spPr/>
    </dgm:pt>
    <dgm:pt modelId="{F2678856-B916-4BE7-9025-172E0EE7F477}" type="pres">
      <dgm:prSet presAssocID="{53AC531F-DB5E-4C6A-A8FC-6ACEC4325F4F}" presName="text_4" presStyleLbl="node1" presStyleIdx="3" presStyleCnt="6">
        <dgm:presLayoutVars>
          <dgm:bulletEnabled val="1"/>
        </dgm:presLayoutVars>
      </dgm:prSet>
      <dgm:spPr/>
      <dgm:t>
        <a:bodyPr/>
        <a:lstStyle/>
        <a:p>
          <a:endParaRPr lang="en-US"/>
        </a:p>
      </dgm:t>
    </dgm:pt>
    <dgm:pt modelId="{BA79C105-C3FE-4BD3-8CCD-90C6FEDD03F7}" type="pres">
      <dgm:prSet presAssocID="{53AC531F-DB5E-4C6A-A8FC-6ACEC4325F4F}" presName="accent_4" presStyleCnt="0"/>
      <dgm:spPr/>
    </dgm:pt>
    <dgm:pt modelId="{7C54FA15-9E16-47E6-98B8-07DE7CC973DA}" type="pres">
      <dgm:prSet presAssocID="{53AC531F-DB5E-4C6A-A8FC-6ACEC4325F4F}" presName="accentRepeatNode" presStyleLbl="solidFgAcc1" presStyleIdx="3" presStyleCnt="6"/>
      <dgm:spPr/>
    </dgm:pt>
    <dgm:pt modelId="{6B85450F-94F2-4547-AE63-3E1C3AC614B6}" type="pres">
      <dgm:prSet presAssocID="{CF30BC12-0829-4273-9221-1EB35478015E}" presName="text_5" presStyleLbl="node1" presStyleIdx="4" presStyleCnt="6">
        <dgm:presLayoutVars>
          <dgm:bulletEnabled val="1"/>
        </dgm:presLayoutVars>
      </dgm:prSet>
      <dgm:spPr/>
      <dgm:t>
        <a:bodyPr/>
        <a:lstStyle/>
        <a:p>
          <a:endParaRPr lang="en-US"/>
        </a:p>
      </dgm:t>
    </dgm:pt>
    <dgm:pt modelId="{B533C3C5-95EE-416C-9E4D-0B1D107E82A2}" type="pres">
      <dgm:prSet presAssocID="{CF30BC12-0829-4273-9221-1EB35478015E}" presName="accent_5" presStyleCnt="0"/>
      <dgm:spPr/>
    </dgm:pt>
    <dgm:pt modelId="{FFE9F17A-5BB0-4CA3-A7BA-654AEF041507}" type="pres">
      <dgm:prSet presAssocID="{CF30BC12-0829-4273-9221-1EB35478015E}" presName="accentRepeatNode" presStyleLbl="solidFgAcc1" presStyleIdx="4" presStyleCnt="6"/>
      <dgm:spPr/>
    </dgm:pt>
    <dgm:pt modelId="{D87E7900-5E28-423F-8166-CEBEB1029C52}" type="pres">
      <dgm:prSet presAssocID="{9A5194FE-EC57-41A9-9249-0717693DF3EB}" presName="text_6" presStyleLbl="node1" presStyleIdx="5" presStyleCnt="6">
        <dgm:presLayoutVars>
          <dgm:bulletEnabled val="1"/>
        </dgm:presLayoutVars>
      </dgm:prSet>
      <dgm:spPr/>
      <dgm:t>
        <a:bodyPr/>
        <a:lstStyle/>
        <a:p>
          <a:endParaRPr lang="en-US"/>
        </a:p>
      </dgm:t>
    </dgm:pt>
    <dgm:pt modelId="{ABB7CFA4-318A-43DB-B725-10873FD62B71}" type="pres">
      <dgm:prSet presAssocID="{9A5194FE-EC57-41A9-9249-0717693DF3EB}" presName="accent_6" presStyleCnt="0"/>
      <dgm:spPr/>
    </dgm:pt>
    <dgm:pt modelId="{D5645650-1880-48BB-AE4C-4F492CD5B2D7}" type="pres">
      <dgm:prSet presAssocID="{9A5194FE-EC57-41A9-9249-0717693DF3EB}" presName="accentRepeatNode" presStyleLbl="solidFgAcc1" presStyleIdx="5" presStyleCnt="6"/>
      <dgm:spPr/>
    </dgm:pt>
  </dgm:ptLst>
  <dgm:cxnLst>
    <dgm:cxn modelId="{595E29A1-E361-45DE-B40E-669157D04F1B}" srcId="{749B1461-F315-49AA-AC84-496B01581386}" destId="{1FF73D81-EA8D-4FC1-AD61-B6AE451DD7E1}" srcOrd="0" destOrd="0" parTransId="{81D76A76-05F8-410F-A0EB-8508C9D6A61E}" sibTransId="{49EC8F26-FE77-423E-BC8F-2193429739EB}"/>
    <dgm:cxn modelId="{1DAABDBE-80D1-4533-8CAB-07557503416F}" type="presOf" srcId="{CF30BC12-0829-4273-9221-1EB35478015E}" destId="{6B85450F-94F2-4547-AE63-3E1C3AC614B6}" srcOrd="0" destOrd="0" presId="urn:microsoft.com/office/officeart/2008/layout/VerticalCurvedList"/>
    <dgm:cxn modelId="{9223CE6F-E043-4751-9933-C7BB79FB5075}" type="presOf" srcId="{749B1461-F315-49AA-AC84-496B01581386}" destId="{2E579B62-6DE8-481A-9BEB-503E844BF1BE}" srcOrd="0" destOrd="0" presId="urn:microsoft.com/office/officeart/2008/layout/VerticalCurvedList"/>
    <dgm:cxn modelId="{84446967-55F1-4416-BB9E-AD7B68A3ADF9}" srcId="{749B1461-F315-49AA-AC84-496B01581386}" destId="{B10C60BF-631E-44B2-8A8D-8279A06B818E}" srcOrd="2" destOrd="0" parTransId="{F7017BE7-5E4A-4D59-AED7-EC38C9F0F7A2}" sibTransId="{E0DAF02A-BAB1-4E4A-9D5A-36208CA59CC7}"/>
    <dgm:cxn modelId="{15CEAF61-4239-4A45-A47B-1033AF72498D}" srcId="{749B1461-F315-49AA-AC84-496B01581386}" destId="{53AC531F-DB5E-4C6A-A8FC-6ACEC4325F4F}" srcOrd="3" destOrd="0" parTransId="{9D4109BE-7D40-4F98-8921-530E8BAEC44E}" sibTransId="{7BDCF734-4E19-40FF-91FF-31675AA7E97D}"/>
    <dgm:cxn modelId="{72BE7EFB-D9DB-4591-A5F2-8F810491A7DA}" srcId="{749B1461-F315-49AA-AC84-496B01581386}" destId="{07D87EF5-A4CD-4A45-BDAB-69C7033E2B06}" srcOrd="1" destOrd="0" parTransId="{F53E2F15-33D7-431C-BA93-24931CBBF18E}" sibTransId="{79BADD61-D725-4892-BC6E-4218E371FC1F}"/>
    <dgm:cxn modelId="{4D3FA397-FCAC-4BF9-8279-041FE91A928B}" type="presOf" srcId="{9A5194FE-EC57-41A9-9249-0717693DF3EB}" destId="{D87E7900-5E28-423F-8166-CEBEB1029C52}" srcOrd="0" destOrd="0" presId="urn:microsoft.com/office/officeart/2008/layout/VerticalCurvedList"/>
    <dgm:cxn modelId="{E8D8DA21-6B64-45A2-BA49-2007AFCEDC80}" type="presOf" srcId="{1FF73D81-EA8D-4FC1-AD61-B6AE451DD7E1}" destId="{11791C15-6FCF-406A-ACEC-3EFC4F3FF36D}" srcOrd="0" destOrd="0" presId="urn:microsoft.com/office/officeart/2008/layout/VerticalCurvedList"/>
    <dgm:cxn modelId="{7E25BA0B-58C3-4124-8779-9E8DC856CCD1}" type="presOf" srcId="{49EC8F26-FE77-423E-BC8F-2193429739EB}" destId="{F9A04737-49CA-4AE3-9C8A-493701543961}" srcOrd="0" destOrd="0" presId="urn:microsoft.com/office/officeart/2008/layout/VerticalCurvedList"/>
    <dgm:cxn modelId="{F7BE5BB2-6752-4AE0-A8C6-E5065A5B4D43}" type="presOf" srcId="{B10C60BF-631E-44B2-8A8D-8279A06B818E}" destId="{DC1860B5-382B-426B-BBBF-1BD1EC1275E6}" srcOrd="0" destOrd="0" presId="urn:microsoft.com/office/officeart/2008/layout/VerticalCurvedList"/>
    <dgm:cxn modelId="{115C140C-BAB5-4342-BA24-4E42CB179460}" type="presOf" srcId="{53AC531F-DB5E-4C6A-A8FC-6ACEC4325F4F}" destId="{F2678856-B916-4BE7-9025-172E0EE7F477}" srcOrd="0" destOrd="0" presId="urn:microsoft.com/office/officeart/2008/layout/VerticalCurvedList"/>
    <dgm:cxn modelId="{D0E854FA-2A63-4C51-ACC3-4F1D3C4F7697}" srcId="{749B1461-F315-49AA-AC84-496B01581386}" destId="{9A5194FE-EC57-41A9-9249-0717693DF3EB}" srcOrd="5" destOrd="0" parTransId="{596D0810-F93A-4DE2-A2E9-DB3132E1EF2A}" sibTransId="{AB6F4B7B-D3E3-4CCC-9CC6-75B51D609969}"/>
    <dgm:cxn modelId="{6C82CF95-BDD7-4C06-8DFE-14AE028C4F4A}" srcId="{749B1461-F315-49AA-AC84-496B01581386}" destId="{CF30BC12-0829-4273-9221-1EB35478015E}" srcOrd="4" destOrd="0" parTransId="{64CBE1DD-3830-4DC4-BC4D-9B01C98D6810}" sibTransId="{8611ECD7-43BF-4BAF-BB5F-6F8133EB407E}"/>
    <dgm:cxn modelId="{11551C16-F0C9-45E3-858A-6AF2E27DA4DA}" type="presOf" srcId="{07D87EF5-A4CD-4A45-BDAB-69C7033E2B06}" destId="{A96EC1D9-654D-4B5A-8743-799FB77C9B51}" srcOrd="0" destOrd="0" presId="urn:microsoft.com/office/officeart/2008/layout/VerticalCurvedList"/>
    <dgm:cxn modelId="{ECFF48BD-EE5F-4D1B-8B76-412BDA8C5261}" type="presParOf" srcId="{2E579B62-6DE8-481A-9BEB-503E844BF1BE}" destId="{FB6FF97F-1376-4082-9D52-95B988EB3C20}" srcOrd="0" destOrd="0" presId="urn:microsoft.com/office/officeart/2008/layout/VerticalCurvedList"/>
    <dgm:cxn modelId="{605EE142-B08A-4D7B-927F-6040FB672862}" type="presParOf" srcId="{FB6FF97F-1376-4082-9D52-95B988EB3C20}" destId="{05C0753B-8A19-4FE9-94C8-C86049566608}" srcOrd="0" destOrd="0" presId="urn:microsoft.com/office/officeart/2008/layout/VerticalCurvedList"/>
    <dgm:cxn modelId="{BF346C20-E433-4337-B267-7ED6AD7CF634}" type="presParOf" srcId="{05C0753B-8A19-4FE9-94C8-C86049566608}" destId="{0F3B3FDA-B9CB-4847-B06A-93709FD8D899}" srcOrd="0" destOrd="0" presId="urn:microsoft.com/office/officeart/2008/layout/VerticalCurvedList"/>
    <dgm:cxn modelId="{EF133345-247D-465F-A9F3-E0F320A202B2}" type="presParOf" srcId="{05C0753B-8A19-4FE9-94C8-C86049566608}" destId="{F9A04737-49CA-4AE3-9C8A-493701543961}" srcOrd="1" destOrd="0" presId="urn:microsoft.com/office/officeart/2008/layout/VerticalCurvedList"/>
    <dgm:cxn modelId="{1D31163D-9B5E-41F8-80DE-D8477E503067}" type="presParOf" srcId="{05C0753B-8A19-4FE9-94C8-C86049566608}" destId="{41CEB939-9D96-4071-8520-D418AD27E04D}" srcOrd="2" destOrd="0" presId="urn:microsoft.com/office/officeart/2008/layout/VerticalCurvedList"/>
    <dgm:cxn modelId="{9A8CC81C-3B87-4F8D-92F9-34D639DE0641}" type="presParOf" srcId="{05C0753B-8A19-4FE9-94C8-C86049566608}" destId="{9218A7BF-7129-453F-8F0B-F302DE8573D2}" srcOrd="3" destOrd="0" presId="urn:microsoft.com/office/officeart/2008/layout/VerticalCurvedList"/>
    <dgm:cxn modelId="{8652F204-5F64-465F-B9CC-FC8443BF587C}" type="presParOf" srcId="{FB6FF97F-1376-4082-9D52-95B988EB3C20}" destId="{11791C15-6FCF-406A-ACEC-3EFC4F3FF36D}" srcOrd="1" destOrd="0" presId="urn:microsoft.com/office/officeart/2008/layout/VerticalCurvedList"/>
    <dgm:cxn modelId="{70DF47AE-B38F-4B67-B539-6C27A23A2B13}" type="presParOf" srcId="{FB6FF97F-1376-4082-9D52-95B988EB3C20}" destId="{4890E8DD-918D-4556-AB2D-D20E46A5AB2D}" srcOrd="2" destOrd="0" presId="urn:microsoft.com/office/officeart/2008/layout/VerticalCurvedList"/>
    <dgm:cxn modelId="{B578B76B-F581-4917-B0FB-074525008673}" type="presParOf" srcId="{4890E8DD-918D-4556-AB2D-D20E46A5AB2D}" destId="{BEC4B032-0002-4036-8526-3403ACC9A4F4}" srcOrd="0" destOrd="0" presId="urn:microsoft.com/office/officeart/2008/layout/VerticalCurvedList"/>
    <dgm:cxn modelId="{B96201FA-D442-4AA1-909F-2D6E42D96BAC}" type="presParOf" srcId="{FB6FF97F-1376-4082-9D52-95B988EB3C20}" destId="{A96EC1D9-654D-4B5A-8743-799FB77C9B51}" srcOrd="3" destOrd="0" presId="urn:microsoft.com/office/officeart/2008/layout/VerticalCurvedList"/>
    <dgm:cxn modelId="{A238A0A5-15F8-4ACD-876B-0A0C37E2A6D4}" type="presParOf" srcId="{FB6FF97F-1376-4082-9D52-95B988EB3C20}" destId="{C19EE180-787A-446C-8D93-70CA02C07E0D}" srcOrd="4" destOrd="0" presId="urn:microsoft.com/office/officeart/2008/layout/VerticalCurvedList"/>
    <dgm:cxn modelId="{D4181421-2050-40CE-9364-16C81B8D7443}" type="presParOf" srcId="{C19EE180-787A-446C-8D93-70CA02C07E0D}" destId="{299E2813-B056-4C2A-AD6A-363E415216BD}" srcOrd="0" destOrd="0" presId="urn:microsoft.com/office/officeart/2008/layout/VerticalCurvedList"/>
    <dgm:cxn modelId="{C08C765E-C977-4AB7-89D8-B3A5428BBAEB}" type="presParOf" srcId="{FB6FF97F-1376-4082-9D52-95B988EB3C20}" destId="{DC1860B5-382B-426B-BBBF-1BD1EC1275E6}" srcOrd="5" destOrd="0" presId="urn:microsoft.com/office/officeart/2008/layout/VerticalCurvedList"/>
    <dgm:cxn modelId="{766E61CC-9E03-4811-9F8E-FD7A85BBB749}" type="presParOf" srcId="{FB6FF97F-1376-4082-9D52-95B988EB3C20}" destId="{07D12AF3-24F2-43A6-952D-AC67FA0D4C60}" srcOrd="6" destOrd="0" presId="urn:microsoft.com/office/officeart/2008/layout/VerticalCurvedList"/>
    <dgm:cxn modelId="{14F509AC-B119-4BA1-B5EA-E6B8339F95E3}" type="presParOf" srcId="{07D12AF3-24F2-43A6-952D-AC67FA0D4C60}" destId="{A2438FD7-A608-4E4D-84EC-F7A7C3AF07E0}" srcOrd="0" destOrd="0" presId="urn:microsoft.com/office/officeart/2008/layout/VerticalCurvedList"/>
    <dgm:cxn modelId="{9DD12861-E95F-4CC6-B45E-3C1735EE4E09}" type="presParOf" srcId="{FB6FF97F-1376-4082-9D52-95B988EB3C20}" destId="{F2678856-B916-4BE7-9025-172E0EE7F477}" srcOrd="7" destOrd="0" presId="urn:microsoft.com/office/officeart/2008/layout/VerticalCurvedList"/>
    <dgm:cxn modelId="{D16C0E27-A2F7-40CF-9C9E-EBC04B432102}" type="presParOf" srcId="{FB6FF97F-1376-4082-9D52-95B988EB3C20}" destId="{BA79C105-C3FE-4BD3-8CCD-90C6FEDD03F7}" srcOrd="8" destOrd="0" presId="urn:microsoft.com/office/officeart/2008/layout/VerticalCurvedList"/>
    <dgm:cxn modelId="{9E08569C-34B3-4085-92BD-93C9A9AF4776}" type="presParOf" srcId="{BA79C105-C3FE-4BD3-8CCD-90C6FEDD03F7}" destId="{7C54FA15-9E16-47E6-98B8-07DE7CC973DA}" srcOrd="0" destOrd="0" presId="urn:microsoft.com/office/officeart/2008/layout/VerticalCurvedList"/>
    <dgm:cxn modelId="{D16B01A2-F430-4558-B3F1-F0AB056C01DB}" type="presParOf" srcId="{FB6FF97F-1376-4082-9D52-95B988EB3C20}" destId="{6B85450F-94F2-4547-AE63-3E1C3AC614B6}" srcOrd="9" destOrd="0" presId="urn:microsoft.com/office/officeart/2008/layout/VerticalCurvedList"/>
    <dgm:cxn modelId="{4765E307-CE59-456B-9BAE-FBE5D1955E68}" type="presParOf" srcId="{FB6FF97F-1376-4082-9D52-95B988EB3C20}" destId="{B533C3C5-95EE-416C-9E4D-0B1D107E82A2}" srcOrd="10" destOrd="0" presId="urn:microsoft.com/office/officeart/2008/layout/VerticalCurvedList"/>
    <dgm:cxn modelId="{3A57F476-788D-4E28-91A1-F5770DFF5CF8}" type="presParOf" srcId="{B533C3C5-95EE-416C-9E4D-0B1D107E82A2}" destId="{FFE9F17A-5BB0-4CA3-A7BA-654AEF041507}" srcOrd="0" destOrd="0" presId="urn:microsoft.com/office/officeart/2008/layout/VerticalCurvedList"/>
    <dgm:cxn modelId="{E67381FB-817D-4F99-8861-DF1694AA6096}" type="presParOf" srcId="{FB6FF97F-1376-4082-9D52-95B988EB3C20}" destId="{D87E7900-5E28-423F-8166-CEBEB1029C52}" srcOrd="11" destOrd="0" presId="urn:microsoft.com/office/officeart/2008/layout/VerticalCurvedList"/>
    <dgm:cxn modelId="{08CA659F-5973-4001-9ACD-D31569E39D88}" type="presParOf" srcId="{FB6FF97F-1376-4082-9D52-95B988EB3C20}" destId="{ABB7CFA4-318A-43DB-B725-10873FD62B71}" srcOrd="12" destOrd="0" presId="urn:microsoft.com/office/officeart/2008/layout/VerticalCurvedList"/>
    <dgm:cxn modelId="{6691EF33-4723-42EB-869F-836F955C9279}" type="presParOf" srcId="{ABB7CFA4-318A-43DB-B725-10873FD62B71}" destId="{D5645650-1880-48BB-AE4C-4F492CD5B2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B4E85-BE28-4C37-B45C-A691A22012ED}">
      <dsp:nvSpPr>
        <dsp:cNvPr id="0" name=""/>
        <dsp:cNvSpPr/>
      </dsp:nvSpPr>
      <dsp:spPr>
        <a:xfrm>
          <a:off x="3580" y="0"/>
          <a:ext cx="1414418" cy="45037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Causal Analysis</a:t>
          </a:r>
        </a:p>
      </dsp:txBody>
      <dsp:txXfrm>
        <a:off x="3580" y="0"/>
        <a:ext cx="1414418" cy="1351121"/>
      </dsp:txXfrm>
    </dsp:sp>
    <dsp:sp modelId="{FFC42593-C973-4990-872C-2B9B0E59D9A8}">
      <dsp:nvSpPr>
        <dsp:cNvPr id="0" name=""/>
        <dsp:cNvSpPr/>
      </dsp:nvSpPr>
      <dsp:spPr>
        <a:xfrm>
          <a:off x="145021" y="1351505"/>
          <a:ext cx="1131534" cy="88480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kern="1200" dirty="0"/>
            <a:t>CAP implementation choices (ESQ1</a:t>
          </a:r>
          <a:r>
            <a:rPr lang="en-GB" sz="1200" kern="1200" dirty="0"/>
            <a:t>)  </a:t>
          </a:r>
          <a:endParaRPr lang="en-IE" sz="1200" kern="1200" dirty="0"/>
        </a:p>
      </dsp:txBody>
      <dsp:txXfrm>
        <a:off x="170936" y="1377420"/>
        <a:ext cx="1079704" cy="832973"/>
      </dsp:txXfrm>
    </dsp:sp>
    <dsp:sp modelId="{A968F91C-6F1A-4EC8-AA6A-C1A4753C469A}">
      <dsp:nvSpPr>
        <dsp:cNvPr id="0" name=""/>
        <dsp:cNvSpPr/>
      </dsp:nvSpPr>
      <dsp:spPr>
        <a:xfrm>
          <a:off x="145021" y="2372433"/>
          <a:ext cx="1131534" cy="88480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kern="1200" dirty="0"/>
            <a:t>Drivers and reasons of implementation choices (ESQ2)</a:t>
          </a:r>
          <a:endParaRPr lang="en-IE" sz="900" kern="1200" dirty="0"/>
        </a:p>
      </dsp:txBody>
      <dsp:txXfrm>
        <a:off x="170936" y="2398348"/>
        <a:ext cx="1079704" cy="832973"/>
      </dsp:txXfrm>
    </dsp:sp>
    <dsp:sp modelId="{D8621C58-A56B-4EA9-97CE-34D314865EFB}">
      <dsp:nvSpPr>
        <dsp:cNvPr id="0" name=""/>
        <dsp:cNvSpPr/>
      </dsp:nvSpPr>
      <dsp:spPr>
        <a:xfrm>
          <a:off x="145021" y="3393361"/>
          <a:ext cx="1131534" cy="88480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kern="1200" dirty="0"/>
            <a:t>Impacts on land use patterns, intensity of land use and distribution of production (ESQ3)</a:t>
          </a:r>
          <a:endParaRPr lang="en-IE" sz="900" kern="1200" dirty="0"/>
        </a:p>
      </dsp:txBody>
      <dsp:txXfrm>
        <a:off x="170936" y="3419276"/>
        <a:ext cx="1079704" cy="832973"/>
      </dsp:txXfrm>
    </dsp:sp>
    <dsp:sp modelId="{9B610565-0A61-4DBD-A71E-8F173BF4B082}">
      <dsp:nvSpPr>
        <dsp:cNvPr id="0" name=""/>
        <dsp:cNvSpPr/>
      </dsp:nvSpPr>
      <dsp:spPr>
        <a:xfrm>
          <a:off x="1524079" y="0"/>
          <a:ext cx="1414418" cy="45037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Effectiveness</a:t>
          </a:r>
        </a:p>
      </dsp:txBody>
      <dsp:txXfrm>
        <a:off x="1524079" y="0"/>
        <a:ext cx="1414418" cy="1351121"/>
      </dsp:txXfrm>
    </dsp:sp>
    <dsp:sp modelId="{14E07B3C-0E64-45EA-8268-EF01016F973B}">
      <dsp:nvSpPr>
        <dsp:cNvPr id="0" name=""/>
        <dsp:cNvSpPr/>
      </dsp:nvSpPr>
      <dsp:spPr>
        <a:xfrm>
          <a:off x="1665521" y="1352820"/>
          <a:ext cx="1131534" cy="42310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kern="1200" dirty="0"/>
            <a:t>Contribution to CAP biodiversity objective (ESQ4)</a:t>
          </a:r>
        </a:p>
      </dsp:txBody>
      <dsp:txXfrm>
        <a:off x="1677913" y="1365212"/>
        <a:ext cx="1106750" cy="398320"/>
      </dsp:txXfrm>
    </dsp:sp>
    <dsp:sp modelId="{76CE2164-ADA3-4C01-89C1-3CC0502F4442}">
      <dsp:nvSpPr>
        <dsp:cNvPr id="0" name=""/>
        <dsp:cNvSpPr/>
      </dsp:nvSpPr>
      <dsp:spPr>
        <a:xfrm>
          <a:off x="1665521" y="1841018"/>
          <a:ext cx="1131534" cy="42310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kern="1200" dirty="0"/>
            <a:t>Contribution to  conservation status  </a:t>
          </a:r>
          <a:br>
            <a:rPr lang="en-GB" sz="900" kern="1200" dirty="0"/>
          </a:br>
          <a:r>
            <a:rPr lang="en-GB" sz="900" kern="1200" dirty="0"/>
            <a:t>(ESQ5)</a:t>
          </a:r>
        </a:p>
      </dsp:txBody>
      <dsp:txXfrm>
        <a:off x="1677913" y="1853410"/>
        <a:ext cx="1106750" cy="398320"/>
      </dsp:txXfrm>
    </dsp:sp>
    <dsp:sp modelId="{E848A1C0-837C-411C-B43C-EF708C9A0FE6}">
      <dsp:nvSpPr>
        <dsp:cNvPr id="0" name=""/>
        <dsp:cNvSpPr/>
      </dsp:nvSpPr>
      <dsp:spPr>
        <a:xfrm>
          <a:off x="1665521" y="2329216"/>
          <a:ext cx="1131534" cy="42310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kern="1200" dirty="0"/>
            <a:t>Impact of biodiversity on agriculture and forestry  (ESQ6)</a:t>
          </a:r>
        </a:p>
      </dsp:txBody>
      <dsp:txXfrm>
        <a:off x="1677913" y="2341608"/>
        <a:ext cx="1106750" cy="398320"/>
      </dsp:txXfrm>
    </dsp:sp>
    <dsp:sp modelId="{DA515C4F-212E-47ED-AFCF-09C35A6F9E11}">
      <dsp:nvSpPr>
        <dsp:cNvPr id="0" name=""/>
        <dsp:cNvSpPr/>
      </dsp:nvSpPr>
      <dsp:spPr>
        <a:xfrm>
          <a:off x="1665521" y="2817414"/>
          <a:ext cx="1131534" cy="54591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kern="1200" dirty="0"/>
            <a:t>Relationship with national and regional biodiversity (ESQ7)</a:t>
          </a:r>
          <a:endParaRPr lang="fr-FR" sz="900" kern="1200" dirty="0"/>
        </a:p>
      </dsp:txBody>
      <dsp:txXfrm>
        <a:off x="1681510" y="2833403"/>
        <a:ext cx="1099556" cy="513941"/>
      </dsp:txXfrm>
    </dsp:sp>
    <dsp:sp modelId="{E0D04F1B-2510-47C4-AB76-FBEA093EF794}">
      <dsp:nvSpPr>
        <dsp:cNvPr id="0" name=""/>
        <dsp:cNvSpPr/>
      </dsp:nvSpPr>
      <dsp:spPr>
        <a:xfrm>
          <a:off x="1665521" y="3428427"/>
          <a:ext cx="1131534" cy="848422"/>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kern="1200" dirty="0"/>
            <a:t>Successful approaches (ESQ8)</a:t>
          </a:r>
        </a:p>
      </dsp:txBody>
      <dsp:txXfrm>
        <a:off x="1690370" y="3453276"/>
        <a:ext cx="1081836" cy="798724"/>
      </dsp:txXfrm>
    </dsp:sp>
    <dsp:sp modelId="{73F686CF-A83E-4865-9714-5BCDB58344EC}">
      <dsp:nvSpPr>
        <dsp:cNvPr id="0" name=""/>
        <dsp:cNvSpPr/>
      </dsp:nvSpPr>
      <dsp:spPr>
        <a:xfrm>
          <a:off x="3044579" y="0"/>
          <a:ext cx="1414418" cy="45037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Efficiency</a:t>
          </a:r>
        </a:p>
      </dsp:txBody>
      <dsp:txXfrm>
        <a:off x="3044579" y="0"/>
        <a:ext cx="1414418" cy="1351121"/>
      </dsp:txXfrm>
    </dsp:sp>
    <dsp:sp modelId="{C8024349-B8A2-4B88-9963-B0D2F28960FF}">
      <dsp:nvSpPr>
        <dsp:cNvPr id="0" name=""/>
        <dsp:cNvSpPr/>
      </dsp:nvSpPr>
      <dsp:spPr>
        <a:xfrm>
          <a:off x="3186021" y="1352440"/>
          <a:ext cx="1131534" cy="135793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kern="1200" dirty="0"/>
            <a:t>CAP results vs. budget (ESQ9)</a:t>
          </a:r>
        </a:p>
      </dsp:txBody>
      <dsp:txXfrm>
        <a:off x="3219162" y="1385581"/>
        <a:ext cx="1065252" cy="1291656"/>
      </dsp:txXfrm>
    </dsp:sp>
    <dsp:sp modelId="{6CB9F87D-C18F-4A67-B5D4-5C37B0E7E5F7}">
      <dsp:nvSpPr>
        <dsp:cNvPr id="0" name=""/>
        <dsp:cNvSpPr/>
      </dsp:nvSpPr>
      <dsp:spPr>
        <a:xfrm>
          <a:off x="3186021" y="2919292"/>
          <a:ext cx="1131534" cy="135793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kern="1200" dirty="0"/>
            <a:t>Administrative burden and simplification (ESQ10)</a:t>
          </a:r>
        </a:p>
      </dsp:txBody>
      <dsp:txXfrm>
        <a:off x="3219162" y="2952433"/>
        <a:ext cx="1065252" cy="1291656"/>
      </dsp:txXfrm>
    </dsp:sp>
    <dsp:sp modelId="{EF1E35DE-DF6E-4125-99F0-266A85B9BFD8}">
      <dsp:nvSpPr>
        <dsp:cNvPr id="0" name=""/>
        <dsp:cNvSpPr/>
      </dsp:nvSpPr>
      <dsp:spPr>
        <a:xfrm>
          <a:off x="4565079" y="0"/>
          <a:ext cx="1414418" cy="45037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Coherence</a:t>
          </a:r>
        </a:p>
      </dsp:txBody>
      <dsp:txXfrm>
        <a:off x="4565079" y="0"/>
        <a:ext cx="1414418" cy="1351121"/>
      </dsp:txXfrm>
    </dsp:sp>
    <dsp:sp modelId="{E62280DE-DD86-4EAE-AE72-E8CF6B456513}">
      <dsp:nvSpPr>
        <dsp:cNvPr id="0" name=""/>
        <dsp:cNvSpPr/>
      </dsp:nvSpPr>
      <dsp:spPr>
        <a:xfrm>
          <a:off x="4706521" y="1351505"/>
          <a:ext cx="1131534" cy="88480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kern="1200" dirty="0"/>
            <a:t>Internal coherence with CAP biodiversity objective (ESQ11)</a:t>
          </a:r>
        </a:p>
      </dsp:txBody>
      <dsp:txXfrm>
        <a:off x="4732436" y="1377420"/>
        <a:ext cx="1079704" cy="832973"/>
      </dsp:txXfrm>
    </dsp:sp>
    <dsp:sp modelId="{26315D58-2354-42C3-8EBE-CC4FC44DEFE3}">
      <dsp:nvSpPr>
        <dsp:cNvPr id="0" name=""/>
        <dsp:cNvSpPr/>
      </dsp:nvSpPr>
      <dsp:spPr>
        <a:xfrm>
          <a:off x="4706521" y="2372433"/>
          <a:ext cx="1131534" cy="88480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kern="1200" dirty="0"/>
            <a:t>Internal coherence with other CAP objectives (ESQ12) </a:t>
          </a:r>
        </a:p>
      </dsp:txBody>
      <dsp:txXfrm>
        <a:off x="4732436" y="2398348"/>
        <a:ext cx="1079704" cy="832973"/>
      </dsp:txXfrm>
    </dsp:sp>
    <dsp:sp modelId="{C6E145DA-E935-40C0-AB8A-6E46E295A407}">
      <dsp:nvSpPr>
        <dsp:cNvPr id="0" name=""/>
        <dsp:cNvSpPr/>
      </dsp:nvSpPr>
      <dsp:spPr>
        <a:xfrm>
          <a:off x="4706521" y="3393361"/>
          <a:ext cx="1131534" cy="88480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kern="1200" dirty="0"/>
            <a:t>External coherence (ESQ13)</a:t>
          </a:r>
          <a:endParaRPr lang="fr-FR" sz="900" kern="1200" dirty="0"/>
        </a:p>
      </dsp:txBody>
      <dsp:txXfrm>
        <a:off x="4732436" y="3419276"/>
        <a:ext cx="1079704" cy="832973"/>
      </dsp:txXfrm>
    </dsp:sp>
    <dsp:sp modelId="{FC2001FA-BF8C-4818-8AAA-96AF37D147E0}">
      <dsp:nvSpPr>
        <dsp:cNvPr id="0" name=""/>
        <dsp:cNvSpPr/>
      </dsp:nvSpPr>
      <dsp:spPr>
        <a:xfrm>
          <a:off x="6085579" y="0"/>
          <a:ext cx="1414418" cy="45037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Relevance</a:t>
          </a:r>
        </a:p>
      </dsp:txBody>
      <dsp:txXfrm>
        <a:off x="6085579" y="0"/>
        <a:ext cx="1414418" cy="1351121"/>
      </dsp:txXfrm>
    </dsp:sp>
    <dsp:sp modelId="{1F1856A0-8927-49CC-9FC7-C95FFE6A6C4C}">
      <dsp:nvSpPr>
        <dsp:cNvPr id="0" name=""/>
        <dsp:cNvSpPr/>
      </dsp:nvSpPr>
      <dsp:spPr>
        <a:xfrm>
          <a:off x="6227021" y="1351121"/>
          <a:ext cx="1131534" cy="29274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kern="1200" dirty="0"/>
            <a:t>Relevance to needs and new issues (ESQ14)</a:t>
          </a:r>
        </a:p>
      </dsp:txBody>
      <dsp:txXfrm>
        <a:off x="6260162" y="1384262"/>
        <a:ext cx="1065252" cy="2861147"/>
      </dsp:txXfrm>
    </dsp:sp>
    <dsp:sp modelId="{327512A0-9A3B-4B1D-B761-2FAFF8CE141F}">
      <dsp:nvSpPr>
        <dsp:cNvPr id="0" name=""/>
        <dsp:cNvSpPr/>
      </dsp:nvSpPr>
      <dsp:spPr>
        <a:xfrm>
          <a:off x="7606079" y="0"/>
          <a:ext cx="1414418" cy="45037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EU Added Value</a:t>
          </a:r>
        </a:p>
      </dsp:txBody>
      <dsp:txXfrm>
        <a:off x="7606079" y="0"/>
        <a:ext cx="1414418" cy="1351121"/>
      </dsp:txXfrm>
    </dsp:sp>
    <dsp:sp modelId="{B9C2DB8B-9222-4EE3-94E5-91D6B3B47741}">
      <dsp:nvSpPr>
        <dsp:cNvPr id="0" name=""/>
        <dsp:cNvSpPr/>
      </dsp:nvSpPr>
      <dsp:spPr>
        <a:xfrm>
          <a:off x="7747521" y="1351121"/>
          <a:ext cx="1131534" cy="29274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kern="1200" dirty="0"/>
            <a:t>EU added value (ESQ15)</a:t>
          </a:r>
        </a:p>
      </dsp:txBody>
      <dsp:txXfrm>
        <a:off x="7780662" y="1384262"/>
        <a:ext cx="1065252" cy="2861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04737-49CA-4AE3-9C8A-493701543961}">
      <dsp:nvSpPr>
        <dsp:cNvPr id="0" name=""/>
        <dsp:cNvSpPr/>
      </dsp:nvSpPr>
      <dsp:spPr>
        <a:xfrm>
          <a:off x="-4450650" y="-682563"/>
          <a:ext cx="5302128" cy="5302128"/>
        </a:xfrm>
        <a:prstGeom prst="blockArc">
          <a:avLst>
            <a:gd name="adj1" fmla="val 18900000"/>
            <a:gd name="adj2" fmla="val 2700000"/>
            <a:gd name="adj3" fmla="val 40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791C15-6FCF-406A-ACEC-3EFC4F3FF36D}">
      <dsp:nvSpPr>
        <dsp:cNvPr id="0" name=""/>
        <dsp:cNvSpPr/>
      </dsp:nvSpPr>
      <dsp:spPr>
        <a:xfrm>
          <a:off x="318078" y="207322"/>
          <a:ext cx="10601539" cy="4144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999" tIns="30480" rIns="30480" bIns="30480" numCol="1" spcCol="1270" anchor="ctr" anchorCtr="0">
          <a:noAutofit/>
        </a:bodyPr>
        <a:lstStyle/>
        <a:p>
          <a:pPr lvl="0" algn="l" defTabSz="533400" rtl="0">
            <a:lnSpc>
              <a:spcPct val="90000"/>
            </a:lnSpc>
            <a:spcBef>
              <a:spcPct val="0"/>
            </a:spcBef>
            <a:spcAft>
              <a:spcPct val="35000"/>
            </a:spcAft>
          </a:pPr>
          <a:r>
            <a:rPr lang="en-GB" sz="1200" kern="1200" dirty="0"/>
            <a:t>Ensuring clear, specific and targeted biodiversity and landscape objectives are identified</a:t>
          </a:r>
        </a:p>
      </dsp:txBody>
      <dsp:txXfrm>
        <a:off x="318078" y="207322"/>
        <a:ext cx="10601539" cy="414487"/>
      </dsp:txXfrm>
    </dsp:sp>
    <dsp:sp modelId="{BEC4B032-0002-4036-8526-3403ACC9A4F4}">
      <dsp:nvSpPr>
        <dsp:cNvPr id="0" name=""/>
        <dsp:cNvSpPr/>
      </dsp:nvSpPr>
      <dsp:spPr>
        <a:xfrm>
          <a:off x="59023" y="155511"/>
          <a:ext cx="518109" cy="51810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6EC1D9-654D-4B5A-8743-799FB77C9B51}">
      <dsp:nvSpPr>
        <dsp:cNvPr id="0" name=""/>
        <dsp:cNvSpPr/>
      </dsp:nvSpPr>
      <dsp:spPr>
        <a:xfrm>
          <a:off x="659022" y="828974"/>
          <a:ext cx="10260595" cy="4144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999" tIns="30480" rIns="30480" bIns="30480" numCol="1" spcCol="1270" anchor="ctr" anchorCtr="0">
          <a:noAutofit/>
        </a:bodyPr>
        <a:lstStyle/>
        <a:p>
          <a:pPr lvl="0" algn="l" defTabSz="533400" rtl="0">
            <a:lnSpc>
              <a:spcPct val="90000"/>
            </a:lnSpc>
            <a:spcBef>
              <a:spcPct val="0"/>
            </a:spcBef>
            <a:spcAft>
              <a:spcPct val="35000"/>
            </a:spcAft>
          </a:pPr>
          <a:r>
            <a:rPr lang="en-GB" sz="1200" kern="1200" dirty="0"/>
            <a:t>A science-led approach to design, testing, revising and implementing schemes to achieve identified objectives</a:t>
          </a:r>
        </a:p>
      </dsp:txBody>
      <dsp:txXfrm>
        <a:off x="659022" y="828974"/>
        <a:ext cx="10260595" cy="414487"/>
      </dsp:txXfrm>
    </dsp:sp>
    <dsp:sp modelId="{299E2813-B056-4C2A-AD6A-363E415216BD}">
      <dsp:nvSpPr>
        <dsp:cNvPr id="0" name=""/>
        <dsp:cNvSpPr/>
      </dsp:nvSpPr>
      <dsp:spPr>
        <a:xfrm>
          <a:off x="399967" y="777163"/>
          <a:ext cx="518109" cy="51810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1860B5-382B-426B-BBBF-1BD1EC1275E6}">
      <dsp:nvSpPr>
        <dsp:cNvPr id="0" name=""/>
        <dsp:cNvSpPr/>
      </dsp:nvSpPr>
      <dsp:spPr>
        <a:xfrm>
          <a:off x="814927" y="1450627"/>
          <a:ext cx="10104690" cy="4144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999" tIns="30480" rIns="30480" bIns="30480" numCol="1" spcCol="1270" anchor="ctr" anchorCtr="0">
          <a:noAutofit/>
        </a:bodyPr>
        <a:lstStyle/>
        <a:p>
          <a:pPr lvl="0" algn="l" defTabSz="533400" rtl="0">
            <a:lnSpc>
              <a:spcPct val="90000"/>
            </a:lnSpc>
            <a:spcBef>
              <a:spcPct val="0"/>
            </a:spcBef>
            <a:spcAft>
              <a:spcPct val="35000"/>
            </a:spcAft>
          </a:pPr>
          <a:r>
            <a:rPr lang="en-GB" sz="1200" kern="1200" dirty="0"/>
            <a:t>Developing packages of CAP instruments and measures that can be used in a coherent and targeted way at farm and landscape level</a:t>
          </a:r>
        </a:p>
      </dsp:txBody>
      <dsp:txXfrm>
        <a:off x="814927" y="1450627"/>
        <a:ext cx="10104690" cy="414487"/>
      </dsp:txXfrm>
    </dsp:sp>
    <dsp:sp modelId="{A2438FD7-A608-4E4D-84EC-F7A7C3AF07E0}">
      <dsp:nvSpPr>
        <dsp:cNvPr id="0" name=""/>
        <dsp:cNvSpPr/>
      </dsp:nvSpPr>
      <dsp:spPr>
        <a:xfrm>
          <a:off x="555873" y="1398816"/>
          <a:ext cx="518109" cy="51810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678856-B916-4BE7-9025-172E0EE7F477}">
      <dsp:nvSpPr>
        <dsp:cNvPr id="0" name=""/>
        <dsp:cNvSpPr/>
      </dsp:nvSpPr>
      <dsp:spPr>
        <a:xfrm>
          <a:off x="814927" y="2071885"/>
          <a:ext cx="10104690" cy="4144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999" tIns="30480" rIns="30480" bIns="30480" numCol="1" spcCol="1270" anchor="ctr" anchorCtr="0">
          <a:noAutofit/>
        </a:bodyPr>
        <a:lstStyle/>
        <a:p>
          <a:pPr lvl="0" algn="l" defTabSz="533400" rtl="0">
            <a:lnSpc>
              <a:spcPct val="90000"/>
            </a:lnSpc>
            <a:spcBef>
              <a:spcPct val="0"/>
            </a:spcBef>
            <a:spcAft>
              <a:spcPct val="35000"/>
            </a:spcAft>
          </a:pPr>
          <a:r>
            <a:rPr lang="en-GB" sz="1200" kern="1200" dirty="0"/>
            <a:t>Ensuring that the eligibility criteria enable all land requiring biodiversity management to receive the necessary support</a:t>
          </a:r>
        </a:p>
      </dsp:txBody>
      <dsp:txXfrm>
        <a:off x="814927" y="2071885"/>
        <a:ext cx="10104690" cy="414487"/>
      </dsp:txXfrm>
    </dsp:sp>
    <dsp:sp modelId="{7C54FA15-9E16-47E6-98B8-07DE7CC973DA}">
      <dsp:nvSpPr>
        <dsp:cNvPr id="0" name=""/>
        <dsp:cNvSpPr/>
      </dsp:nvSpPr>
      <dsp:spPr>
        <a:xfrm>
          <a:off x="555873" y="2020074"/>
          <a:ext cx="518109" cy="51810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85450F-94F2-4547-AE63-3E1C3AC614B6}">
      <dsp:nvSpPr>
        <dsp:cNvPr id="0" name=""/>
        <dsp:cNvSpPr/>
      </dsp:nvSpPr>
      <dsp:spPr>
        <a:xfrm>
          <a:off x="659022" y="2693537"/>
          <a:ext cx="10260595" cy="4144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999" tIns="30480" rIns="30480" bIns="30480" numCol="1" spcCol="1270" anchor="ctr" anchorCtr="0">
          <a:noAutofit/>
        </a:bodyPr>
        <a:lstStyle/>
        <a:p>
          <a:pPr lvl="0" algn="l" defTabSz="533400" rtl="0">
            <a:lnSpc>
              <a:spcPct val="90000"/>
            </a:lnSpc>
            <a:spcBef>
              <a:spcPct val="0"/>
            </a:spcBef>
            <a:spcAft>
              <a:spcPct val="35000"/>
            </a:spcAft>
          </a:pPr>
          <a:r>
            <a:rPr lang="en-GB" sz="1200" kern="1200" dirty="0"/>
            <a:t>Investing in scheme training and on-farm advisory and facilitation support that recognises and develops farmers’ biodiversity knowledge and skills</a:t>
          </a:r>
        </a:p>
      </dsp:txBody>
      <dsp:txXfrm>
        <a:off x="659022" y="2693537"/>
        <a:ext cx="10260595" cy="414487"/>
      </dsp:txXfrm>
    </dsp:sp>
    <dsp:sp modelId="{FFE9F17A-5BB0-4CA3-A7BA-654AEF041507}">
      <dsp:nvSpPr>
        <dsp:cNvPr id="0" name=""/>
        <dsp:cNvSpPr/>
      </dsp:nvSpPr>
      <dsp:spPr>
        <a:xfrm>
          <a:off x="399967" y="2641727"/>
          <a:ext cx="518109" cy="51810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7E7900-5E28-423F-8166-CEBEB1029C52}">
      <dsp:nvSpPr>
        <dsp:cNvPr id="0" name=""/>
        <dsp:cNvSpPr/>
      </dsp:nvSpPr>
      <dsp:spPr>
        <a:xfrm>
          <a:off x="318078" y="3315190"/>
          <a:ext cx="10601539" cy="4144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8999" tIns="30480" rIns="30480" bIns="30480" numCol="1" spcCol="1270" anchor="ctr" anchorCtr="0">
          <a:noAutofit/>
        </a:bodyPr>
        <a:lstStyle/>
        <a:p>
          <a:pPr lvl="0" algn="l" defTabSz="533400" rtl="0">
            <a:lnSpc>
              <a:spcPct val="90000"/>
            </a:lnSpc>
            <a:spcBef>
              <a:spcPct val="0"/>
            </a:spcBef>
            <a:spcAft>
              <a:spcPct val="35000"/>
            </a:spcAft>
          </a:pPr>
          <a:r>
            <a:rPr lang="en-GB" sz="1200" kern="1200" dirty="0"/>
            <a:t>Ensuring that mechanisms for monitor and evaluating the biodiversity impacts of schemes and using results to improve scheme design and implementation</a:t>
          </a:r>
        </a:p>
      </dsp:txBody>
      <dsp:txXfrm>
        <a:off x="318078" y="3315190"/>
        <a:ext cx="10601539" cy="414487"/>
      </dsp:txXfrm>
    </dsp:sp>
    <dsp:sp modelId="{D5645650-1880-48BB-AE4C-4F492CD5B2D7}">
      <dsp:nvSpPr>
        <dsp:cNvPr id="0" name=""/>
        <dsp:cNvSpPr/>
      </dsp:nvSpPr>
      <dsp:spPr>
        <a:xfrm>
          <a:off x="59023" y="3263379"/>
          <a:ext cx="518109" cy="51810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5558" cy="502755"/>
          </a:xfrm>
          <a:prstGeom prst="rect">
            <a:avLst/>
          </a:prstGeom>
        </p:spPr>
        <p:txBody>
          <a:bodyPr vert="horz" lIns="96625" tIns="48312" rIns="96625" bIns="48312" rtlCol="0"/>
          <a:lstStyle>
            <a:lvl1pPr algn="l">
              <a:defRPr sz="1300"/>
            </a:lvl1pPr>
          </a:lstStyle>
          <a:p>
            <a:endParaRPr lang="en-GB" dirty="0"/>
          </a:p>
        </p:txBody>
      </p:sp>
      <p:sp>
        <p:nvSpPr>
          <p:cNvPr id="3" name="Date Placeholder 2"/>
          <p:cNvSpPr>
            <a:spLocks noGrp="1"/>
          </p:cNvSpPr>
          <p:nvPr>
            <p:ph type="dt" idx="1"/>
          </p:nvPr>
        </p:nvSpPr>
        <p:spPr>
          <a:xfrm>
            <a:off x="3902597" y="1"/>
            <a:ext cx="2985558" cy="502755"/>
          </a:xfrm>
          <a:prstGeom prst="rect">
            <a:avLst/>
          </a:prstGeom>
        </p:spPr>
        <p:txBody>
          <a:bodyPr vert="horz" lIns="96625" tIns="48312" rIns="96625" bIns="48312" rtlCol="0"/>
          <a:lstStyle>
            <a:lvl1pPr algn="r">
              <a:defRPr sz="1300"/>
            </a:lvl1pPr>
          </a:lstStyle>
          <a:p>
            <a:fld id="{7FF5A8B1-A5A1-4600-99E1-B0AB54A5481E}" type="datetimeFigureOut">
              <a:rPr lang="en-GB" smtClean="0"/>
              <a:t>02/07/2020</a:t>
            </a:fld>
            <a:endParaRPr lang="en-GB" dirty="0"/>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25" tIns="48312" rIns="96625" bIns="48312" rtlCol="0" anchor="ctr"/>
          <a:lstStyle/>
          <a:p>
            <a:endParaRPr lang="en-GB" dirty="0"/>
          </a:p>
        </p:txBody>
      </p:sp>
      <p:sp>
        <p:nvSpPr>
          <p:cNvPr id="5" name="Notes Placeholder 4"/>
          <p:cNvSpPr>
            <a:spLocks noGrp="1"/>
          </p:cNvSpPr>
          <p:nvPr>
            <p:ph type="body" sz="quarter" idx="3"/>
          </p:nvPr>
        </p:nvSpPr>
        <p:spPr>
          <a:xfrm>
            <a:off x="688976" y="4822270"/>
            <a:ext cx="5511800" cy="3945493"/>
          </a:xfrm>
          <a:prstGeom prst="rect">
            <a:avLst/>
          </a:prstGeom>
        </p:spPr>
        <p:txBody>
          <a:bodyPr vert="horz" lIns="96625" tIns="48312" rIns="96625" bIns="48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5558" cy="502754"/>
          </a:xfrm>
          <a:prstGeom prst="rect">
            <a:avLst/>
          </a:prstGeom>
        </p:spPr>
        <p:txBody>
          <a:bodyPr vert="horz" lIns="96625" tIns="48312" rIns="96625" bIns="48312"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2597" y="9517547"/>
            <a:ext cx="2985558" cy="502754"/>
          </a:xfrm>
          <a:prstGeom prst="rect">
            <a:avLst/>
          </a:prstGeom>
        </p:spPr>
        <p:txBody>
          <a:bodyPr vert="horz" lIns="96625" tIns="48312" rIns="96625" bIns="48312" rtlCol="0" anchor="b"/>
          <a:lstStyle>
            <a:lvl1pPr algn="r">
              <a:defRPr sz="1300"/>
            </a:lvl1pPr>
          </a:lstStyle>
          <a:p>
            <a:fld id="{64EF2EF4-1B7C-4FB2-B4B1-37FA737362FD}" type="slidenum">
              <a:rPr lang="en-GB" smtClean="0"/>
              <a:t>‹#›</a:t>
            </a:fld>
            <a:endParaRPr lang="en-GB" dirty="0"/>
          </a:p>
        </p:txBody>
      </p:sp>
    </p:spTree>
    <p:extLst>
      <p:ext uri="{BB962C8B-B14F-4D97-AF65-F5344CB8AC3E}">
        <p14:creationId xmlns:p14="http://schemas.microsoft.com/office/powerpoint/2010/main" val="2510515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EF2EF4-1B7C-4FB2-B4B1-37FA737362FD}" type="slidenum">
              <a:rPr lang="en-GB" smtClean="0"/>
              <a:t>1</a:t>
            </a:fld>
            <a:endParaRPr lang="en-GB" dirty="0"/>
          </a:p>
        </p:txBody>
      </p:sp>
    </p:spTree>
    <p:extLst>
      <p:ext uri="{BB962C8B-B14F-4D97-AF65-F5344CB8AC3E}">
        <p14:creationId xmlns:p14="http://schemas.microsoft.com/office/powerpoint/2010/main" val="4148946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E79150-6D3D-4913-B535-F665DA36A38D}" type="slidenum">
              <a:rPr lang="sv-SE" smtClean="0"/>
              <a:t>11</a:t>
            </a:fld>
            <a:endParaRPr lang="sv-SE"/>
          </a:p>
        </p:txBody>
      </p:sp>
    </p:spTree>
    <p:extLst>
      <p:ext uri="{BB962C8B-B14F-4D97-AF65-F5344CB8AC3E}">
        <p14:creationId xmlns:p14="http://schemas.microsoft.com/office/powerpoint/2010/main" val="842324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EF2EF4-1B7C-4FB2-B4B1-37FA737362FD}" type="slidenum">
              <a:rPr lang="en-GB" smtClean="0"/>
              <a:t>12</a:t>
            </a:fld>
            <a:endParaRPr lang="en-GB" dirty="0"/>
          </a:p>
        </p:txBody>
      </p:sp>
    </p:spTree>
    <p:extLst>
      <p:ext uri="{BB962C8B-B14F-4D97-AF65-F5344CB8AC3E}">
        <p14:creationId xmlns:p14="http://schemas.microsoft.com/office/powerpoint/2010/main" val="219349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E79150-6D3D-4913-B535-F665DA36A38D}" type="slidenum">
              <a:rPr lang="sv-SE" smtClean="0"/>
              <a:t>13</a:t>
            </a:fld>
            <a:endParaRPr lang="sv-SE"/>
          </a:p>
        </p:txBody>
      </p:sp>
    </p:spTree>
    <p:extLst>
      <p:ext uri="{BB962C8B-B14F-4D97-AF65-F5344CB8AC3E}">
        <p14:creationId xmlns:p14="http://schemas.microsoft.com/office/powerpoint/2010/main" val="2584918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E79150-6D3D-4913-B535-F665DA36A38D}" type="slidenum">
              <a:rPr lang="sv-SE" smtClean="0"/>
              <a:t>14</a:t>
            </a:fld>
            <a:endParaRPr lang="sv-SE"/>
          </a:p>
        </p:txBody>
      </p:sp>
    </p:spTree>
    <p:extLst>
      <p:ext uri="{BB962C8B-B14F-4D97-AF65-F5344CB8AC3E}">
        <p14:creationId xmlns:p14="http://schemas.microsoft.com/office/powerpoint/2010/main" val="3836892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E79150-6D3D-4913-B535-F665DA36A38D}" type="slidenum">
              <a:rPr lang="sv-SE" smtClean="0"/>
              <a:t>15</a:t>
            </a:fld>
            <a:endParaRPr lang="sv-SE"/>
          </a:p>
        </p:txBody>
      </p:sp>
    </p:spTree>
    <p:extLst>
      <p:ext uri="{BB962C8B-B14F-4D97-AF65-F5344CB8AC3E}">
        <p14:creationId xmlns:p14="http://schemas.microsoft.com/office/powerpoint/2010/main" val="1069504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EF2EF4-1B7C-4FB2-B4B1-37FA737362FD}" type="slidenum">
              <a:rPr lang="en-GB" smtClean="0"/>
              <a:t>17</a:t>
            </a:fld>
            <a:endParaRPr lang="en-GB" dirty="0"/>
          </a:p>
        </p:txBody>
      </p:sp>
    </p:spTree>
    <p:extLst>
      <p:ext uri="{BB962C8B-B14F-4D97-AF65-F5344CB8AC3E}">
        <p14:creationId xmlns:p14="http://schemas.microsoft.com/office/powerpoint/2010/main" val="3288985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EF2EF4-1B7C-4FB2-B4B1-37FA737362FD}" type="slidenum">
              <a:rPr lang="en-GB" smtClean="0"/>
              <a:t>18</a:t>
            </a:fld>
            <a:endParaRPr lang="en-GB" dirty="0"/>
          </a:p>
        </p:txBody>
      </p:sp>
    </p:spTree>
    <p:extLst>
      <p:ext uri="{BB962C8B-B14F-4D97-AF65-F5344CB8AC3E}">
        <p14:creationId xmlns:p14="http://schemas.microsoft.com/office/powerpoint/2010/main" val="2722329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E79150-6D3D-4913-B535-F665DA36A38D}" type="slidenum">
              <a:rPr lang="sv-SE" smtClean="0"/>
              <a:t>19</a:t>
            </a:fld>
            <a:endParaRPr lang="sv-SE"/>
          </a:p>
        </p:txBody>
      </p:sp>
    </p:spTree>
    <p:extLst>
      <p:ext uri="{BB962C8B-B14F-4D97-AF65-F5344CB8AC3E}">
        <p14:creationId xmlns:p14="http://schemas.microsoft.com/office/powerpoint/2010/main" val="2953747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EF2EF4-1B7C-4FB2-B4B1-37FA737362FD}" type="slidenum">
              <a:rPr lang="en-GB" smtClean="0"/>
              <a:t>20</a:t>
            </a:fld>
            <a:endParaRPr lang="en-GB" dirty="0"/>
          </a:p>
        </p:txBody>
      </p:sp>
    </p:spTree>
    <p:extLst>
      <p:ext uri="{BB962C8B-B14F-4D97-AF65-F5344CB8AC3E}">
        <p14:creationId xmlns:p14="http://schemas.microsoft.com/office/powerpoint/2010/main" val="3844978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EF2EF4-1B7C-4FB2-B4B1-37FA737362FD}" type="slidenum">
              <a:rPr lang="en-GB" smtClean="0"/>
              <a:t>22</a:t>
            </a:fld>
            <a:endParaRPr lang="en-GB" dirty="0"/>
          </a:p>
        </p:txBody>
      </p:sp>
    </p:spTree>
    <p:extLst>
      <p:ext uri="{BB962C8B-B14F-4D97-AF65-F5344CB8AC3E}">
        <p14:creationId xmlns:p14="http://schemas.microsoft.com/office/powerpoint/2010/main" val="740979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4EF2EF4-1B7C-4FB2-B4B1-37FA737362FD}" type="slidenum">
              <a:rPr lang="en-GB" smtClean="0"/>
              <a:t>2</a:t>
            </a:fld>
            <a:endParaRPr lang="en-GB" dirty="0"/>
          </a:p>
        </p:txBody>
      </p:sp>
    </p:spTree>
    <p:extLst>
      <p:ext uri="{BB962C8B-B14F-4D97-AF65-F5344CB8AC3E}">
        <p14:creationId xmlns:p14="http://schemas.microsoft.com/office/powerpoint/2010/main" val="1692033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E79150-6D3D-4913-B535-F665DA36A38D}" type="slidenum">
              <a:rPr lang="sv-SE" smtClean="0"/>
              <a:t>23</a:t>
            </a:fld>
            <a:endParaRPr lang="sv-SE"/>
          </a:p>
        </p:txBody>
      </p:sp>
    </p:spTree>
    <p:extLst>
      <p:ext uri="{BB962C8B-B14F-4D97-AF65-F5344CB8AC3E}">
        <p14:creationId xmlns:p14="http://schemas.microsoft.com/office/powerpoint/2010/main" val="3112438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EF2EF4-1B7C-4FB2-B4B1-37FA737362FD}" type="slidenum">
              <a:rPr lang="en-GB" smtClean="0"/>
              <a:t>24</a:t>
            </a:fld>
            <a:endParaRPr lang="en-GB" dirty="0"/>
          </a:p>
        </p:txBody>
      </p:sp>
    </p:spTree>
    <p:extLst>
      <p:ext uri="{BB962C8B-B14F-4D97-AF65-F5344CB8AC3E}">
        <p14:creationId xmlns:p14="http://schemas.microsoft.com/office/powerpoint/2010/main" val="634996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EF2EF4-1B7C-4FB2-B4B1-37FA737362FD}" type="slidenum">
              <a:rPr lang="en-GB" smtClean="0"/>
              <a:t>25</a:t>
            </a:fld>
            <a:endParaRPr lang="en-GB" dirty="0"/>
          </a:p>
        </p:txBody>
      </p:sp>
    </p:spTree>
    <p:extLst>
      <p:ext uri="{BB962C8B-B14F-4D97-AF65-F5344CB8AC3E}">
        <p14:creationId xmlns:p14="http://schemas.microsoft.com/office/powerpoint/2010/main" val="1391525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EF2EF4-1B7C-4FB2-B4B1-37FA737362FD}" type="slidenum">
              <a:rPr lang="en-GB" smtClean="0"/>
              <a:t>26</a:t>
            </a:fld>
            <a:endParaRPr lang="en-GB" dirty="0"/>
          </a:p>
        </p:txBody>
      </p:sp>
    </p:spTree>
    <p:extLst>
      <p:ext uri="{BB962C8B-B14F-4D97-AF65-F5344CB8AC3E}">
        <p14:creationId xmlns:p14="http://schemas.microsoft.com/office/powerpoint/2010/main" val="2866833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EF2EF4-1B7C-4FB2-B4B1-37FA737362FD}" type="slidenum">
              <a:rPr lang="en-GB" smtClean="0"/>
              <a:t>27</a:t>
            </a:fld>
            <a:endParaRPr lang="en-GB" dirty="0"/>
          </a:p>
        </p:txBody>
      </p:sp>
    </p:spTree>
    <p:extLst>
      <p:ext uri="{BB962C8B-B14F-4D97-AF65-F5344CB8AC3E}">
        <p14:creationId xmlns:p14="http://schemas.microsoft.com/office/powerpoint/2010/main" val="2689515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EF2EF4-1B7C-4FB2-B4B1-37FA737362FD}" type="slidenum">
              <a:rPr lang="en-GB" smtClean="0"/>
              <a:t>28</a:t>
            </a:fld>
            <a:endParaRPr lang="en-GB" dirty="0"/>
          </a:p>
        </p:txBody>
      </p:sp>
    </p:spTree>
    <p:extLst>
      <p:ext uri="{BB962C8B-B14F-4D97-AF65-F5344CB8AC3E}">
        <p14:creationId xmlns:p14="http://schemas.microsoft.com/office/powerpoint/2010/main" val="808026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EF2EF4-1B7C-4FB2-B4B1-37FA737362FD}" type="slidenum">
              <a:rPr lang="en-GB" smtClean="0"/>
              <a:t>29</a:t>
            </a:fld>
            <a:endParaRPr lang="en-GB" dirty="0"/>
          </a:p>
        </p:txBody>
      </p:sp>
    </p:spTree>
    <p:extLst>
      <p:ext uri="{BB962C8B-B14F-4D97-AF65-F5344CB8AC3E}">
        <p14:creationId xmlns:p14="http://schemas.microsoft.com/office/powerpoint/2010/main" val="523314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EF2EF4-1B7C-4FB2-B4B1-37FA737362FD}" type="slidenum">
              <a:rPr lang="en-GB" smtClean="0"/>
              <a:t>3</a:t>
            </a:fld>
            <a:endParaRPr lang="en-GB" dirty="0"/>
          </a:p>
        </p:txBody>
      </p:sp>
    </p:spTree>
    <p:extLst>
      <p:ext uri="{BB962C8B-B14F-4D97-AF65-F5344CB8AC3E}">
        <p14:creationId xmlns:p14="http://schemas.microsoft.com/office/powerpoint/2010/main" val="93119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EF2EF4-1B7C-4FB2-B4B1-37FA737362FD}" type="slidenum">
              <a:rPr lang="en-GB" smtClean="0"/>
              <a:t>4</a:t>
            </a:fld>
            <a:endParaRPr lang="en-GB" dirty="0"/>
          </a:p>
        </p:txBody>
      </p:sp>
    </p:spTree>
    <p:extLst>
      <p:ext uri="{BB962C8B-B14F-4D97-AF65-F5344CB8AC3E}">
        <p14:creationId xmlns:p14="http://schemas.microsoft.com/office/powerpoint/2010/main" val="241117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EF2EF4-1B7C-4FB2-B4B1-37FA737362FD}" type="slidenum">
              <a:rPr lang="en-GB" smtClean="0"/>
              <a:t>6</a:t>
            </a:fld>
            <a:endParaRPr lang="en-GB" dirty="0"/>
          </a:p>
        </p:txBody>
      </p:sp>
    </p:spTree>
    <p:extLst>
      <p:ext uri="{BB962C8B-B14F-4D97-AF65-F5344CB8AC3E}">
        <p14:creationId xmlns:p14="http://schemas.microsoft.com/office/powerpoint/2010/main" val="367836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E79150-6D3D-4913-B535-F665DA36A38D}" type="slidenum">
              <a:rPr lang="sv-SE" smtClean="0"/>
              <a:t>7</a:t>
            </a:fld>
            <a:endParaRPr lang="sv-SE"/>
          </a:p>
        </p:txBody>
      </p:sp>
    </p:spTree>
    <p:extLst>
      <p:ext uri="{BB962C8B-B14F-4D97-AF65-F5344CB8AC3E}">
        <p14:creationId xmlns:p14="http://schemas.microsoft.com/office/powerpoint/2010/main" val="3361912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EF2EF4-1B7C-4FB2-B4B1-37FA737362FD}" type="slidenum">
              <a:rPr lang="en-GB" smtClean="0"/>
              <a:t>8</a:t>
            </a:fld>
            <a:endParaRPr lang="en-GB" dirty="0"/>
          </a:p>
        </p:txBody>
      </p:sp>
    </p:spTree>
    <p:extLst>
      <p:ext uri="{BB962C8B-B14F-4D97-AF65-F5344CB8AC3E}">
        <p14:creationId xmlns:p14="http://schemas.microsoft.com/office/powerpoint/2010/main" val="641958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EF2EF4-1B7C-4FB2-B4B1-37FA737362FD}" type="slidenum">
              <a:rPr lang="en-GB" smtClean="0"/>
              <a:t>9</a:t>
            </a:fld>
            <a:endParaRPr lang="en-GB" dirty="0"/>
          </a:p>
        </p:txBody>
      </p:sp>
    </p:spTree>
    <p:extLst>
      <p:ext uri="{BB962C8B-B14F-4D97-AF65-F5344CB8AC3E}">
        <p14:creationId xmlns:p14="http://schemas.microsoft.com/office/powerpoint/2010/main" val="565506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EF2EF4-1B7C-4FB2-B4B1-37FA737362FD}" type="slidenum">
              <a:rPr lang="en-GB" smtClean="0"/>
              <a:t>10</a:t>
            </a:fld>
            <a:endParaRPr lang="en-GB" dirty="0"/>
          </a:p>
        </p:txBody>
      </p:sp>
    </p:spTree>
    <p:extLst>
      <p:ext uri="{BB962C8B-B14F-4D97-AF65-F5344CB8AC3E}">
        <p14:creationId xmlns:p14="http://schemas.microsoft.com/office/powerpoint/2010/main" val="760504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alt 5">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16589" y="1052742"/>
            <a:ext cx="9358827" cy="1201441"/>
          </a:xfrm>
        </p:spPr>
        <p:txBody>
          <a:bodyPr anchor="b">
            <a:normAutofit/>
          </a:bodyPr>
          <a:lstStyle>
            <a:lvl1pPr algn="ctr">
              <a:defRPr sz="3200">
                <a:solidFill>
                  <a:schemeClr val="tx1"/>
                </a:solidFill>
              </a:defRPr>
            </a:lvl1pPr>
          </a:lstStyle>
          <a:p>
            <a:r>
              <a:rPr lang="en-US" dirty="0"/>
              <a:t>Enter title here</a:t>
            </a:r>
            <a:endParaRPr lang="en-GB" dirty="0"/>
          </a:p>
        </p:txBody>
      </p:sp>
      <p:sp>
        <p:nvSpPr>
          <p:cNvPr id="3" name="Subtitle 2"/>
          <p:cNvSpPr>
            <a:spLocks noGrp="1"/>
          </p:cNvSpPr>
          <p:nvPr>
            <p:ph type="subTitle" idx="1" hasCustomPrompt="1"/>
          </p:nvPr>
        </p:nvSpPr>
        <p:spPr>
          <a:xfrm>
            <a:off x="1416589" y="2281824"/>
            <a:ext cx="9358827" cy="920232"/>
          </a:xfrm>
        </p:spPr>
        <p:txBody>
          <a:bodyPr>
            <a:normAutofit/>
          </a:bodyPr>
          <a:lstStyle>
            <a:lvl1pPr marL="0" indent="0" algn="ctr">
              <a:buNone/>
              <a:defRPr sz="2000" b="0">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Enter sub-title here</a:t>
            </a:r>
            <a:endParaRPr lang="en-GB" dirty="0"/>
          </a:p>
        </p:txBody>
      </p:sp>
      <p:sp>
        <p:nvSpPr>
          <p:cNvPr id="10" name="Platshållare för text 6"/>
          <p:cNvSpPr>
            <a:spLocks noGrp="1"/>
          </p:cNvSpPr>
          <p:nvPr>
            <p:ph type="body" sz="quarter" idx="10" hasCustomPrompt="1"/>
          </p:nvPr>
        </p:nvSpPr>
        <p:spPr>
          <a:xfrm>
            <a:off x="1414564" y="3229698"/>
            <a:ext cx="9362881" cy="967171"/>
          </a:xfrm>
        </p:spPr>
        <p:txBody>
          <a:bodyPr>
            <a:noAutofit/>
          </a:bodyPr>
          <a:lstStyle>
            <a:lvl1pPr marL="0" indent="0" algn="ctr">
              <a:buNone/>
              <a:defRPr sz="1600">
                <a:solidFill>
                  <a:schemeClr val="tx1"/>
                </a:solidFill>
              </a:defRPr>
            </a:lvl1pPr>
            <a:lvl2pPr marL="457189" indent="0">
              <a:buNone/>
              <a:defRPr sz="2000">
                <a:solidFill>
                  <a:schemeClr val="bg1"/>
                </a:solidFill>
              </a:defRPr>
            </a:lvl2pPr>
            <a:lvl3pPr marL="914377" indent="0">
              <a:buNone/>
              <a:defRPr sz="2000">
                <a:solidFill>
                  <a:schemeClr val="bg1"/>
                </a:solidFill>
              </a:defRPr>
            </a:lvl3pPr>
            <a:lvl4pPr marL="1371566" indent="0">
              <a:buNone/>
              <a:defRPr sz="2000">
                <a:solidFill>
                  <a:schemeClr val="bg1"/>
                </a:solidFill>
              </a:defRPr>
            </a:lvl4pPr>
            <a:lvl5pPr marL="1828754" indent="0">
              <a:buNone/>
              <a:defRPr sz="2000">
                <a:solidFill>
                  <a:schemeClr val="bg1"/>
                </a:solidFill>
              </a:defRPr>
            </a:lvl5pPr>
          </a:lstStyle>
          <a:p>
            <a:pPr lvl="0"/>
            <a:r>
              <a:rPr lang="sv-SE" dirty="0"/>
              <a:t>Name(s), date, event, etc.</a:t>
            </a:r>
          </a:p>
        </p:txBody>
      </p:sp>
      <p:sp>
        <p:nvSpPr>
          <p:cNvPr id="18" name="Rektangel 5"/>
          <p:cNvSpPr/>
          <p:nvPr userDrawn="1"/>
        </p:nvSpPr>
        <p:spPr>
          <a:xfrm>
            <a:off x="0" y="5840931"/>
            <a:ext cx="12192000" cy="10170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solidFill>
                <a:prstClr val="white"/>
              </a:solidFill>
            </a:endParaRPr>
          </a:p>
        </p:txBody>
      </p:sp>
      <p:sp>
        <p:nvSpPr>
          <p:cNvPr id="14" name="Platshållare för text 6"/>
          <p:cNvSpPr>
            <a:spLocks noGrp="1"/>
          </p:cNvSpPr>
          <p:nvPr>
            <p:ph type="body" sz="quarter" idx="11" hasCustomPrompt="1"/>
          </p:nvPr>
        </p:nvSpPr>
        <p:spPr>
          <a:xfrm>
            <a:off x="1414563" y="4224511"/>
            <a:ext cx="9360853" cy="310408"/>
          </a:xfrm>
        </p:spPr>
        <p:txBody>
          <a:bodyPr>
            <a:noAutofit/>
          </a:bodyPr>
          <a:lstStyle>
            <a:lvl1pPr marL="0" indent="0" algn="ctr">
              <a:buNone/>
              <a:defRPr sz="1200" baseline="0">
                <a:solidFill>
                  <a:schemeClr val="tx1"/>
                </a:solidFill>
              </a:defRPr>
            </a:lvl1pPr>
            <a:lvl2pPr marL="457189" indent="0">
              <a:buNone/>
              <a:defRPr sz="2000">
                <a:solidFill>
                  <a:schemeClr val="bg1"/>
                </a:solidFill>
              </a:defRPr>
            </a:lvl2pPr>
            <a:lvl3pPr marL="914377" indent="0">
              <a:buNone/>
              <a:defRPr sz="2000">
                <a:solidFill>
                  <a:schemeClr val="bg1"/>
                </a:solidFill>
              </a:defRPr>
            </a:lvl3pPr>
            <a:lvl4pPr marL="1371566" indent="0">
              <a:buNone/>
              <a:defRPr sz="2000">
                <a:solidFill>
                  <a:schemeClr val="bg1"/>
                </a:solidFill>
              </a:defRPr>
            </a:lvl4pPr>
            <a:lvl5pPr marL="1828754" indent="0">
              <a:buNone/>
              <a:defRPr sz="2000">
                <a:solidFill>
                  <a:schemeClr val="bg1"/>
                </a:solidFill>
              </a:defRPr>
            </a:lvl5pPr>
          </a:lstStyle>
          <a:p>
            <a:pPr lvl="0"/>
            <a:r>
              <a:rPr lang="sv-SE" dirty="0"/>
              <a:t>In collaboration with:</a:t>
            </a:r>
          </a:p>
        </p:txBody>
      </p:sp>
      <p:sp>
        <p:nvSpPr>
          <p:cNvPr id="5" name="Rectangle 4"/>
          <p:cNvSpPr/>
          <p:nvPr userDrawn="1"/>
        </p:nvSpPr>
        <p:spPr>
          <a:xfrm>
            <a:off x="0" y="6033358"/>
            <a:ext cx="12192000" cy="723275"/>
          </a:xfrm>
          <a:prstGeom prst="rect">
            <a:avLst/>
          </a:prstGeom>
        </p:spPr>
        <p:txBody>
          <a:bodyPr wrap="square">
            <a:spAutoFit/>
          </a:bodyPr>
          <a:lstStyle/>
          <a:p>
            <a:pPr algn="ctr">
              <a:spcBef>
                <a:spcPts val="300"/>
              </a:spcBef>
            </a:pPr>
            <a:r>
              <a:rPr lang="en-US" sz="2800" b="1" i="1" dirty="0">
                <a:solidFill>
                  <a:prstClr val="white"/>
                </a:solidFill>
                <a:latin typeface="Verdana" panose="020B0604030504040204" pitchFamily="34" charset="0"/>
                <a:ea typeface="Calibri" panose="020F0502020204030204" pitchFamily="34" charset="0"/>
                <a:cs typeface="Tahoma" panose="020B0604030504040204" pitchFamily="34" charset="0"/>
              </a:rPr>
              <a:t>-</a:t>
            </a:r>
            <a:r>
              <a:rPr lang="en-US" sz="2800" b="1" i="1" dirty="0">
                <a:solidFill>
                  <a:prstClr val="white"/>
                </a:solidFill>
                <a:latin typeface="Verdana" panose="020B0604030504040204" pitchFamily="34" charset="0"/>
                <a:ea typeface="Times New Roman" panose="02020603050405020304" pitchFamily="18" charset="0"/>
                <a:cs typeface="Tahoma" panose="020B0604030504040204" pitchFamily="34" charset="0"/>
              </a:rPr>
              <a:t>Alliance</a:t>
            </a:r>
            <a:r>
              <a:rPr lang="en-US" sz="2800" b="1" i="1" dirty="0">
                <a:solidFill>
                  <a:prstClr val="white"/>
                </a:solidFill>
                <a:latin typeface="Verdana" panose="020B0604030504040204" pitchFamily="34" charset="0"/>
                <a:ea typeface="Calibri" panose="020F0502020204030204" pitchFamily="34" charset="0"/>
                <a:cs typeface="Tahoma" panose="020B0604030504040204" pitchFamily="34" charset="0"/>
              </a:rPr>
              <a:t> Environnement-</a:t>
            </a:r>
            <a:endParaRPr lang="en-GB" sz="1100" dirty="0">
              <a:solidFill>
                <a:prstClr val="white"/>
              </a:solidFill>
              <a:latin typeface="Tahoma" panose="020B0604030504040204" pitchFamily="34" charset="0"/>
              <a:ea typeface="Calibri" panose="020F0502020204030204" pitchFamily="34" charset="0"/>
              <a:cs typeface="Times New Roman" panose="02020603050405020304" pitchFamily="18" charset="0"/>
            </a:endParaRPr>
          </a:p>
          <a:p>
            <a:pPr algn="ctr">
              <a:spcBef>
                <a:spcPts val="300"/>
              </a:spcBef>
            </a:pPr>
            <a:r>
              <a:rPr lang="en-US" sz="1000" b="1" dirty="0">
                <a:solidFill>
                  <a:prstClr val="white"/>
                </a:solidFill>
                <a:latin typeface="Verdana" panose="020B0604030504040204" pitchFamily="34" charset="0"/>
                <a:ea typeface="Calibri" panose="020F0502020204030204" pitchFamily="34" charset="0"/>
                <a:cs typeface="Tahoma" panose="020B0604030504040204" pitchFamily="34" charset="0"/>
              </a:rPr>
              <a:t>European Economic Interest Grouping</a:t>
            </a:r>
            <a:endParaRPr lang="en-GB" sz="1100" dirty="0">
              <a:solidFill>
                <a:prstClr val="white"/>
              </a:solidFill>
              <a:latin typeface="Tahoma" panose="020B0604030504040204" pitchFamily="34" charset="0"/>
              <a:ea typeface="Calibri" panose="020F0502020204030204" pitchFamily="34" charset="0"/>
              <a:cs typeface="Times New Roman" panose="02020603050405020304" pitchFamily="18" charset="0"/>
            </a:endParaRPr>
          </a:p>
        </p:txBody>
      </p:sp>
      <p:pic>
        <p:nvPicPr>
          <p:cNvPr id="17" name="Image 1643" descr="Logo%20OB%20New"/>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93900" y="156917"/>
            <a:ext cx="2146030" cy="590550"/>
          </a:xfrm>
          <a:prstGeom prst="rect">
            <a:avLst/>
          </a:prstGeom>
          <a:noFill/>
        </p:spPr>
      </p:pic>
      <p:pic>
        <p:nvPicPr>
          <p:cNvPr id="19"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36161" y="50396"/>
            <a:ext cx="2877840" cy="1052282"/>
          </a:xfrm>
          <a:prstGeom prst="rect">
            <a:avLst/>
          </a:prstGeom>
        </p:spPr>
      </p:pic>
    </p:spTree>
    <p:extLst>
      <p:ext uri="{BB962C8B-B14F-4D97-AF65-F5344CB8AC3E}">
        <p14:creationId xmlns:p14="http://schemas.microsoft.com/office/powerpoint/2010/main" val="414599837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_alt 1">
    <p:spTree>
      <p:nvGrpSpPr>
        <p:cNvPr id="1" name=""/>
        <p:cNvGrpSpPr/>
        <p:nvPr/>
      </p:nvGrpSpPr>
      <p:grpSpPr>
        <a:xfrm>
          <a:off x="0" y="0"/>
          <a:ext cx="0" cy="0"/>
          <a:chOff x="0" y="0"/>
          <a:chExt cx="0" cy="0"/>
        </a:xfrm>
      </p:grpSpPr>
      <p:sp>
        <p:nvSpPr>
          <p:cNvPr id="6" name="Rektangel 5"/>
          <p:cNvSpPr/>
          <p:nvPr userDrawn="1"/>
        </p:nvSpPr>
        <p:spPr>
          <a:xfrm>
            <a:off x="0" y="5840931"/>
            <a:ext cx="12192000" cy="10170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solidFill>
                <a:prstClr val="white"/>
              </a:solidFill>
            </a:endParaRPr>
          </a:p>
        </p:txBody>
      </p:sp>
      <p:sp>
        <p:nvSpPr>
          <p:cNvPr id="2" name="Title 1"/>
          <p:cNvSpPr>
            <a:spLocks noGrp="1"/>
          </p:cNvSpPr>
          <p:nvPr>
            <p:ph type="title"/>
          </p:nvPr>
        </p:nvSpPr>
        <p:spPr>
          <a:xfrm>
            <a:off x="609605" y="274643"/>
            <a:ext cx="10972799" cy="1144729"/>
          </a:xfrm>
        </p:spPr>
        <p:txBody>
          <a:bodyPr anchor="t">
            <a:noAutofit/>
          </a:bodyPr>
          <a:lstStyle>
            <a:lvl1pPr algn="l">
              <a:defRPr sz="3600" b="1">
                <a:solidFill>
                  <a:schemeClr val="accent1"/>
                </a:solidFill>
              </a:defRPr>
            </a:lvl1pPr>
          </a:lstStyle>
          <a:p>
            <a:r>
              <a:rPr lang="en-US" dirty="0"/>
              <a:t>Click to edit Master title style</a:t>
            </a:r>
            <a:endParaRPr lang="en-GB" dirty="0"/>
          </a:p>
        </p:txBody>
      </p:sp>
      <p:sp>
        <p:nvSpPr>
          <p:cNvPr id="11" name="Content Placeholder 2"/>
          <p:cNvSpPr>
            <a:spLocks noGrp="1"/>
          </p:cNvSpPr>
          <p:nvPr>
            <p:ph idx="1"/>
          </p:nvPr>
        </p:nvSpPr>
        <p:spPr>
          <a:xfrm>
            <a:off x="609600" y="1600207"/>
            <a:ext cx="10972800" cy="4061047"/>
          </a:xfrm>
        </p:spPr>
        <p:txBody>
          <a:bodyPr>
            <a:noAutofit/>
          </a:bodyPr>
          <a:lstStyle>
            <a:lvl1pPr marL="342891" indent="-342891">
              <a:buClrTx/>
              <a:buFont typeface="Arial" panose="020B0604020202020204" pitchFamily="34" charset="0"/>
              <a:buChar char="•"/>
              <a:defRPr sz="2400"/>
            </a:lvl1pPr>
            <a:lvl2pPr marL="742932" indent="-285744">
              <a:buClrTx/>
              <a:buFont typeface="Calibri" panose="020F0502020204030204" pitchFamily="34" charset="0"/>
              <a:buChar char="‒"/>
              <a:defRPr sz="2000"/>
            </a:lvl2pPr>
            <a:lvl3pPr marL="1142971" indent="-228594">
              <a:buClrTx/>
              <a:buFont typeface="Wingdings" panose="05000000000000000000" pitchFamily="2" charset="2"/>
              <a:buChar char="§"/>
              <a:defRPr sz="1800"/>
            </a:lvl3pPr>
            <a:lvl4pPr marL="1600160" indent="-228594">
              <a:buClrTx/>
              <a:buFont typeface="Symbol" panose="05050102010706020507" pitchFamily="18" charset="2"/>
              <a:buChar char="-"/>
              <a:defRPr sz="1600"/>
            </a:lvl4pPr>
            <a:lvl5pPr marL="2057349" indent="-228594">
              <a:buClrTx/>
              <a:buFont typeface="Calibri" panose="020F050202020403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p:cNvSpPr/>
          <p:nvPr userDrawn="1"/>
        </p:nvSpPr>
        <p:spPr>
          <a:xfrm>
            <a:off x="-144693" y="5987830"/>
            <a:ext cx="12192000" cy="723275"/>
          </a:xfrm>
          <a:prstGeom prst="rect">
            <a:avLst/>
          </a:prstGeom>
        </p:spPr>
        <p:txBody>
          <a:bodyPr wrap="square">
            <a:spAutoFit/>
          </a:bodyPr>
          <a:lstStyle/>
          <a:p>
            <a:pPr algn="ctr">
              <a:spcBef>
                <a:spcPts val="300"/>
              </a:spcBef>
            </a:pPr>
            <a:r>
              <a:rPr lang="en-US" sz="2800" b="1" i="1" dirty="0">
                <a:solidFill>
                  <a:prstClr val="white"/>
                </a:solidFill>
                <a:latin typeface="Verdana" panose="020B0604030504040204" pitchFamily="34" charset="0"/>
                <a:ea typeface="Calibri" panose="020F0502020204030204" pitchFamily="34" charset="0"/>
                <a:cs typeface="Tahoma" panose="020B0604030504040204" pitchFamily="34" charset="0"/>
              </a:rPr>
              <a:t>-</a:t>
            </a:r>
            <a:r>
              <a:rPr lang="en-US" sz="2800" b="1" i="1" dirty="0">
                <a:solidFill>
                  <a:prstClr val="white"/>
                </a:solidFill>
                <a:latin typeface="Verdana" panose="020B0604030504040204" pitchFamily="34" charset="0"/>
                <a:ea typeface="Times New Roman" panose="02020603050405020304" pitchFamily="18" charset="0"/>
                <a:cs typeface="Tahoma" panose="020B0604030504040204" pitchFamily="34" charset="0"/>
              </a:rPr>
              <a:t>Alliance</a:t>
            </a:r>
            <a:r>
              <a:rPr lang="en-US" sz="2800" b="1" i="1" dirty="0">
                <a:solidFill>
                  <a:prstClr val="white"/>
                </a:solidFill>
                <a:latin typeface="Verdana" panose="020B0604030504040204" pitchFamily="34" charset="0"/>
                <a:ea typeface="Calibri" panose="020F0502020204030204" pitchFamily="34" charset="0"/>
                <a:cs typeface="Tahoma" panose="020B0604030504040204" pitchFamily="34" charset="0"/>
              </a:rPr>
              <a:t> Environnement-</a:t>
            </a:r>
            <a:endParaRPr lang="en-GB" sz="1100" dirty="0">
              <a:solidFill>
                <a:prstClr val="white"/>
              </a:solidFill>
              <a:latin typeface="Tahoma" panose="020B0604030504040204" pitchFamily="34" charset="0"/>
              <a:ea typeface="Calibri" panose="020F0502020204030204" pitchFamily="34" charset="0"/>
              <a:cs typeface="Times New Roman" panose="02020603050405020304" pitchFamily="18" charset="0"/>
            </a:endParaRPr>
          </a:p>
          <a:p>
            <a:pPr algn="ctr">
              <a:spcBef>
                <a:spcPts val="300"/>
              </a:spcBef>
            </a:pPr>
            <a:r>
              <a:rPr lang="en-US" sz="1000" b="1" dirty="0">
                <a:solidFill>
                  <a:prstClr val="white"/>
                </a:solidFill>
                <a:latin typeface="Verdana" panose="020B0604030504040204" pitchFamily="34" charset="0"/>
                <a:ea typeface="Calibri" panose="020F0502020204030204" pitchFamily="34" charset="0"/>
                <a:cs typeface="Tahoma" panose="020B0604030504040204" pitchFamily="34" charset="0"/>
              </a:rPr>
              <a:t>European Economic Interest Grouping</a:t>
            </a:r>
            <a:endParaRPr lang="en-GB" sz="1100" dirty="0">
              <a:solidFill>
                <a:prstClr val="white"/>
              </a:solidFill>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290313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_alt 1">
    <p:spTree>
      <p:nvGrpSpPr>
        <p:cNvPr id="1" name=""/>
        <p:cNvGrpSpPr/>
        <p:nvPr/>
      </p:nvGrpSpPr>
      <p:grpSpPr>
        <a:xfrm>
          <a:off x="0" y="0"/>
          <a:ext cx="0" cy="0"/>
          <a:chOff x="0" y="0"/>
          <a:chExt cx="0" cy="0"/>
        </a:xfrm>
      </p:grpSpPr>
      <p:sp>
        <p:nvSpPr>
          <p:cNvPr id="6" name="Rektangel 5"/>
          <p:cNvSpPr/>
          <p:nvPr userDrawn="1"/>
        </p:nvSpPr>
        <p:spPr>
          <a:xfrm>
            <a:off x="0" y="5840931"/>
            <a:ext cx="12192000" cy="10170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solidFill>
                <a:prstClr val="white"/>
              </a:solidFill>
            </a:endParaRPr>
          </a:p>
        </p:txBody>
      </p:sp>
      <p:sp>
        <p:nvSpPr>
          <p:cNvPr id="2" name="Title 1"/>
          <p:cNvSpPr>
            <a:spLocks noGrp="1"/>
          </p:cNvSpPr>
          <p:nvPr>
            <p:ph type="title"/>
          </p:nvPr>
        </p:nvSpPr>
        <p:spPr>
          <a:xfrm>
            <a:off x="609605" y="274643"/>
            <a:ext cx="10972799" cy="1144729"/>
          </a:xfrm>
        </p:spPr>
        <p:txBody>
          <a:bodyPr anchor="t">
            <a:noAutofit/>
          </a:bodyPr>
          <a:lstStyle>
            <a:lvl1pPr algn="l">
              <a:defRPr sz="3600" b="1">
                <a:solidFill>
                  <a:schemeClr val="accent1"/>
                </a:solidFill>
              </a:defRPr>
            </a:lvl1pPr>
          </a:lstStyle>
          <a:p>
            <a:r>
              <a:rPr lang="en-US" dirty="0"/>
              <a:t>Click to edit Master title style</a:t>
            </a:r>
            <a:endParaRPr lang="en-GB" dirty="0"/>
          </a:p>
        </p:txBody>
      </p:sp>
      <p:sp>
        <p:nvSpPr>
          <p:cNvPr id="11" name="Content Placeholder 2"/>
          <p:cNvSpPr>
            <a:spLocks noGrp="1"/>
          </p:cNvSpPr>
          <p:nvPr>
            <p:ph idx="1"/>
          </p:nvPr>
        </p:nvSpPr>
        <p:spPr>
          <a:xfrm>
            <a:off x="609600" y="1600207"/>
            <a:ext cx="5414392" cy="4061047"/>
          </a:xfrm>
        </p:spPr>
        <p:txBody>
          <a:bodyPr>
            <a:noAutofit/>
          </a:bodyPr>
          <a:lstStyle>
            <a:lvl1pPr marL="342891" indent="-342891">
              <a:buClrTx/>
              <a:buFont typeface="Arial" panose="020B0604020202020204" pitchFamily="34" charset="0"/>
              <a:buChar char="•"/>
              <a:defRPr sz="2400"/>
            </a:lvl1pPr>
            <a:lvl2pPr marL="742932" indent="-285744">
              <a:buClrTx/>
              <a:buFont typeface="Calibri" panose="020F0502020204030204" pitchFamily="34" charset="0"/>
              <a:buChar char="‒"/>
              <a:defRPr sz="2000"/>
            </a:lvl2pPr>
            <a:lvl3pPr marL="1142971" indent="-228594">
              <a:buClrTx/>
              <a:buFont typeface="Wingdings" panose="05000000000000000000" pitchFamily="2" charset="2"/>
              <a:buChar char="§"/>
              <a:defRPr sz="1800"/>
            </a:lvl3pPr>
            <a:lvl4pPr marL="1600160" indent="-228594">
              <a:buClrTx/>
              <a:buFont typeface="Symbol" panose="05050102010706020507" pitchFamily="18" charset="2"/>
              <a:buChar char="-"/>
              <a:defRPr sz="1600"/>
            </a:lvl4pPr>
            <a:lvl5pPr marL="2057349" indent="-228594">
              <a:buClrTx/>
              <a:buFont typeface="Calibri" panose="020F050202020403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0"/>
          </p:nvPr>
        </p:nvSpPr>
        <p:spPr>
          <a:xfrm>
            <a:off x="6096000" y="1600207"/>
            <a:ext cx="5486400" cy="4061047"/>
          </a:xfrm>
        </p:spPr>
        <p:txBody>
          <a:bodyPr>
            <a:noAutofit/>
          </a:bodyPr>
          <a:lstStyle>
            <a:lvl1pPr marL="342891" indent="-342891">
              <a:buClrTx/>
              <a:buFont typeface="Arial" panose="020B0604020202020204" pitchFamily="34" charset="0"/>
              <a:buChar char="•"/>
              <a:defRPr sz="2400"/>
            </a:lvl1pPr>
            <a:lvl2pPr marL="742932" indent="-285744">
              <a:buClrTx/>
              <a:buFont typeface="Calibri" panose="020F0502020204030204" pitchFamily="34" charset="0"/>
              <a:buChar char="‒"/>
              <a:defRPr sz="2000"/>
            </a:lvl2pPr>
            <a:lvl3pPr marL="1142971" indent="-228594">
              <a:buClrTx/>
              <a:buFont typeface="Wingdings" panose="05000000000000000000" pitchFamily="2" charset="2"/>
              <a:buChar char="§"/>
              <a:defRPr sz="1800"/>
            </a:lvl3pPr>
            <a:lvl4pPr marL="1600160" indent="-228594">
              <a:buClrTx/>
              <a:buFont typeface="Symbol" panose="05050102010706020507" pitchFamily="18" charset="2"/>
              <a:buChar char="-"/>
              <a:defRPr sz="1600"/>
            </a:lvl4pPr>
            <a:lvl5pPr marL="2057349" indent="-228594">
              <a:buClrTx/>
              <a:buFont typeface="Calibri" panose="020F050202020403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Rectangle 12"/>
          <p:cNvSpPr/>
          <p:nvPr userDrawn="1"/>
        </p:nvSpPr>
        <p:spPr>
          <a:xfrm>
            <a:off x="-144693" y="5987830"/>
            <a:ext cx="12192000" cy="723275"/>
          </a:xfrm>
          <a:prstGeom prst="rect">
            <a:avLst/>
          </a:prstGeom>
        </p:spPr>
        <p:txBody>
          <a:bodyPr wrap="square">
            <a:spAutoFit/>
          </a:bodyPr>
          <a:lstStyle/>
          <a:p>
            <a:pPr algn="ctr">
              <a:spcBef>
                <a:spcPts val="300"/>
              </a:spcBef>
            </a:pPr>
            <a:r>
              <a:rPr lang="en-US" sz="2800" b="1" i="1" dirty="0">
                <a:solidFill>
                  <a:prstClr val="white"/>
                </a:solidFill>
                <a:latin typeface="Verdana" panose="020B0604030504040204" pitchFamily="34" charset="0"/>
                <a:ea typeface="Calibri" panose="020F0502020204030204" pitchFamily="34" charset="0"/>
                <a:cs typeface="Tahoma" panose="020B0604030504040204" pitchFamily="34" charset="0"/>
              </a:rPr>
              <a:t>-</a:t>
            </a:r>
            <a:r>
              <a:rPr lang="en-US" sz="2800" b="1" i="1" dirty="0">
                <a:solidFill>
                  <a:prstClr val="white"/>
                </a:solidFill>
                <a:latin typeface="Verdana" panose="020B0604030504040204" pitchFamily="34" charset="0"/>
                <a:ea typeface="Times New Roman" panose="02020603050405020304" pitchFamily="18" charset="0"/>
                <a:cs typeface="Tahoma" panose="020B0604030504040204" pitchFamily="34" charset="0"/>
              </a:rPr>
              <a:t>Alliance</a:t>
            </a:r>
            <a:r>
              <a:rPr lang="en-US" sz="2800" b="1" i="1" dirty="0">
                <a:solidFill>
                  <a:prstClr val="white"/>
                </a:solidFill>
                <a:latin typeface="Verdana" panose="020B0604030504040204" pitchFamily="34" charset="0"/>
                <a:ea typeface="Calibri" panose="020F0502020204030204" pitchFamily="34" charset="0"/>
                <a:cs typeface="Tahoma" panose="020B0604030504040204" pitchFamily="34" charset="0"/>
              </a:rPr>
              <a:t> Environnement-</a:t>
            </a:r>
            <a:endParaRPr lang="en-GB" sz="1100" dirty="0">
              <a:solidFill>
                <a:prstClr val="white"/>
              </a:solidFill>
              <a:latin typeface="Tahoma" panose="020B0604030504040204" pitchFamily="34" charset="0"/>
              <a:ea typeface="Calibri" panose="020F0502020204030204" pitchFamily="34" charset="0"/>
              <a:cs typeface="Times New Roman" panose="02020603050405020304" pitchFamily="18" charset="0"/>
            </a:endParaRPr>
          </a:p>
          <a:p>
            <a:pPr algn="ctr">
              <a:spcBef>
                <a:spcPts val="300"/>
              </a:spcBef>
            </a:pPr>
            <a:r>
              <a:rPr lang="en-US" sz="1000" b="1" dirty="0">
                <a:solidFill>
                  <a:prstClr val="white"/>
                </a:solidFill>
                <a:latin typeface="Verdana" panose="020B0604030504040204" pitchFamily="34" charset="0"/>
                <a:ea typeface="Calibri" panose="020F0502020204030204" pitchFamily="34" charset="0"/>
                <a:cs typeface="Tahoma" panose="020B0604030504040204" pitchFamily="34" charset="0"/>
              </a:rPr>
              <a:t>European Economic Interest Grouping</a:t>
            </a:r>
            <a:endParaRPr lang="en-GB" sz="1100" dirty="0">
              <a:solidFill>
                <a:prstClr val="white"/>
              </a:solidFill>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366707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_alt 5">
    <p:spTree>
      <p:nvGrpSpPr>
        <p:cNvPr id="1" name=""/>
        <p:cNvGrpSpPr/>
        <p:nvPr/>
      </p:nvGrpSpPr>
      <p:grpSpPr>
        <a:xfrm>
          <a:off x="0" y="0"/>
          <a:ext cx="0" cy="0"/>
          <a:chOff x="0" y="0"/>
          <a:chExt cx="0" cy="0"/>
        </a:xfrm>
      </p:grpSpPr>
      <p:sp>
        <p:nvSpPr>
          <p:cNvPr id="14" name="Platshållare för text 6"/>
          <p:cNvSpPr>
            <a:spLocks noGrp="1"/>
          </p:cNvSpPr>
          <p:nvPr>
            <p:ph type="body" sz="quarter" idx="13" hasCustomPrompt="1"/>
          </p:nvPr>
        </p:nvSpPr>
        <p:spPr>
          <a:xfrm>
            <a:off x="1271465" y="3726071"/>
            <a:ext cx="9649075" cy="1721250"/>
          </a:xfrm>
        </p:spPr>
        <p:txBody>
          <a:bodyPr>
            <a:noAutofit/>
          </a:bodyPr>
          <a:lstStyle>
            <a:lvl1pPr marL="0" indent="0" algn="ctr">
              <a:buNone/>
              <a:defRPr sz="2000">
                <a:solidFill>
                  <a:schemeClr val="tx1"/>
                </a:solidFill>
              </a:defRPr>
            </a:lvl1pPr>
            <a:lvl2pPr marL="457189" indent="0">
              <a:buNone/>
              <a:defRPr sz="2000">
                <a:solidFill>
                  <a:schemeClr val="bg1"/>
                </a:solidFill>
              </a:defRPr>
            </a:lvl2pPr>
            <a:lvl3pPr marL="914377" indent="0">
              <a:buNone/>
              <a:defRPr sz="2000">
                <a:solidFill>
                  <a:schemeClr val="bg1"/>
                </a:solidFill>
              </a:defRPr>
            </a:lvl3pPr>
            <a:lvl4pPr marL="1371566" indent="0">
              <a:buNone/>
              <a:defRPr sz="2000">
                <a:solidFill>
                  <a:schemeClr val="bg1"/>
                </a:solidFill>
              </a:defRPr>
            </a:lvl4pPr>
            <a:lvl5pPr marL="1828754" indent="0">
              <a:buNone/>
              <a:defRPr sz="2000">
                <a:solidFill>
                  <a:schemeClr val="bg1"/>
                </a:solidFill>
              </a:defRPr>
            </a:lvl5pPr>
          </a:lstStyle>
          <a:p>
            <a:pPr lvl="0"/>
            <a:r>
              <a:rPr lang="sv-SE" dirty="0"/>
              <a:t>Contact details, further information, etc.</a:t>
            </a:r>
          </a:p>
        </p:txBody>
      </p:sp>
      <p:sp>
        <p:nvSpPr>
          <p:cNvPr id="7" name="Title 1"/>
          <p:cNvSpPr>
            <a:spLocks noGrp="1"/>
          </p:cNvSpPr>
          <p:nvPr>
            <p:ph type="title" hasCustomPrompt="1"/>
          </p:nvPr>
        </p:nvSpPr>
        <p:spPr>
          <a:xfrm>
            <a:off x="1271465" y="2579736"/>
            <a:ext cx="9649075" cy="1143000"/>
          </a:xfrm>
        </p:spPr>
        <p:txBody>
          <a:bodyPr anchor="t">
            <a:noAutofit/>
          </a:bodyPr>
          <a:lstStyle>
            <a:lvl1pPr algn="ctr">
              <a:defRPr sz="3600" b="1">
                <a:solidFill>
                  <a:schemeClr val="accent1"/>
                </a:solidFill>
              </a:defRPr>
            </a:lvl1pPr>
          </a:lstStyle>
          <a:p>
            <a:r>
              <a:rPr lang="en-US" dirty="0"/>
              <a:t>Thank you for your attention</a:t>
            </a:r>
            <a:endParaRPr lang="en-GB" dirty="0"/>
          </a:p>
        </p:txBody>
      </p:sp>
    </p:spTree>
    <p:extLst>
      <p:ext uri="{BB962C8B-B14F-4D97-AF65-F5344CB8AC3E}">
        <p14:creationId xmlns:p14="http://schemas.microsoft.com/office/powerpoint/2010/main" val="378453799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alt 5">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16589" y="1052742"/>
            <a:ext cx="9358827" cy="1201441"/>
          </a:xfrm>
        </p:spPr>
        <p:txBody>
          <a:bodyPr anchor="b">
            <a:normAutofit/>
          </a:bodyPr>
          <a:lstStyle>
            <a:lvl1pPr algn="ctr">
              <a:defRPr sz="3200">
                <a:solidFill>
                  <a:schemeClr val="tx1"/>
                </a:solidFill>
              </a:defRPr>
            </a:lvl1pPr>
          </a:lstStyle>
          <a:p>
            <a:r>
              <a:rPr lang="en-US" dirty="0"/>
              <a:t>Enter title here</a:t>
            </a:r>
            <a:endParaRPr lang="en-GB" dirty="0"/>
          </a:p>
        </p:txBody>
      </p:sp>
      <p:sp>
        <p:nvSpPr>
          <p:cNvPr id="3" name="Subtitle 2"/>
          <p:cNvSpPr>
            <a:spLocks noGrp="1"/>
          </p:cNvSpPr>
          <p:nvPr>
            <p:ph type="subTitle" idx="1" hasCustomPrompt="1"/>
          </p:nvPr>
        </p:nvSpPr>
        <p:spPr>
          <a:xfrm>
            <a:off x="1416589" y="2281824"/>
            <a:ext cx="9358827" cy="920232"/>
          </a:xfrm>
        </p:spPr>
        <p:txBody>
          <a:bodyPr>
            <a:normAutofit/>
          </a:bodyPr>
          <a:lstStyle>
            <a:lvl1pPr marL="0" indent="0" algn="ctr">
              <a:buNone/>
              <a:defRPr sz="2000" b="0">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Enter sub-title here</a:t>
            </a:r>
            <a:endParaRPr lang="en-GB" dirty="0"/>
          </a:p>
        </p:txBody>
      </p:sp>
      <p:sp>
        <p:nvSpPr>
          <p:cNvPr id="10" name="Platshållare för text 6"/>
          <p:cNvSpPr>
            <a:spLocks noGrp="1"/>
          </p:cNvSpPr>
          <p:nvPr>
            <p:ph type="body" sz="quarter" idx="10" hasCustomPrompt="1"/>
          </p:nvPr>
        </p:nvSpPr>
        <p:spPr>
          <a:xfrm>
            <a:off x="1414564" y="3229698"/>
            <a:ext cx="9362881" cy="967171"/>
          </a:xfrm>
        </p:spPr>
        <p:txBody>
          <a:bodyPr>
            <a:noAutofit/>
          </a:bodyPr>
          <a:lstStyle>
            <a:lvl1pPr marL="0" indent="0" algn="ctr">
              <a:buNone/>
              <a:defRPr sz="1600">
                <a:solidFill>
                  <a:schemeClr val="tx1"/>
                </a:solidFill>
              </a:defRPr>
            </a:lvl1pPr>
            <a:lvl2pPr marL="457189" indent="0">
              <a:buNone/>
              <a:defRPr sz="2000">
                <a:solidFill>
                  <a:schemeClr val="bg1"/>
                </a:solidFill>
              </a:defRPr>
            </a:lvl2pPr>
            <a:lvl3pPr marL="914377" indent="0">
              <a:buNone/>
              <a:defRPr sz="2000">
                <a:solidFill>
                  <a:schemeClr val="bg1"/>
                </a:solidFill>
              </a:defRPr>
            </a:lvl3pPr>
            <a:lvl4pPr marL="1371566" indent="0">
              <a:buNone/>
              <a:defRPr sz="2000">
                <a:solidFill>
                  <a:schemeClr val="bg1"/>
                </a:solidFill>
              </a:defRPr>
            </a:lvl4pPr>
            <a:lvl5pPr marL="1828754" indent="0">
              <a:buNone/>
              <a:defRPr sz="2000">
                <a:solidFill>
                  <a:schemeClr val="bg1"/>
                </a:solidFill>
              </a:defRPr>
            </a:lvl5pPr>
          </a:lstStyle>
          <a:p>
            <a:pPr lvl="0"/>
            <a:r>
              <a:rPr lang="sv-SE" dirty="0"/>
              <a:t>Name(s), date, event, etc.</a:t>
            </a:r>
          </a:p>
        </p:txBody>
      </p:sp>
      <p:sp>
        <p:nvSpPr>
          <p:cNvPr id="18" name="Rektangel 5"/>
          <p:cNvSpPr/>
          <p:nvPr userDrawn="1"/>
        </p:nvSpPr>
        <p:spPr>
          <a:xfrm>
            <a:off x="0" y="5840931"/>
            <a:ext cx="12192000" cy="10170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solidFill>
                <a:prstClr val="white"/>
              </a:solidFill>
            </a:endParaRPr>
          </a:p>
        </p:txBody>
      </p:sp>
      <p:sp>
        <p:nvSpPr>
          <p:cNvPr id="14" name="Platshållare för text 6"/>
          <p:cNvSpPr>
            <a:spLocks noGrp="1"/>
          </p:cNvSpPr>
          <p:nvPr>
            <p:ph type="body" sz="quarter" idx="11" hasCustomPrompt="1"/>
          </p:nvPr>
        </p:nvSpPr>
        <p:spPr>
          <a:xfrm>
            <a:off x="1414563" y="4224511"/>
            <a:ext cx="9360853" cy="310408"/>
          </a:xfrm>
        </p:spPr>
        <p:txBody>
          <a:bodyPr>
            <a:noAutofit/>
          </a:bodyPr>
          <a:lstStyle>
            <a:lvl1pPr marL="0" indent="0" algn="ctr">
              <a:buNone/>
              <a:defRPr sz="1200" baseline="0">
                <a:solidFill>
                  <a:schemeClr val="tx1"/>
                </a:solidFill>
              </a:defRPr>
            </a:lvl1pPr>
            <a:lvl2pPr marL="457189" indent="0">
              <a:buNone/>
              <a:defRPr sz="2000">
                <a:solidFill>
                  <a:schemeClr val="bg1"/>
                </a:solidFill>
              </a:defRPr>
            </a:lvl2pPr>
            <a:lvl3pPr marL="914377" indent="0">
              <a:buNone/>
              <a:defRPr sz="2000">
                <a:solidFill>
                  <a:schemeClr val="bg1"/>
                </a:solidFill>
              </a:defRPr>
            </a:lvl3pPr>
            <a:lvl4pPr marL="1371566" indent="0">
              <a:buNone/>
              <a:defRPr sz="2000">
                <a:solidFill>
                  <a:schemeClr val="bg1"/>
                </a:solidFill>
              </a:defRPr>
            </a:lvl4pPr>
            <a:lvl5pPr marL="1828754" indent="0">
              <a:buNone/>
              <a:defRPr sz="2000">
                <a:solidFill>
                  <a:schemeClr val="bg1"/>
                </a:solidFill>
              </a:defRPr>
            </a:lvl5pPr>
          </a:lstStyle>
          <a:p>
            <a:pPr lvl="0"/>
            <a:r>
              <a:rPr lang="sv-SE" dirty="0"/>
              <a:t>In collaboration with:</a:t>
            </a:r>
          </a:p>
        </p:txBody>
      </p:sp>
      <p:sp>
        <p:nvSpPr>
          <p:cNvPr id="5" name="Rectangle 4"/>
          <p:cNvSpPr/>
          <p:nvPr userDrawn="1"/>
        </p:nvSpPr>
        <p:spPr>
          <a:xfrm>
            <a:off x="0" y="6033358"/>
            <a:ext cx="12192000" cy="723275"/>
          </a:xfrm>
          <a:prstGeom prst="rect">
            <a:avLst/>
          </a:prstGeom>
        </p:spPr>
        <p:txBody>
          <a:bodyPr wrap="square">
            <a:spAutoFit/>
          </a:bodyPr>
          <a:lstStyle/>
          <a:p>
            <a:pPr algn="ctr">
              <a:spcBef>
                <a:spcPts val="300"/>
              </a:spcBef>
            </a:pPr>
            <a:r>
              <a:rPr lang="en-US" sz="2800" b="1" i="1" dirty="0">
                <a:solidFill>
                  <a:prstClr val="white"/>
                </a:solidFill>
                <a:latin typeface="Verdana" panose="020B0604030504040204" pitchFamily="34" charset="0"/>
                <a:ea typeface="Calibri" panose="020F0502020204030204" pitchFamily="34" charset="0"/>
                <a:cs typeface="Tahoma" panose="020B0604030504040204" pitchFamily="34" charset="0"/>
              </a:rPr>
              <a:t>-</a:t>
            </a:r>
            <a:r>
              <a:rPr lang="en-US" sz="2800" b="1" i="1" dirty="0">
                <a:solidFill>
                  <a:prstClr val="white"/>
                </a:solidFill>
                <a:latin typeface="Verdana" panose="020B0604030504040204" pitchFamily="34" charset="0"/>
                <a:ea typeface="Times New Roman" panose="02020603050405020304" pitchFamily="18" charset="0"/>
                <a:cs typeface="Tahoma" panose="020B0604030504040204" pitchFamily="34" charset="0"/>
              </a:rPr>
              <a:t>Alliance</a:t>
            </a:r>
            <a:r>
              <a:rPr lang="en-US" sz="2800" b="1" i="1" dirty="0">
                <a:solidFill>
                  <a:prstClr val="white"/>
                </a:solidFill>
                <a:latin typeface="Verdana" panose="020B0604030504040204" pitchFamily="34" charset="0"/>
                <a:ea typeface="Calibri" panose="020F0502020204030204" pitchFamily="34" charset="0"/>
                <a:cs typeface="Tahoma" panose="020B0604030504040204" pitchFamily="34" charset="0"/>
              </a:rPr>
              <a:t> Environnement-</a:t>
            </a:r>
            <a:endParaRPr lang="en-GB" sz="1100" dirty="0">
              <a:solidFill>
                <a:prstClr val="white"/>
              </a:solidFill>
              <a:latin typeface="Tahoma" panose="020B0604030504040204" pitchFamily="34" charset="0"/>
              <a:ea typeface="Calibri" panose="020F0502020204030204" pitchFamily="34" charset="0"/>
              <a:cs typeface="Times New Roman" panose="02020603050405020304" pitchFamily="18" charset="0"/>
            </a:endParaRPr>
          </a:p>
          <a:p>
            <a:pPr algn="ctr">
              <a:spcBef>
                <a:spcPts val="300"/>
              </a:spcBef>
            </a:pPr>
            <a:r>
              <a:rPr lang="en-US" sz="1000" b="1" dirty="0">
                <a:solidFill>
                  <a:prstClr val="white"/>
                </a:solidFill>
                <a:latin typeface="Verdana" panose="020B0604030504040204" pitchFamily="34" charset="0"/>
                <a:ea typeface="Calibri" panose="020F0502020204030204" pitchFamily="34" charset="0"/>
                <a:cs typeface="Tahoma" panose="020B0604030504040204" pitchFamily="34" charset="0"/>
              </a:rPr>
              <a:t>European Economic Interest Grouping</a:t>
            </a:r>
            <a:endParaRPr lang="en-GB" sz="1100" dirty="0">
              <a:solidFill>
                <a:prstClr val="white"/>
              </a:solidFill>
              <a:latin typeface="Tahoma" panose="020B0604030504040204" pitchFamily="34" charset="0"/>
              <a:ea typeface="Calibri" panose="020F0502020204030204" pitchFamily="34" charset="0"/>
              <a:cs typeface="Times New Roman" panose="02020603050405020304" pitchFamily="18" charset="0"/>
            </a:endParaRPr>
          </a:p>
        </p:txBody>
      </p:sp>
      <p:pic>
        <p:nvPicPr>
          <p:cNvPr id="17" name="Image 1643" descr="Logo%20OB%20New"/>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99457" y="156917"/>
            <a:ext cx="2940473" cy="590550"/>
          </a:xfrm>
          <a:prstGeom prst="rect">
            <a:avLst/>
          </a:prstGeom>
          <a:noFill/>
        </p:spPr>
      </p:pic>
      <p:pic>
        <p:nvPicPr>
          <p:cNvPr id="19"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36160" y="50396"/>
            <a:ext cx="3508203" cy="1052282"/>
          </a:xfrm>
          <a:prstGeom prst="rect">
            <a:avLst/>
          </a:prstGeom>
        </p:spPr>
      </p:pic>
    </p:spTree>
    <p:extLst>
      <p:ext uri="{BB962C8B-B14F-4D97-AF65-F5344CB8AC3E}">
        <p14:creationId xmlns:p14="http://schemas.microsoft.com/office/powerpoint/2010/main" val="132661783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_alt 1">
    <p:spTree>
      <p:nvGrpSpPr>
        <p:cNvPr id="1" name=""/>
        <p:cNvGrpSpPr/>
        <p:nvPr/>
      </p:nvGrpSpPr>
      <p:grpSpPr>
        <a:xfrm>
          <a:off x="0" y="0"/>
          <a:ext cx="0" cy="0"/>
          <a:chOff x="0" y="0"/>
          <a:chExt cx="0" cy="0"/>
        </a:xfrm>
      </p:grpSpPr>
      <p:sp>
        <p:nvSpPr>
          <p:cNvPr id="6" name="Rektangel 5"/>
          <p:cNvSpPr/>
          <p:nvPr userDrawn="1"/>
        </p:nvSpPr>
        <p:spPr>
          <a:xfrm>
            <a:off x="0" y="5840931"/>
            <a:ext cx="12192000" cy="10170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solidFill>
                <a:prstClr val="white"/>
              </a:solidFill>
            </a:endParaRPr>
          </a:p>
        </p:txBody>
      </p:sp>
      <p:sp>
        <p:nvSpPr>
          <p:cNvPr id="2" name="Title 1"/>
          <p:cNvSpPr>
            <a:spLocks noGrp="1"/>
          </p:cNvSpPr>
          <p:nvPr>
            <p:ph type="title"/>
          </p:nvPr>
        </p:nvSpPr>
        <p:spPr>
          <a:xfrm>
            <a:off x="609605" y="274643"/>
            <a:ext cx="10972799" cy="1144729"/>
          </a:xfrm>
        </p:spPr>
        <p:txBody>
          <a:bodyPr anchor="t">
            <a:noAutofit/>
          </a:bodyPr>
          <a:lstStyle>
            <a:lvl1pPr algn="l">
              <a:defRPr sz="3600" b="1">
                <a:solidFill>
                  <a:schemeClr val="accent1"/>
                </a:solidFill>
              </a:defRPr>
            </a:lvl1pPr>
          </a:lstStyle>
          <a:p>
            <a:r>
              <a:rPr lang="en-US" dirty="0"/>
              <a:t>Click to edit Master title style</a:t>
            </a:r>
            <a:endParaRPr lang="en-GB" dirty="0"/>
          </a:p>
        </p:txBody>
      </p:sp>
      <p:sp>
        <p:nvSpPr>
          <p:cNvPr id="11" name="Content Placeholder 2"/>
          <p:cNvSpPr>
            <a:spLocks noGrp="1"/>
          </p:cNvSpPr>
          <p:nvPr>
            <p:ph idx="1"/>
          </p:nvPr>
        </p:nvSpPr>
        <p:spPr>
          <a:xfrm>
            <a:off x="609600" y="1600207"/>
            <a:ext cx="10972800" cy="4061047"/>
          </a:xfrm>
        </p:spPr>
        <p:txBody>
          <a:bodyPr>
            <a:noAutofit/>
          </a:bodyPr>
          <a:lstStyle>
            <a:lvl1pPr marL="342891" indent="-342891">
              <a:buClrTx/>
              <a:buFont typeface="Arial" panose="020B0604020202020204" pitchFamily="34" charset="0"/>
              <a:buChar char="•"/>
              <a:defRPr sz="2400"/>
            </a:lvl1pPr>
            <a:lvl2pPr marL="742932" indent="-285744">
              <a:buClrTx/>
              <a:buFont typeface="Calibri" panose="020F0502020204030204" pitchFamily="34" charset="0"/>
              <a:buChar char="‒"/>
              <a:defRPr sz="2000"/>
            </a:lvl2pPr>
            <a:lvl3pPr marL="1142971" indent="-228594">
              <a:buClrTx/>
              <a:buFont typeface="Wingdings" panose="05000000000000000000" pitchFamily="2" charset="2"/>
              <a:buChar char="§"/>
              <a:defRPr sz="1800"/>
            </a:lvl3pPr>
            <a:lvl4pPr marL="1600160" indent="-228594">
              <a:buClrTx/>
              <a:buFont typeface="Symbol" panose="05050102010706020507" pitchFamily="18" charset="2"/>
              <a:buChar char="-"/>
              <a:defRPr sz="1600"/>
            </a:lvl4pPr>
            <a:lvl5pPr marL="2057349" indent="-228594">
              <a:buClrTx/>
              <a:buFont typeface="Calibri" panose="020F050202020403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p:cNvSpPr/>
          <p:nvPr userDrawn="1"/>
        </p:nvSpPr>
        <p:spPr>
          <a:xfrm>
            <a:off x="-144693" y="5987830"/>
            <a:ext cx="12192000" cy="723275"/>
          </a:xfrm>
          <a:prstGeom prst="rect">
            <a:avLst/>
          </a:prstGeom>
        </p:spPr>
        <p:txBody>
          <a:bodyPr wrap="square">
            <a:spAutoFit/>
          </a:bodyPr>
          <a:lstStyle/>
          <a:p>
            <a:pPr algn="ctr">
              <a:spcBef>
                <a:spcPts val="300"/>
              </a:spcBef>
            </a:pPr>
            <a:r>
              <a:rPr lang="en-US" sz="2800" b="1" i="1" dirty="0">
                <a:solidFill>
                  <a:prstClr val="white"/>
                </a:solidFill>
                <a:latin typeface="Verdana" panose="020B0604030504040204" pitchFamily="34" charset="0"/>
                <a:ea typeface="Calibri" panose="020F0502020204030204" pitchFamily="34" charset="0"/>
                <a:cs typeface="Tahoma" panose="020B0604030504040204" pitchFamily="34" charset="0"/>
              </a:rPr>
              <a:t>-</a:t>
            </a:r>
            <a:r>
              <a:rPr lang="en-US" sz="2800" b="1" i="1" dirty="0">
                <a:solidFill>
                  <a:prstClr val="white"/>
                </a:solidFill>
                <a:latin typeface="Verdana" panose="020B0604030504040204" pitchFamily="34" charset="0"/>
                <a:ea typeface="Times New Roman" panose="02020603050405020304" pitchFamily="18" charset="0"/>
                <a:cs typeface="Tahoma" panose="020B0604030504040204" pitchFamily="34" charset="0"/>
              </a:rPr>
              <a:t>Alliance</a:t>
            </a:r>
            <a:r>
              <a:rPr lang="en-US" sz="2800" b="1" i="1" dirty="0">
                <a:solidFill>
                  <a:prstClr val="white"/>
                </a:solidFill>
                <a:latin typeface="Verdana" panose="020B0604030504040204" pitchFamily="34" charset="0"/>
                <a:ea typeface="Calibri" panose="020F0502020204030204" pitchFamily="34" charset="0"/>
                <a:cs typeface="Tahoma" panose="020B0604030504040204" pitchFamily="34" charset="0"/>
              </a:rPr>
              <a:t> Environnement-</a:t>
            </a:r>
            <a:endParaRPr lang="en-GB" sz="1100" dirty="0">
              <a:solidFill>
                <a:prstClr val="white"/>
              </a:solidFill>
              <a:latin typeface="Tahoma" panose="020B0604030504040204" pitchFamily="34" charset="0"/>
              <a:ea typeface="Calibri" panose="020F0502020204030204" pitchFamily="34" charset="0"/>
              <a:cs typeface="Times New Roman" panose="02020603050405020304" pitchFamily="18" charset="0"/>
            </a:endParaRPr>
          </a:p>
          <a:p>
            <a:pPr algn="ctr">
              <a:spcBef>
                <a:spcPts val="300"/>
              </a:spcBef>
            </a:pPr>
            <a:r>
              <a:rPr lang="en-US" sz="1000" b="1" dirty="0">
                <a:solidFill>
                  <a:prstClr val="white"/>
                </a:solidFill>
                <a:latin typeface="Verdana" panose="020B0604030504040204" pitchFamily="34" charset="0"/>
                <a:ea typeface="Calibri" panose="020F0502020204030204" pitchFamily="34" charset="0"/>
                <a:cs typeface="Tahoma" panose="020B0604030504040204" pitchFamily="34" charset="0"/>
              </a:rPr>
              <a:t>European Economic Interest Grouping</a:t>
            </a:r>
            <a:endParaRPr lang="en-GB" sz="1100" dirty="0">
              <a:solidFill>
                <a:prstClr val="white"/>
              </a:solidFill>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956314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_alt 1">
    <p:spTree>
      <p:nvGrpSpPr>
        <p:cNvPr id="1" name=""/>
        <p:cNvGrpSpPr/>
        <p:nvPr/>
      </p:nvGrpSpPr>
      <p:grpSpPr>
        <a:xfrm>
          <a:off x="0" y="0"/>
          <a:ext cx="0" cy="0"/>
          <a:chOff x="0" y="0"/>
          <a:chExt cx="0" cy="0"/>
        </a:xfrm>
      </p:grpSpPr>
      <p:sp>
        <p:nvSpPr>
          <p:cNvPr id="6" name="Rektangel 5"/>
          <p:cNvSpPr/>
          <p:nvPr userDrawn="1"/>
        </p:nvSpPr>
        <p:spPr>
          <a:xfrm>
            <a:off x="0" y="5840931"/>
            <a:ext cx="12192000" cy="10170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solidFill>
                <a:prstClr val="white"/>
              </a:solidFill>
            </a:endParaRPr>
          </a:p>
        </p:txBody>
      </p:sp>
      <p:sp>
        <p:nvSpPr>
          <p:cNvPr id="2" name="Title 1"/>
          <p:cNvSpPr>
            <a:spLocks noGrp="1"/>
          </p:cNvSpPr>
          <p:nvPr>
            <p:ph type="title"/>
          </p:nvPr>
        </p:nvSpPr>
        <p:spPr>
          <a:xfrm>
            <a:off x="609605" y="274643"/>
            <a:ext cx="10972799" cy="1144729"/>
          </a:xfrm>
        </p:spPr>
        <p:txBody>
          <a:bodyPr anchor="t">
            <a:noAutofit/>
          </a:bodyPr>
          <a:lstStyle>
            <a:lvl1pPr algn="l">
              <a:defRPr sz="3600" b="1">
                <a:solidFill>
                  <a:schemeClr val="accent1"/>
                </a:solidFill>
              </a:defRPr>
            </a:lvl1pPr>
          </a:lstStyle>
          <a:p>
            <a:r>
              <a:rPr lang="en-US" dirty="0"/>
              <a:t>Click to edit Master title style</a:t>
            </a:r>
            <a:endParaRPr lang="en-GB" dirty="0"/>
          </a:p>
        </p:txBody>
      </p:sp>
      <p:sp>
        <p:nvSpPr>
          <p:cNvPr id="11" name="Content Placeholder 2"/>
          <p:cNvSpPr>
            <a:spLocks noGrp="1"/>
          </p:cNvSpPr>
          <p:nvPr>
            <p:ph idx="1"/>
          </p:nvPr>
        </p:nvSpPr>
        <p:spPr>
          <a:xfrm>
            <a:off x="609600" y="1600207"/>
            <a:ext cx="5414392" cy="4061047"/>
          </a:xfrm>
        </p:spPr>
        <p:txBody>
          <a:bodyPr>
            <a:noAutofit/>
          </a:bodyPr>
          <a:lstStyle>
            <a:lvl1pPr marL="342891" indent="-342891">
              <a:buClrTx/>
              <a:buFont typeface="Arial" panose="020B0604020202020204" pitchFamily="34" charset="0"/>
              <a:buChar char="•"/>
              <a:defRPr sz="2400"/>
            </a:lvl1pPr>
            <a:lvl2pPr marL="742932" indent="-285744">
              <a:buClrTx/>
              <a:buFont typeface="Calibri" panose="020F0502020204030204" pitchFamily="34" charset="0"/>
              <a:buChar char="‒"/>
              <a:defRPr sz="2000"/>
            </a:lvl2pPr>
            <a:lvl3pPr marL="1142971" indent="-228594">
              <a:buClrTx/>
              <a:buFont typeface="Wingdings" panose="05000000000000000000" pitchFamily="2" charset="2"/>
              <a:buChar char="§"/>
              <a:defRPr sz="1800"/>
            </a:lvl3pPr>
            <a:lvl4pPr marL="1600160" indent="-228594">
              <a:buClrTx/>
              <a:buFont typeface="Symbol" panose="05050102010706020507" pitchFamily="18" charset="2"/>
              <a:buChar char="-"/>
              <a:defRPr sz="1600"/>
            </a:lvl4pPr>
            <a:lvl5pPr marL="2057349" indent="-228594">
              <a:buClrTx/>
              <a:buFont typeface="Calibri" panose="020F050202020403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0"/>
          </p:nvPr>
        </p:nvSpPr>
        <p:spPr>
          <a:xfrm>
            <a:off x="6096000" y="1600207"/>
            <a:ext cx="5486400" cy="4061047"/>
          </a:xfrm>
        </p:spPr>
        <p:txBody>
          <a:bodyPr>
            <a:noAutofit/>
          </a:bodyPr>
          <a:lstStyle>
            <a:lvl1pPr marL="342891" indent="-342891">
              <a:buClrTx/>
              <a:buFont typeface="Arial" panose="020B0604020202020204" pitchFamily="34" charset="0"/>
              <a:buChar char="•"/>
              <a:defRPr sz="2400"/>
            </a:lvl1pPr>
            <a:lvl2pPr marL="742932" indent="-285744">
              <a:buClrTx/>
              <a:buFont typeface="Calibri" panose="020F0502020204030204" pitchFamily="34" charset="0"/>
              <a:buChar char="‒"/>
              <a:defRPr sz="2000"/>
            </a:lvl2pPr>
            <a:lvl3pPr marL="1142971" indent="-228594">
              <a:buClrTx/>
              <a:buFont typeface="Wingdings" panose="05000000000000000000" pitchFamily="2" charset="2"/>
              <a:buChar char="§"/>
              <a:defRPr sz="1800"/>
            </a:lvl3pPr>
            <a:lvl4pPr marL="1600160" indent="-228594">
              <a:buClrTx/>
              <a:buFont typeface="Symbol" panose="05050102010706020507" pitchFamily="18" charset="2"/>
              <a:buChar char="-"/>
              <a:defRPr sz="1600"/>
            </a:lvl4pPr>
            <a:lvl5pPr marL="2057349" indent="-228594">
              <a:buClrTx/>
              <a:buFont typeface="Calibri" panose="020F050202020403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Rectangle 12"/>
          <p:cNvSpPr/>
          <p:nvPr userDrawn="1"/>
        </p:nvSpPr>
        <p:spPr>
          <a:xfrm>
            <a:off x="-144693" y="5987830"/>
            <a:ext cx="12192000" cy="723275"/>
          </a:xfrm>
          <a:prstGeom prst="rect">
            <a:avLst/>
          </a:prstGeom>
        </p:spPr>
        <p:txBody>
          <a:bodyPr wrap="square">
            <a:spAutoFit/>
          </a:bodyPr>
          <a:lstStyle/>
          <a:p>
            <a:pPr algn="ctr">
              <a:spcBef>
                <a:spcPts val="300"/>
              </a:spcBef>
            </a:pPr>
            <a:r>
              <a:rPr lang="en-US" sz="2800" b="1" i="1" dirty="0">
                <a:solidFill>
                  <a:prstClr val="white"/>
                </a:solidFill>
                <a:latin typeface="Verdana" panose="020B0604030504040204" pitchFamily="34" charset="0"/>
                <a:ea typeface="Calibri" panose="020F0502020204030204" pitchFamily="34" charset="0"/>
                <a:cs typeface="Tahoma" panose="020B0604030504040204" pitchFamily="34" charset="0"/>
              </a:rPr>
              <a:t>-</a:t>
            </a:r>
            <a:r>
              <a:rPr lang="en-US" sz="2800" b="1" i="1" dirty="0">
                <a:solidFill>
                  <a:prstClr val="white"/>
                </a:solidFill>
                <a:latin typeface="Verdana" panose="020B0604030504040204" pitchFamily="34" charset="0"/>
                <a:ea typeface="Times New Roman" panose="02020603050405020304" pitchFamily="18" charset="0"/>
                <a:cs typeface="Tahoma" panose="020B0604030504040204" pitchFamily="34" charset="0"/>
              </a:rPr>
              <a:t>Alliance</a:t>
            </a:r>
            <a:r>
              <a:rPr lang="en-US" sz="2800" b="1" i="1" dirty="0">
                <a:solidFill>
                  <a:prstClr val="white"/>
                </a:solidFill>
                <a:latin typeface="Verdana" panose="020B0604030504040204" pitchFamily="34" charset="0"/>
                <a:ea typeface="Calibri" panose="020F0502020204030204" pitchFamily="34" charset="0"/>
                <a:cs typeface="Tahoma" panose="020B0604030504040204" pitchFamily="34" charset="0"/>
              </a:rPr>
              <a:t> Environnement-</a:t>
            </a:r>
            <a:endParaRPr lang="en-GB" sz="1100" dirty="0">
              <a:solidFill>
                <a:prstClr val="white"/>
              </a:solidFill>
              <a:latin typeface="Tahoma" panose="020B0604030504040204" pitchFamily="34" charset="0"/>
              <a:ea typeface="Calibri" panose="020F0502020204030204" pitchFamily="34" charset="0"/>
              <a:cs typeface="Times New Roman" panose="02020603050405020304" pitchFamily="18" charset="0"/>
            </a:endParaRPr>
          </a:p>
          <a:p>
            <a:pPr algn="ctr">
              <a:spcBef>
                <a:spcPts val="300"/>
              </a:spcBef>
            </a:pPr>
            <a:r>
              <a:rPr lang="en-US" sz="1000" b="1" dirty="0">
                <a:solidFill>
                  <a:prstClr val="white"/>
                </a:solidFill>
                <a:latin typeface="Verdana" panose="020B0604030504040204" pitchFamily="34" charset="0"/>
                <a:ea typeface="Calibri" panose="020F0502020204030204" pitchFamily="34" charset="0"/>
                <a:cs typeface="Tahoma" panose="020B0604030504040204" pitchFamily="34" charset="0"/>
              </a:rPr>
              <a:t>European Economic Interest Grouping</a:t>
            </a:r>
            <a:endParaRPr lang="en-GB" sz="1100" dirty="0">
              <a:solidFill>
                <a:prstClr val="white"/>
              </a:solidFill>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068049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lide_alt 5">
    <p:spTree>
      <p:nvGrpSpPr>
        <p:cNvPr id="1" name=""/>
        <p:cNvGrpSpPr/>
        <p:nvPr/>
      </p:nvGrpSpPr>
      <p:grpSpPr>
        <a:xfrm>
          <a:off x="0" y="0"/>
          <a:ext cx="0" cy="0"/>
          <a:chOff x="0" y="0"/>
          <a:chExt cx="0" cy="0"/>
        </a:xfrm>
      </p:grpSpPr>
      <p:sp>
        <p:nvSpPr>
          <p:cNvPr id="14" name="Platshållare för text 6"/>
          <p:cNvSpPr>
            <a:spLocks noGrp="1"/>
          </p:cNvSpPr>
          <p:nvPr>
            <p:ph type="body" sz="quarter" idx="13" hasCustomPrompt="1"/>
          </p:nvPr>
        </p:nvSpPr>
        <p:spPr>
          <a:xfrm>
            <a:off x="1271465" y="3726071"/>
            <a:ext cx="9649075" cy="1721250"/>
          </a:xfrm>
        </p:spPr>
        <p:txBody>
          <a:bodyPr>
            <a:noAutofit/>
          </a:bodyPr>
          <a:lstStyle>
            <a:lvl1pPr marL="0" indent="0" algn="ctr">
              <a:buNone/>
              <a:defRPr sz="2000">
                <a:solidFill>
                  <a:schemeClr val="tx1"/>
                </a:solidFill>
              </a:defRPr>
            </a:lvl1pPr>
            <a:lvl2pPr marL="457189" indent="0">
              <a:buNone/>
              <a:defRPr sz="2000">
                <a:solidFill>
                  <a:schemeClr val="bg1"/>
                </a:solidFill>
              </a:defRPr>
            </a:lvl2pPr>
            <a:lvl3pPr marL="914377" indent="0">
              <a:buNone/>
              <a:defRPr sz="2000">
                <a:solidFill>
                  <a:schemeClr val="bg1"/>
                </a:solidFill>
              </a:defRPr>
            </a:lvl3pPr>
            <a:lvl4pPr marL="1371566" indent="0">
              <a:buNone/>
              <a:defRPr sz="2000">
                <a:solidFill>
                  <a:schemeClr val="bg1"/>
                </a:solidFill>
              </a:defRPr>
            </a:lvl4pPr>
            <a:lvl5pPr marL="1828754" indent="0">
              <a:buNone/>
              <a:defRPr sz="2000">
                <a:solidFill>
                  <a:schemeClr val="bg1"/>
                </a:solidFill>
              </a:defRPr>
            </a:lvl5pPr>
          </a:lstStyle>
          <a:p>
            <a:pPr lvl="0"/>
            <a:r>
              <a:rPr lang="sv-SE" dirty="0"/>
              <a:t>Contact details, further information, etc.</a:t>
            </a:r>
          </a:p>
        </p:txBody>
      </p:sp>
      <p:sp>
        <p:nvSpPr>
          <p:cNvPr id="7" name="Title 1"/>
          <p:cNvSpPr>
            <a:spLocks noGrp="1"/>
          </p:cNvSpPr>
          <p:nvPr>
            <p:ph type="title" hasCustomPrompt="1"/>
          </p:nvPr>
        </p:nvSpPr>
        <p:spPr>
          <a:xfrm>
            <a:off x="1271465" y="2579736"/>
            <a:ext cx="9649075" cy="1143000"/>
          </a:xfrm>
        </p:spPr>
        <p:txBody>
          <a:bodyPr anchor="t">
            <a:noAutofit/>
          </a:bodyPr>
          <a:lstStyle>
            <a:lvl1pPr algn="ctr">
              <a:defRPr sz="3600" b="1">
                <a:solidFill>
                  <a:schemeClr val="accent1"/>
                </a:solidFill>
              </a:defRPr>
            </a:lvl1pPr>
          </a:lstStyle>
          <a:p>
            <a:r>
              <a:rPr lang="en-US" dirty="0"/>
              <a:t>Thank you for your attention</a:t>
            </a:r>
            <a:endParaRPr lang="en-GB" dirty="0"/>
          </a:p>
        </p:txBody>
      </p:sp>
    </p:spTree>
    <p:extLst>
      <p:ext uri="{BB962C8B-B14F-4D97-AF65-F5344CB8AC3E}">
        <p14:creationId xmlns:p14="http://schemas.microsoft.com/office/powerpoint/2010/main" val="400444922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5" y="274638"/>
            <a:ext cx="10972799" cy="114300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66C1C-6624-40E5-B6E8-E0BE467EEDDD}" type="datetimeFigureOut">
              <a:rPr lang="en-GB" smtClean="0">
                <a:solidFill>
                  <a:srgbClr val="3F3F3F">
                    <a:tint val="75000"/>
                  </a:srgbClr>
                </a:solidFill>
              </a:rPr>
              <a:pPr/>
              <a:t>02/07/2020</a:t>
            </a:fld>
            <a:endParaRPr lang="en-GB" dirty="0">
              <a:solidFill>
                <a:srgbClr val="3F3F3F">
                  <a:tint val="75000"/>
                </a:srgbClr>
              </a:solidFill>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E1957-9940-4AF8-8811-03C377A9C00A}" type="slidenum">
              <a:rPr lang="en-GB" smtClean="0">
                <a:solidFill>
                  <a:srgbClr val="3F3F3F">
                    <a:tint val="75000"/>
                  </a:srgbClr>
                </a:solidFill>
              </a:rPr>
              <a:pPr/>
              <a:t>‹#›</a:t>
            </a:fld>
            <a:endParaRPr lang="en-GB" dirty="0">
              <a:solidFill>
                <a:srgbClr val="3F3F3F">
                  <a:tint val="75000"/>
                </a:srgbClr>
              </a:solidFill>
            </a:endParaRPr>
          </a:p>
        </p:txBody>
      </p:sp>
    </p:spTree>
    <p:extLst>
      <p:ext uri="{BB962C8B-B14F-4D97-AF65-F5344CB8AC3E}">
        <p14:creationId xmlns:p14="http://schemas.microsoft.com/office/powerpoint/2010/main" val="905088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14377" rtl="0" eaLnBrk="1" latinLnBrk="0" hangingPunct="1">
        <a:spcBef>
          <a:spcPct val="0"/>
        </a:spcBef>
        <a:buNone/>
        <a:defRPr sz="3600" b="1"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5" y="274638"/>
            <a:ext cx="10972799" cy="1143000"/>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66C1C-6624-40E5-B6E8-E0BE467EEDDD}" type="datetimeFigureOut">
              <a:rPr lang="en-GB" smtClean="0">
                <a:solidFill>
                  <a:srgbClr val="3F3F3F">
                    <a:tint val="75000"/>
                  </a:srgbClr>
                </a:solidFill>
              </a:rPr>
              <a:pPr/>
              <a:t>02/07/2020</a:t>
            </a:fld>
            <a:endParaRPr lang="en-GB" dirty="0">
              <a:solidFill>
                <a:srgbClr val="3F3F3F">
                  <a:tint val="75000"/>
                </a:srgbClr>
              </a:solidFill>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srgbClr val="3F3F3F">
                  <a:tint val="75000"/>
                </a:srgbClr>
              </a:solidFill>
            </a:endParaRPr>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E1957-9940-4AF8-8811-03C377A9C00A}" type="slidenum">
              <a:rPr lang="en-GB" smtClean="0">
                <a:solidFill>
                  <a:srgbClr val="3F3F3F">
                    <a:tint val="75000"/>
                  </a:srgbClr>
                </a:solidFill>
              </a:rPr>
              <a:pPr/>
              <a:t>‹#›</a:t>
            </a:fld>
            <a:endParaRPr lang="en-GB" dirty="0">
              <a:solidFill>
                <a:srgbClr val="3F3F3F">
                  <a:tint val="75000"/>
                </a:srgbClr>
              </a:solidFill>
            </a:endParaRPr>
          </a:p>
        </p:txBody>
      </p:sp>
    </p:spTree>
    <p:extLst>
      <p:ext uri="{BB962C8B-B14F-4D97-AF65-F5344CB8AC3E}">
        <p14:creationId xmlns:p14="http://schemas.microsoft.com/office/powerpoint/2010/main" val="35375532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xStyles>
    <p:titleStyle>
      <a:lvl1pPr algn="ctr" defTabSz="914377" rtl="0" eaLnBrk="1" latinLnBrk="0" hangingPunct="1">
        <a:spcBef>
          <a:spcPct val="0"/>
        </a:spcBef>
        <a:buNone/>
        <a:defRPr sz="3600" b="1"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dmottershead@ieep.eu"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6442" y="1797040"/>
            <a:ext cx="7019120" cy="1992000"/>
          </a:xfrm>
        </p:spPr>
        <p:txBody>
          <a:bodyPr>
            <a:normAutofit/>
          </a:bodyPr>
          <a:lstStyle/>
          <a:p>
            <a:r>
              <a:rPr lang="en-GB" dirty="0">
                <a:solidFill>
                  <a:schemeClr val="accent1"/>
                </a:solidFill>
              </a:rPr>
              <a:t>Evaluation of the impact of the CAP on habitats, landscapes and biodiversity</a:t>
            </a:r>
            <a:br>
              <a:rPr lang="en-GB" dirty="0">
                <a:solidFill>
                  <a:schemeClr val="accent1"/>
                </a:solidFill>
              </a:rPr>
            </a:br>
            <a:endParaRPr lang="en-GB" dirty="0">
              <a:solidFill>
                <a:schemeClr val="accent1"/>
              </a:solidFill>
            </a:endParaRPr>
          </a:p>
        </p:txBody>
      </p:sp>
      <p:sp>
        <p:nvSpPr>
          <p:cNvPr id="3" name="Subtitle 2"/>
          <p:cNvSpPr>
            <a:spLocks noGrp="1"/>
          </p:cNvSpPr>
          <p:nvPr>
            <p:ph type="subTitle" idx="1"/>
          </p:nvPr>
        </p:nvSpPr>
        <p:spPr>
          <a:xfrm>
            <a:off x="2586442" y="4164952"/>
            <a:ext cx="7019120" cy="416176"/>
          </a:xfrm>
        </p:spPr>
        <p:txBody>
          <a:bodyPr/>
          <a:lstStyle/>
          <a:p>
            <a:r>
              <a:rPr lang="en-GB" b="1" dirty="0"/>
              <a:t>Final Presentation</a:t>
            </a:r>
          </a:p>
        </p:txBody>
      </p:sp>
      <p:sp>
        <p:nvSpPr>
          <p:cNvPr id="4" name="Text Placeholder 3"/>
          <p:cNvSpPr>
            <a:spLocks noGrp="1"/>
          </p:cNvSpPr>
          <p:nvPr>
            <p:ph type="body" sz="quarter" idx="10"/>
          </p:nvPr>
        </p:nvSpPr>
        <p:spPr>
          <a:xfrm>
            <a:off x="2584923" y="4838094"/>
            <a:ext cx="7022161" cy="967171"/>
          </a:xfrm>
        </p:spPr>
        <p:txBody>
          <a:bodyPr/>
          <a:lstStyle/>
          <a:p>
            <a:r>
              <a:rPr lang="en-GB" dirty="0"/>
              <a:t>November 2019</a:t>
            </a:r>
          </a:p>
        </p:txBody>
      </p:sp>
    </p:spTree>
    <p:extLst>
      <p:ext uri="{BB962C8B-B14F-4D97-AF65-F5344CB8AC3E}">
        <p14:creationId xmlns:p14="http://schemas.microsoft.com/office/powerpoint/2010/main" val="1018442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Implementation in Member States (2)</a:t>
            </a:r>
            <a:endParaRPr lang="en-US" dirty="0"/>
          </a:p>
        </p:txBody>
      </p:sp>
      <p:sp>
        <p:nvSpPr>
          <p:cNvPr id="3" name="Content Placeholder 2"/>
          <p:cNvSpPr>
            <a:spLocks noGrp="1"/>
          </p:cNvSpPr>
          <p:nvPr>
            <p:ph idx="1"/>
          </p:nvPr>
        </p:nvSpPr>
        <p:spPr>
          <a:xfrm>
            <a:off x="298454" y="955489"/>
            <a:ext cx="5228586" cy="4489955"/>
          </a:xfrm>
        </p:spPr>
        <p:txBody>
          <a:bodyPr/>
          <a:lstStyle/>
          <a:p>
            <a:pPr algn="just"/>
            <a:r>
              <a:rPr lang="en-GB" sz="2000" dirty="0"/>
              <a:t>Member States allocated almost 47% of their Pillar 2 budget to Priority 4 on average - ranging from 28.5% (HR) to 71.5% (IE)</a:t>
            </a:r>
          </a:p>
          <a:p>
            <a:pPr algn="just"/>
            <a:r>
              <a:rPr lang="en-GB" sz="2000" dirty="0"/>
              <a:t>Greatest proportion of the P4 spending was allocated to the AECM (M10) and ANC measures (M13) 35.2% each, the organic farming (M11) and forest measures (M8 and M15) were allocated 15.7% and 4.9% respectively</a:t>
            </a:r>
          </a:p>
          <a:p>
            <a:pPr algn="just"/>
            <a:r>
              <a:rPr lang="en-GB" sz="2000" dirty="0"/>
              <a:t>Since the beginning* of the programming period overall MS have increased the amount programmed to P4 by about 3% </a:t>
            </a:r>
          </a:p>
          <a:p>
            <a:pPr algn="just"/>
            <a:r>
              <a:rPr lang="en-GB" sz="2000" dirty="0"/>
              <a:t>Broadly equal numbers of RDPs increased or decreased planned spending on biodiversity measures over that period               </a:t>
            </a:r>
            <a:r>
              <a:rPr lang="en-GB" sz="1000" dirty="0"/>
              <a:t>*refers to 2016-2018</a:t>
            </a:r>
          </a:p>
          <a:p>
            <a:endParaRPr lang="en-GB" sz="2000" dirty="0"/>
          </a:p>
          <a:p>
            <a:endParaRPr lang="en-GB" sz="2000" dirty="0"/>
          </a:p>
          <a:p>
            <a:endParaRPr lang="en-GB" sz="2000" dirty="0"/>
          </a:p>
        </p:txBody>
      </p:sp>
      <p:sp>
        <p:nvSpPr>
          <p:cNvPr id="5" name="Rectangle 4"/>
          <p:cNvSpPr/>
          <p:nvPr/>
        </p:nvSpPr>
        <p:spPr>
          <a:xfrm>
            <a:off x="5717997" y="1223854"/>
            <a:ext cx="6554639" cy="276999"/>
          </a:xfrm>
          <a:prstGeom prst="rect">
            <a:avLst/>
          </a:prstGeom>
        </p:spPr>
        <p:txBody>
          <a:bodyPr wrap="square">
            <a:spAutoFit/>
          </a:bodyPr>
          <a:lstStyle/>
          <a:p>
            <a:r>
              <a:rPr lang="en-GB" sz="1200" b="1" dirty="0">
                <a:latin typeface="Tahoma" panose="020B0604030504040204" pitchFamily="34" charset="0"/>
                <a:ea typeface="Tahoma" panose="020B0604030504040204" pitchFamily="34" charset="0"/>
                <a:cs typeface="Tahoma" panose="020B0604030504040204" pitchFamily="34" charset="0"/>
              </a:rPr>
              <a:t>Planned Priority 4 expenditure broken down by measure per MS</a:t>
            </a:r>
          </a:p>
        </p:txBody>
      </p:sp>
      <p:sp>
        <p:nvSpPr>
          <p:cNvPr id="7" name="Rectangle 6"/>
          <p:cNvSpPr/>
          <p:nvPr/>
        </p:nvSpPr>
        <p:spPr>
          <a:xfrm>
            <a:off x="5637891" y="4765040"/>
            <a:ext cx="6096000" cy="861774"/>
          </a:xfrm>
          <a:prstGeom prst="rect">
            <a:avLst/>
          </a:prstGeom>
        </p:spPr>
        <p:txBody>
          <a:bodyPr>
            <a:spAutoFit/>
          </a:bodyPr>
          <a:lstStyle/>
          <a:p>
            <a:r>
              <a:rPr lang="en-GB" sz="1000" dirty="0">
                <a:ea typeface="Tahoma" panose="020B0604030504040204" pitchFamily="34" charset="0"/>
                <a:cs typeface="Tahoma" panose="020B0604030504040204" pitchFamily="34" charset="0"/>
              </a:rPr>
              <a:t>Source: European Commission, European Structural and Investment Funds, ESIF 2014-2020 Finance planned details. Notes: Proportion of spending allocated to Priority 4 under Pillar 2 gives an indication of the biodiversity focussed expenditure in each MS. However, Priority 4 can also relate to expenditure on other ecosystem services, such as water and soils</a:t>
            </a:r>
          </a:p>
          <a:p>
            <a:endParaRPr lang="en-US" sz="10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p:nvPr/>
        </p:nvPicPr>
        <p:blipFill>
          <a:blip r:embed="rId3"/>
          <a:stretch>
            <a:fillRect/>
          </a:stretch>
        </p:blipFill>
        <p:spPr>
          <a:xfrm>
            <a:off x="5717997" y="1635894"/>
            <a:ext cx="6126745" cy="3129146"/>
          </a:xfrm>
          <a:prstGeom prst="rect">
            <a:avLst/>
          </a:prstGeom>
        </p:spPr>
      </p:pic>
    </p:spTree>
    <p:extLst>
      <p:ext uri="{BB962C8B-B14F-4D97-AF65-F5344CB8AC3E}">
        <p14:creationId xmlns:p14="http://schemas.microsoft.com/office/powerpoint/2010/main" val="2741129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Drivers of implementation choices</a:t>
            </a:r>
            <a:endParaRPr lang="fr-FR" dirty="0"/>
          </a:p>
        </p:txBody>
      </p:sp>
      <p:graphicFrame>
        <p:nvGraphicFramePr>
          <p:cNvPr id="3" name="Table 2"/>
          <p:cNvGraphicFramePr>
            <a:graphicFrameLocks noGrp="1"/>
          </p:cNvGraphicFramePr>
          <p:nvPr>
            <p:extLst>
              <p:ext uri="{D42A27DB-BD31-4B8C-83A1-F6EECF244321}">
                <p14:modId xmlns:p14="http://schemas.microsoft.com/office/powerpoint/2010/main" val="4018970300"/>
              </p:ext>
            </p:extLst>
          </p:nvPr>
        </p:nvGraphicFramePr>
        <p:xfrm>
          <a:off x="493952" y="1272059"/>
          <a:ext cx="10813144" cy="4343400"/>
        </p:xfrm>
        <a:graphic>
          <a:graphicData uri="http://schemas.openxmlformats.org/drawingml/2006/table">
            <a:tbl>
              <a:tblPr firstRow="1" bandRow="1">
                <a:tableStyleId>{5C22544A-7EE6-4342-B048-85BDC9FD1C3A}</a:tableStyleId>
              </a:tblPr>
              <a:tblGrid>
                <a:gridCol w="5406572">
                  <a:extLst>
                    <a:ext uri="{9D8B030D-6E8A-4147-A177-3AD203B41FA5}">
                      <a16:colId xmlns:a16="http://schemas.microsoft.com/office/drawing/2014/main" val="2081903291"/>
                    </a:ext>
                  </a:extLst>
                </a:gridCol>
                <a:gridCol w="5406572">
                  <a:extLst>
                    <a:ext uri="{9D8B030D-6E8A-4147-A177-3AD203B41FA5}">
                      <a16:colId xmlns:a16="http://schemas.microsoft.com/office/drawing/2014/main" val="1093617518"/>
                    </a:ext>
                  </a:extLst>
                </a:gridCol>
              </a:tblGrid>
              <a:tr h="333403">
                <a:tc>
                  <a:txBody>
                    <a:bodyPr/>
                    <a:lstStyle/>
                    <a:p>
                      <a:r>
                        <a:rPr lang="en-GB" sz="1800" b="1" baseline="0" dirty="0"/>
                        <a:t>For Member States</a:t>
                      </a:r>
                      <a:endParaRPr lang="en-GB" sz="1800" dirty="0"/>
                    </a:p>
                  </a:txBody>
                  <a:tcPr/>
                </a:tc>
                <a:tc>
                  <a:txBody>
                    <a:bodyPr/>
                    <a:lstStyle/>
                    <a:p>
                      <a:r>
                        <a:rPr lang="en-GB" sz="1800" b="1" dirty="0"/>
                        <a:t>For beneficiaries</a:t>
                      </a:r>
                      <a:endParaRPr lang="en-GB" sz="1800" dirty="0"/>
                    </a:p>
                  </a:txBody>
                  <a:tcPr/>
                </a:tc>
                <a:extLst>
                  <a:ext uri="{0D108BD9-81ED-4DB2-BD59-A6C34878D82A}">
                    <a16:rowId xmlns:a16="http://schemas.microsoft.com/office/drawing/2014/main" val="116220044"/>
                  </a:ext>
                </a:extLst>
              </a:tr>
              <a:tr h="3841608">
                <a:tc>
                  <a:txBody>
                    <a:bodyPr/>
                    <a:lstStyle/>
                    <a:p>
                      <a:pPr marL="342900" indent="-342900" algn="just">
                        <a:buFont typeface="Arial" panose="020B0604020202020204" pitchFamily="34" charset="0"/>
                        <a:buChar char="•"/>
                      </a:pPr>
                      <a:r>
                        <a:rPr lang="en-GB" sz="1700" dirty="0"/>
                        <a:t>Main drivers were socio-economic, financial and administrative  issues </a:t>
                      </a:r>
                    </a:p>
                    <a:p>
                      <a:pPr marL="342900" indent="-342900" algn="just">
                        <a:buFont typeface="Arial" panose="020B0604020202020204" pitchFamily="34" charset="0"/>
                        <a:buChar char="•"/>
                      </a:pPr>
                      <a:r>
                        <a:rPr lang="en-GB" sz="1700" dirty="0"/>
                        <a:t>Biodiversity and other environmental objectives - often a secondary concern</a:t>
                      </a:r>
                      <a:r>
                        <a:rPr lang="en-GB" sz="1700" baseline="0" dirty="0"/>
                        <a:t>*</a:t>
                      </a:r>
                      <a:endParaRPr lang="en-GB" sz="1700" dirty="0"/>
                    </a:p>
                    <a:p>
                      <a:pPr marL="342900" indent="-342900" algn="just">
                        <a:buFont typeface="Arial" panose="020B0604020202020204" pitchFamily="34" charset="0"/>
                        <a:buChar char="•"/>
                      </a:pPr>
                      <a:r>
                        <a:rPr lang="en-GB" sz="1700" dirty="0"/>
                        <a:t>For greening measures, there was a strong emphasis</a:t>
                      </a:r>
                      <a:r>
                        <a:rPr lang="en-GB" sz="1700" baseline="0" dirty="0"/>
                        <a:t> on simple </a:t>
                      </a:r>
                      <a:r>
                        <a:rPr lang="en-GB" sz="1700" dirty="0"/>
                        <a:t>design, offering instruments</a:t>
                      </a:r>
                      <a:r>
                        <a:rPr lang="en-GB" sz="1700" baseline="0" dirty="0"/>
                        <a:t> and measures</a:t>
                      </a:r>
                      <a:r>
                        <a:rPr lang="en-GB" sz="1700" dirty="0"/>
                        <a:t> r</a:t>
                      </a:r>
                      <a:r>
                        <a:rPr lang="en-GB" sz="1700" baseline="0" dirty="0"/>
                        <a:t>equiring </a:t>
                      </a:r>
                      <a:r>
                        <a:rPr lang="en-GB" sz="1700" dirty="0"/>
                        <a:t>minimal changes to farm practices and seeking to minimise administrative burden</a:t>
                      </a:r>
                    </a:p>
                    <a:p>
                      <a:pPr marL="342900" indent="-342900" algn="just">
                        <a:buFont typeface="Arial" panose="020B0604020202020204" pitchFamily="34" charset="0"/>
                        <a:buChar char="•"/>
                      </a:pPr>
                      <a:r>
                        <a:rPr lang="en-GB" sz="1700" baseline="0" dirty="0"/>
                        <a:t>For AECM most schemes involved a mix of broad and shallow alongside more targeted options</a:t>
                      </a:r>
                      <a:endParaRPr lang="en-GB" sz="1700" dirty="0"/>
                    </a:p>
                    <a:p>
                      <a:pPr marL="342900" indent="-342900" algn="just">
                        <a:buFont typeface="Arial" panose="020B0604020202020204" pitchFamily="34" charset="0"/>
                        <a:buChar char="•"/>
                      </a:pPr>
                      <a:r>
                        <a:rPr lang="en-GB" sz="1700" dirty="0"/>
                        <a:t>Environmental authorities’ involvement often limited to AECM design, rather than overall strategic design of CAP</a:t>
                      </a:r>
                    </a:p>
                    <a:p>
                      <a:endParaRPr lang="en-GB" sz="1700" dirty="0"/>
                    </a:p>
                  </a:txBody>
                  <a:tcPr/>
                </a:tc>
                <a:tc>
                  <a:txBody>
                    <a:bodyPr/>
                    <a:lstStyle/>
                    <a:p>
                      <a:pPr marL="285750" indent="-285750" algn="just">
                        <a:buFont typeface="Arial" panose="020B0604020202020204" pitchFamily="34" charset="0"/>
                        <a:buChar char="•"/>
                      </a:pPr>
                      <a:r>
                        <a:rPr lang="en-GB" sz="1700" dirty="0"/>
                        <a:t>Uptake influenced by a combination of financial factors, policy design, alignment with existing practices, environmental awareness and market developments</a:t>
                      </a:r>
                    </a:p>
                    <a:p>
                      <a:pPr marL="285750" indent="-285750" algn="just">
                        <a:buFont typeface="Arial" panose="020B0604020202020204" pitchFamily="34" charset="0"/>
                        <a:buChar char="•"/>
                      </a:pPr>
                      <a:r>
                        <a:rPr lang="en-GB" sz="1700" dirty="0"/>
                        <a:t>Most popular instruments and measures were those that supported the maintenance</a:t>
                      </a:r>
                      <a:r>
                        <a:rPr lang="en-GB" sz="1700" baseline="0" dirty="0"/>
                        <a:t> of</a:t>
                      </a:r>
                      <a:r>
                        <a:rPr lang="en-GB" sz="1700" dirty="0"/>
                        <a:t> existing practices particularly</a:t>
                      </a:r>
                      <a:r>
                        <a:rPr lang="en-GB" sz="1700" baseline="0" dirty="0"/>
                        <a:t> in extensive grassland areas as well as arable</a:t>
                      </a:r>
                      <a:endParaRPr lang="en-GB" sz="1700" dirty="0"/>
                    </a:p>
                    <a:p>
                      <a:pPr marL="285750" indent="-285750" algn="just">
                        <a:buFont typeface="Arial" panose="020B0604020202020204" pitchFamily="34" charset="0"/>
                        <a:buChar char="•"/>
                      </a:pPr>
                      <a:r>
                        <a:rPr lang="en-GB" sz="1700" dirty="0"/>
                        <a:t>Level of payment is often considered too low to compensate for the loss in production for schemes requiring changes in management practices in arable areas</a:t>
                      </a:r>
                    </a:p>
                    <a:p>
                      <a:pPr marL="285750" indent="-285750" algn="just">
                        <a:buFont typeface="Arial" panose="020B0604020202020204" pitchFamily="34" charset="0"/>
                        <a:buChar char="•"/>
                      </a:pPr>
                      <a:r>
                        <a:rPr lang="en-GB" sz="1700" dirty="0"/>
                        <a:t>Other important determinants include the ease of application and controls, awareness and understanding of environmental issues, availability of advice </a:t>
                      </a:r>
                    </a:p>
                    <a:p>
                      <a:endParaRPr lang="en-GB" sz="1700" dirty="0"/>
                    </a:p>
                  </a:txBody>
                  <a:tcPr/>
                </a:tc>
                <a:extLst>
                  <a:ext uri="{0D108BD9-81ED-4DB2-BD59-A6C34878D82A}">
                    <a16:rowId xmlns:a16="http://schemas.microsoft.com/office/drawing/2014/main" val="258122587"/>
                  </a:ext>
                </a:extLst>
              </a:tr>
            </a:tbl>
          </a:graphicData>
        </a:graphic>
      </p:graphicFrame>
      <p:sp>
        <p:nvSpPr>
          <p:cNvPr id="4" name="TextBox 3"/>
          <p:cNvSpPr txBox="1"/>
          <p:nvPr/>
        </p:nvSpPr>
        <p:spPr>
          <a:xfrm>
            <a:off x="609605" y="5110095"/>
            <a:ext cx="4060718" cy="276999"/>
          </a:xfrm>
          <a:prstGeom prst="rect">
            <a:avLst/>
          </a:prstGeom>
          <a:noFill/>
        </p:spPr>
        <p:txBody>
          <a:bodyPr wrap="square" rtlCol="0">
            <a:spAutoFit/>
          </a:bodyPr>
          <a:lstStyle/>
          <a:p>
            <a:r>
              <a:rPr lang="en-GB" sz="1200" dirty="0"/>
              <a:t>*Including those in NSABPs and PAFs</a:t>
            </a:r>
          </a:p>
        </p:txBody>
      </p:sp>
    </p:spTree>
    <p:extLst>
      <p:ext uri="{BB962C8B-B14F-4D97-AF65-F5344CB8AC3E}">
        <p14:creationId xmlns:p14="http://schemas.microsoft.com/office/powerpoint/2010/main" val="327685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Impacts of implementation choices on land use, intensity and </a:t>
            </a:r>
            <a:r>
              <a:rPr lang="en-GB" dirty="0" smtClean="0"/>
              <a:t>distribution</a:t>
            </a:r>
            <a:endParaRPr lang="en-US" dirty="0"/>
          </a:p>
        </p:txBody>
      </p:sp>
      <p:sp>
        <p:nvSpPr>
          <p:cNvPr id="3" name="Content Placeholder 2"/>
          <p:cNvSpPr>
            <a:spLocks noGrp="1"/>
          </p:cNvSpPr>
          <p:nvPr>
            <p:ph idx="1"/>
          </p:nvPr>
        </p:nvSpPr>
        <p:spPr>
          <a:xfrm>
            <a:off x="299140" y="1550203"/>
            <a:ext cx="7497841" cy="4211500"/>
          </a:xfrm>
        </p:spPr>
        <p:txBody>
          <a:bodyPr/>
          <a:lstStyle/>
          <a:p>
            <a:pPr marL="0" indent="0">
              <a:buNone/>
            </a:pPr>
            <a:endParaRPr lang="en-GB" sz="1100" dirty="0"/>
          </a:p>
          <a:p>
            <a:pPr algn="just"/>
            <a:r>
              <a:rPr lang="en-GB" sz="1600" dirty="0"/>
              <a:t>Land use, intensity and distribution of production are affected by many factors, therefore it is difficult to attribute any particular change from the CAP instruments or measures alone.</a:t>
            </a:r>
          </a:p>
          <a:p>
            <a:pPr algn="just"/>
            <a:endParaRPr lang="en-GB" sz="1500" dirty="0"/>
          </a:p>
          <a:p>
            <a:pPr algn="just"/>
            <a:r>
              <a:rPr lang="en-GB" sz="1500" dirty="0"/>
              <a:t>Pillar 1 greening measures have the potential to influence land use to some extent e.g. the ESPG measure protects about 5 million hectares (1/3 of permanent grassland), but only 0.3 million hectares (1% of permanent grassland) outside Natura 2000.</a:t>
            </a:r>
          </a:p>
          <a:p>
            <a:pPr marL="0" indent="0" algn="just">
              <a:buNone/>
            </a:pPr>
            <a:endParaRPr lang="en-GB" sz="1500" dirty="0"/>
          </a:p>
          <a:p>
            <a:pPr algn="just"/>
            <a:r>
              <a:rPr lang="en-US" sz="1500" dirty="0"/>
              <a:t>Pillar 2 AECM (M10) influences intensity of land management e.g. 8.9 million ha under extensive grassland management (11.6% of EU’s HNV farmland); 5.7 million ha of arable and permanent cropland under reduced </a:t>
            </a:r>
            <a:r>
              <a:rPr lang="en-GB" sz="1500" dirty="0"/>
              <a:t>fertilizer</a:t>
            </a:r>
            <a:r>
              <a:rPr lang="en-US" sz="1500" dirty="0"/>
              <a:t>/pesticide use (4.9% of land)</a:t>
            </a:r>
          </a:p>
          <a:p>
            <a:pPr algn="just"/>
            <a:endParaRPr lang="en-US" sz="1500" dirty="0"/>
          </a:p>
          <a:p>
            <a:pPr algn="just"/>
            <a:r>
              <a:rPr lang="en-GB" sz="1600" dirty="0"/>
              <a:t>Some studies highlight that payments which increase farm incomes may enable investments to be made that allow land to be farmed more intensively. </a:t>
            </a:r>
            <a:r>
              <a:rPr lang="en-GB" sz="1600" dirty="0">
                <a:ea typeface="Calibri" panose="020F0502020204030204" pitchFamily="34" charset="0"/>
              </a:rPr>
              <a:t>However, the study did not find evidence of this occurring in practice. </a:t>
            </a:r>
            <a:endParaRPr lang="en-US" sz="1400" dirty="0"/>
          </a:p>
          <a:p>
            <a:pPr marL="457188" lvl="1" indent="0">
              <a:buNone/>
            </a:pPr>
            <a:endParaRPr lang="en-GB" sz="1400" dirty="0"/>
          </a:p>
          <a:p>
            <a:pPr marL="457188" lvl="1" indent="0">
              <a:buNone/>
            </a:pPr>
            <a:endParaRPr lang="en-GB" sz="1100" dirty="0"/>
          </a:p>
        </p:txBody>
      </p:sp>
      <p:pic>
        <p:nvPicPr>
          <p:cNvPr id="6" name="Picture 5"/>
          <p:cNvPicPr>
            <a:picLocks noChangeAspect="1"/>
          </p:cNvPicPr>
          <p:nvPr/>
        </p:nvPicPr>
        <p:blipFill>
          <a:blip r:embed="rId3"/>
          <a:stretch>
            <a:fillRect/>
          </a:stretch>
        </p:blipFill>
        <p:spPr>
          <a:xfrm>
            <a:off x="7705742" y="1986252"/>
            <a:ext cx="2275427" cy="3548697"/>
          </a:xfrm>
          <a:prstGeom prst="rect">
            <a:avLst/>
          </a:prstGeom>
        </p:spPr>
      </p:pic>
      <p:sp>
        <p:nvSpPr>
          <p:cNvPr id="5" name="TextBox 4"/>
          <p:cNvSpPr txBox="1"/>
          <p:nvPr/>
        </p:nvSpPr>
        <p:spPr>
          <a:xfrm>
            <a:off x="7589881" y="5275976"/>
            <a:ext cx="2144807" cy="246221"/>
          </a:xfrm>
          <a:prstGeom prst="rect">
            <a:avLst/>
          </a:prstGeom>
          <a:noFill/>
        </p:spPr>
        <p:txBody>
          <a:bodyPr wrap="square" rtlCol="0">
            <a:spAutoFit/>
          </a:bodyPr>
          <a:lstStyle/>
          <a:p>
            <a:r>
              <a:rPr lang="en-GB" sz="1000" dirty="0">
                <a:solidFill>
                  <a:schemeClr val="bg1"/>
                </a:solidFill>
              </a:rPr>
              <a:t>© David Hughes/Shutterstock</a:t>
            </a:r>
          </a:p>
        </p:txBody>
      </p:sp>
      <p:pic>
        <p:nvPicPr>
          <p:cNvPr id="7" name="Picture 6"/>
          <p:cNvPicPr>
            <a:picLocks noChangeAspect="1"/>
          </p:cNvPicPr>
          <p:nvPr/>
        </p:nvPicPr>
        <p:blipFill>
          <a:blip r:embed="rId4"/>
          <a:stretch>
            <a:fillRect/>
          </a:stretch>
        </p:blipFill>
        <p:spPr>
          <a:xfrm>
            <a:off x="9825324" y="1986252"/>
            <a:ext cx="2262793" cy="3548697"/>
          </a:xfrm>
          <a:prstGeom prst="rect">
            <a:avLst/>
          </a:prstGeom>
        </p:spPr>
      </p:pic>
      <p:sp>
        <p:nvSpPr>
          <p:cNvPr id="9" name="Rectangle 8"/>
          <p:cNvSpPr/>
          <p:nvPr/>
        </p:nvSpPr>
        <p:spPr>
          <a:xfrm>
            <a:off x="9760719" y="5275975"/>
            <a:ext cx="2392001" cy="246221"/>
          </a:xfrm>
          <a:prstGeom prst="rect">
            <a:avLst/>
          </a:prstGeom>
        </p:spPr>
        <p:txBody>
          <a:bodyPr wrap="none">
            <a:spAutoFit/>
          </a:bodyPr>
          <a:lstStyle/>
          <a:p>
            <a:r>
              <a:rPr lang="en-GB" sz="1000" dirty="0">
                <a:solidFill>
                  <a:schemeClr val="bg1"/>
                </a:solidFill>
              </a:rPr>
              <a:t>© Bildagentur Zoonar GmbH/Shutterstock</a:t>
            </a:r>
          </a:p>
        </p:txBody>
      </p:sp>
    </p:spTree>
    <p:extLst>
      <p:ext uri="{BB962C8B-B14F-4D97-AF65-F5344CB8AC3E}">
        <p14:creationId xmlns:p14="http://schemas.microsoft.com/office/powerpoint/2010/main" val="212911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4603" y="254979"/>
            <a:ext cx="11757002" cy="767790"/>
          </a:xfrm>
        </p:spPr>
        <p:txBody>
          <a:bodyPr/>
          <a:lstStyle/>
          <a:p>
            <a:r>
              <a:rPr lang="en-GB" dirty="0"/>
              <a:t>Effectiveness: General contribution to biodiversity objectives</a:t>
            </a:r>
            <a:endParaRPr lang="fr-FR" dirty="0"/>
          </a:p>
        </p:txBody>
      </p:sp>
      <p:sp>
        <p:nvSpPr>
          <p:cNvPr id="5" name="Espace réservé du contenu 2"/>
          <p:cNvSpPr txBox="1">
            <a:spLocks/>
          </p:cNvSpPr>
          <p:nvPr/>
        </p:nvSpPr>
        <p:spPr>
          <a:xfrm>
            <a:off x="167640" y="1111259"/>
            <a:ext cx="5623560" cy="4493128"/>
          </a:xfrm>
          <a:prstGeom prst="rect">
            <a:avLst/>
          </a:prstGeom>
        </p:spPr>
        <p:txBody>
          <a:bodyPr vert="horz" lIns="91440" tIns="45720" rIns="91440" bIns="45720" rtlCol="0">
            <a:noAutofit/>
          </a:bodyPr>
          <a:lstStyle>
            <a:lvl1pPr marL="342891" indent="-342891" algn="l" defTabSz="914377" rtl="0" eaLnBrk="1" latinLnBrk="0" hangingPunct="1">
              <a:spcBef>
                <a:spcPct val="20000"/>
              </a:spcBef>
              <a:buClrTx/>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ClrTx/>
              <a:buFont typeface="Calibri" panose="020F050202020403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ClrTx/>
              <a:buFont typeface="Wingdings" panose="05000000000000000000" pitchFamily="2" charset="2"/>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ClrTx/>
              <a:buFont typeface="Symbol" panose="05050102010706020507" pitchFamily="18" charset="2"/>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ClrTx/>
              <a:buFont typeface="Calibri" panose="020F050202020403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2000" b="1" dirty="0"/>
              <a:t>Pillar 1</a:t>
            </a:r>
          </a:p>
          <a:p>
            <a:pPr algn="just"/>
            <a:r>
              <a:rPr lang="en-US" sz="1400" b="1" dirty="0"/>
              <a:t>Greening measures </a:t>
            </a:r>
            <a:r>
              <a:rPr lang="en-US" sz="1400" dirty="0"/>
              <a:t>have made a limited contribution to biodiversity:</a:t>
            </a:r>
          </a:p>
          <a:p>
            <a:pPr lvl="1" algn="just">
              <a:buFontTx/>
              <a:buChar char="-"/>
            </a:pPr>
            <a:r>
              <a:rPr lang="en-US" sz="1400" b="1" dirty="0"/>
              <a:t>ESPG</a:t>
            </a:r>
            <a:r>
              <a:rPr lang="en-US" sz="1400" dirty="0"/>
              <a:t> is the most important measure to support the protection of grassland habitats. However, its overall effectiveness is limited given the low levels of grassland designated and declared both inside and outside Natura 2000 </a:t>
            </a:r>
          </a:p>
          <a:p>
            <a:pPr lvl="1" algn="just">
              <a:buFontTx/>
              <a:buChar char="-"/>
            </a:pPr>
            <a:r>
              <a:rPr lang="en-US" sz="1400" b="1" dirty="0"/>
              <a:t>EFA</a:t>
            </a:r>
            <a:r>
              <a:rPr lang="en-US" sz="1400" dirty="0"/>
              <a:t>: Potential biodiversity benefits of fallow land, multi-annual fodder crops and landscape features not being fully </a:t>
            </a:r>
            <a:r>
              <a:rPr lang="en-GB" sz="1400" dirty="0"/>
              <a:t>realised</a:t>
            </a:r>
            <a:r>
              <a:rPr lang="en-US" sz="1400" dirty="0"/>
              <a:t> as the most commonly declared EFA elements are catch crops and nitrogen fixing crops which have low biodiversity benefits</a:t>
            </a:r>
          </a:p>
          <a:p>
            <a:pPr marL="0" indent="0" algn="just">
              <a:buNone/>
            </a:pPr>
            <a:endParaRPr lang="en-GB" sz="2000" dirty="0"/>
          </a:p>
          <a:p>
            <a:pPr marL="0" indent="0" algn="just">
              <a:buNone/>
            </a:pPr>
            <a:endParaRPr lang="en-GB" sz="2000" dirty="0"/>
          </a:p>
        </p:txBody>
      </p:sp>
      <p:sp>
        <p:nvSpPr>
          <p:cNvPr id="6" name="Espace réservé du contenu 2"/>
          <p:cNvSpPr>
            <a:spLocks noGrp="1"/>
          </p:cNvSpPr>
          <p:nvPr>
            <p:ph idx="1"/>
          </p:nvPr>
        </p:nvSpPr>
        <p:spPr>
          <a:xfrm>
            <a:off x="6140401" y="1111258"/>
            <a:ext cx="5791204" cy="4690101"/>
          </a:xfrm>
        </p:spPr>
        <p:txBody>
          <a:bodyPr/>
          <a:lstStyle/>
          <a:p>
            <a:pPr marL="0" indent="0" algn="just">
              <a:buNone/>
            </a:pPr>
            <a:r>
              <a:rPr lang="en-GB" sz="2000" b="1" dirty="0"/>
              <a:t>Pillar 2</a:t>
            </a:r>
          </a:p>
          <a:p>
            <a:pPr algn="just"/>
            <a:r>
              <a:rPr lang="en-US" sz="1400" b="1" dirty="0"/>
              <a:t>AECM</a:t>
            </a:r>
            <a:r>
              <a:rPr lang="en-US" sz="1400" dirty="0"/>
              <a:t> (M10) is most effective, particularly schemes tailored and targeted to specific biodiversity needs with sufficient scale. However, effectiveness is constrained by limited budgets and uptake</a:t>
            </a:r>
          </a:p>
          <a:p>
            <a:pPr marL="342891" lvl="1" indent="-342891" algn="just">
              <a:buFont typeface="Arial" panose="020B0604020202020204" pitchFamily="34" charset="0"/>
              <a:buChar char="•"/>
            </a:pPr>
            <a:r>
              <a:rPr lang="en-US" sz="1400" b="1" dirty="0"/>
              <a:t>Natura 2000 </a:t>
            </a:r>
            <a:r>
              <a:rPr lang="en-US" sz="1400" dirty="0"/>
              <a:t>(M12) is infrequently used by MSs to support the management of Natura 2000 sites, especially on forestry habitats</a:t>
            </a:r>
          </a:p>
          <a:p>
            <a:pPr marL="342891" lvl="1" indent="-342891" algn="just">
              <a:buFont typeface="Arial" panose="020B0604020202020204" pitchFamily="34" charset="0"/>
              <a:buChar char="•"/>
            </a:pPr>
            <a:r>
              <a:rPr lang="en-US" sz="1400" b="1" dirty="0"/>
              <a:t>Organic farming </a:t>
            </a:r>
            <a:r>
              <a:rPr lang="en-US" sz="1400" dirty="0"/>
              <a:t>(M11) has contributed to the increase in organic farmland area, with biodiversity benefits expected particularly on intensively managed farmed landscapes</a:t>
            </a:r>
          </a:p>
          <a:p>
            <a:pPr marL="342891" lvl="1" indent="-342891" algn="just">
              <a:buFont typeface="Arial" panose="020B0604020202020204" pitchFamily="34" charset="0"/>
              <a:buChar char="•"/>
            </a:pPr>
            <a:r>
              <a:rPr lang="en-US" sz="1400" b="1" dirty="0"/>
              <a:t>ANC</a:t>
            </a:r>
            <a:r>
              <a:rPr lang="en-US" sz="1400" dirty="0"/>
              <a:t> (M13) is likely to contribute to the maintenance of HNV farmland and semi-natural habitats, but evidence of impacts on biodiversity are lacking and support </a:t>
            </a:r>
            <a:r>
              <a:rPr lang="en-GB" sz="1400" dirty="0"/>
              <a:t>may also lead to agricultural improvements and biodiversity damage</a:t>
            </a:r>
            <a:endParaRPr lang="en-US" sz="1400" dirty="0"/>
          </a:p>
          <a:p>
            <a:pPr marL="342891" lvl="1" indent="-342891" algn="just">
              <a:buFont typeface="Arial" panose="020B0604020202020204" pitchFamily="34" charset="0"/>
              <a:buChar char="•"/>
            </a:pPr>
            <a:r>
              <a:rPr lang="en-US" sz="1400" b="1" dirty="0"/>
              <a:t>Forestry measures </a:t>
            </a:r>
            <a:r>
              <a:rPr lang="en-US" sz="1400" dirty="0"/>
              <a:t>(M8, M15) are infrequently used by MS for biodiversity purposes and information on impact remains limited</a:t>
            </a:r>
          </a:p>
          <a:p>
            <a:pPr marL="342891" lvl="1" indent="-342891" algn="just">
              <a:buFont typeface="Arial" panose="020B0604020202020204" pitchFamily="34" charset="0"/>
              <a:buChar char="•"/>
            </a:pPr>
            <a:r>
              <a:rPr lang="en-US" sz="1400" b="1" dirty="0"/>
              <a:t>Knowledge transfer and advisory services </a:t>
            </a:r>
            <a:r>
              <a:rPr lang="en-US" sz="1400" dirty="0"/>
              <a:t>(M1, M2) infrastructural investments (M4), and cooperation actions (M16) may also deliver biodiversity outcomes, especially when used in combination with the above measures, however the budget allocations remain relatively low</a:t>
            </a:r>
          </a:p>
          <a:p>
            <a:pPr marL="342891" lvl="1" indent="-342891">
              <a:buFont typeface="Arial" panose="020B0604020202020204" pitchFamily="34" charset="0"/>
              <a:buChar char="•"/>
            </a:pPr>
            <a:endParaRPr lang="en-US" dirty="0"/>
          </a:p>
          <a:p>
            <a:pPr marL="0" indent="0" algn="just">
              <a:buNone/>
            </a:pPr>
            <a:endParaRPr lang="en-GB" sz="2200" b="1" dirty="0"/>
          </a:p>
          <a:p>
            <a:pPr marL="0" indent="0" algn="just">
              <a:buNone/>
            </a:pPr>
            <a:endParaRPr lang="en-GB" sz="2200" b="1" dirty="0"/>
          </a:p>
        </p:txBody>
      </p:sp>
      <p:pic>
        <p:nvPicPr>
          <p:cNvPr id="4" name="Picture 3"/>
          <p:cNvPicPr>
            <a:picLocks noChangeAspect="1"/>
          </p:cNvPicPr>
          <p:nvPr/>
        </p:nvPicPr>
        <p:blipFill>
          <a:blip r:embed="rId3"/>
          <a:stretch>
            <a:fillRect/>
          </a:stretch>
        </p:blipFill>
        <p:spPr>
          <a:xfrm>
            <a:off x="506882" y="3622773"/>
            <a:ext cx="5284318" cy="1740309"/>
          </a:xfrm>
          <a:prstGeom prst="rect">
            <a:avLst/>
          </a:prstGeom>
        </p:spPr>
      </p:pic>
      <p:sp>
        <p:nvSpPr>
          <p:cNvPr id="3" name="Rectangle 2"/>
          <p:cNvSpPr/>
          <p:nvPr/>
        </p:nvSpPr>
        <p:spPr>
          <a:xfrm>
            <a:off x="506882" y="5114403"/>
            <a:ext cx="1571264" cy="246221"/>
          </a:xfrm>
          <a:prstGeom prst="rect">
            <a:avLst/>
          </a:prstGeom>
        </p:spPr>
        <p:txBody>
          <a:bodyPr wrap="none">
            <a:spAutoFit/>
          </a:bodyPr>
          <a:lstStyle/>
          <a:p>
            <a:r>
              <a:rPr lang="en-GB" sz="1000" dirty="0">
                <a:solidFill>
                  <a:schemeClr val="bg1"/>
                </a:solidFill>
                <a:latin typeface="Calibri" panose="020F0502020204030204" pitchFamily="34" charset="0"/>
                <a:ea typeface="Calibri" panose="020F0502020204030204" pitchFamily="34" charset="0"/>
              </a:rPr>
              <a:t>© Fotokostic/Shutterstock</a:t>
            </a:r>
            <a:endParaRPr lang="en-GB" sz="1000" dirty="0">
              <a:solidFill>
                <a:schemeClr val="bg1"/>
              </a:solidFill>
            </a:endParaRPr>
          </a:p>
        </p:txBody>
      </p:sp>
    </p:spTree>
    <p:extLst>
      <p:ext uri="{BB962C8B-B14F-4D97-AF65-F5344CB8AC3E}">
        <p14:creationId xmlns:p14="http://schemas.microsoft.com/office/powerpoint/2010/main" val="3716795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659" y="274643"/>
            <a:ext cx="11936360" cy="1144729"/>
          </a:xfrm>
        </p:spPr>
        <p:txBody>
          <a:bodyPr/>
          <a:lstStyle/>
          <a:p>
            <a:r>
              <a:rPr lang="en-GB" dirty="0"/>
              <a:t>Effectiveness: Contribution to protected habitats and species </a:t>
            </a:r>
            <a:endParaRPr lang="fr-FR" dirty="0"/>
          </a:p>
        </p:txBody>
      </p:sp>
      <p:sp>
        <p:nvSpPr>
          <p:cNvPr id="11" name="Content Placeholder 2"/>
          <p:cNvSpPr>
            <a:spLocks noGrp="1"/>
          </p:cNvSpPr>
          <p:nvPr>
            <p:ph idx="1"/>
          </p:nvPr>
        </p:nvSpPr>
        <p:spPr>
          <a:xfrm>
            <a:off x="344128" y="1235570"/>
            <a:ext cx="7885471" cy="4061047"/>
          </a:xfrm>
        </p:spPr>
        <p:txBody>
          <a:bodyPr/>
          <a:lstStyle/>
          <a:p>
            <a:pPr lvl="0" algn="just"/>
            <a:r>
              <a:rPr lang="en-GB" sz="2000" dirty="0"/>
              <a:t>MS reporting data indicates that a high proportion of EU protected habitats and species are affected by agricultural and forestry practices</a:t>
            </a:r>
          </a:p>
          <a:p>
            <a:pPr lvl="1" algn="just"/>
            <a:r>
              <a:rPr lang="en-GB" sz="1600" dirty="0"/>
              <a:t>Especially conversion to arable and grassland / arable intensification</a:t>
            </a:r>
          </a:p>
          <a:p>
            <a:pPr lvl="1" algn="just"/>
            <a:r>
              <a:rPr lang="en-GB" sz="1600" dirty="0"/>
              <a:t>High proportion of forest species also affected by forestry activities</a:t>
            </a:r>
            <a:endParaRPr lang="en-US" sz="1600" dirty="0"/>
          </a:p>
          <a:p>
            <a:pPr algn="just"/>
            <a:r>
              <a:rPr lang="en-GB" sz="2000" dirty="0"/>
              <a:t>Effectiveness of CAP instruments and measures for habitats and species is similar to their contribution to biodiversity generally</a:t>
            </a:r>
          </a:p>
          <a:p>
            <a:pPr algn="just"/>
            <a:r>
              <a:rPr lang="en-GB" sz="2000" dirty="0"/>
              <a:t>AECM, Natura 2000 and forest ecosystem/environment measures have the greatest potential to support semi-natural habitats and HNV farmland</a:t>
            </a:r>
          </a:p>
          <a:p>
            <a:pPr algn="just"/>
            <a:r>
              <a:rPr lang="en-GB" sz="2000" dirty="0"/>
              <a:t>However, due to limited budgets for AECM and sometimes low uptake by farmers the scale of their implementation has often been insufficient to meet their potential</a:t>
            </a:r>
          </a:p>
        </p:txBody>
      </p:sp>
      <p:pic>
        <p:nvPicPr>
          <p:cNvPr id="16" name="Picture 15"/>
          <p:cNvPicPr>
            <a:picLocks noChangeAspect="1"/>
          </p:cNvPicPr>
          <p:nvPr/>
        </p:nvPicPr>
        <p:blipFill>
          <a:blip r:embed="rId3"/>
          <a:stretch>
            <a:fillRect/>
          </a:stretch>
        </p:blipFill>
        <p:spPr>
          <a:xfrm>
            <a:off x="8229599" y="1032480"/>
            <a:ext cx="3686175" cy="4467225"/>
          </a:xfrm>
          <a:prstGeom prst="rect">
            <a:avLst/>
          </a:prstGeom>
        </p:spPr>
      </p:pic>
      <p:sp>
        <p:nvSpPr>
          <p:cNvPr id="3" name="Rectangle 2"/>
          <p:cNvSpPr/>
          <p:nvPr/>
        </p:nvSpPr>
        <p:spPr>
          <a:xfrm>
            <a:off x="8318089" y="5222706"/>
            <a:ext cx="2994281" cy="276999"/>
          </a:xfrm>
          <a:prstGeom prst="rect">
            <a:avLst/>
          </a:prstGeom>
        </p:spPr>
        <p:txBody>
          <a:bodyPr wrap="none">
            <a:spAutoFit/>
          </a:bodyPr>
          <a:lstStyle/>
          <a:p>
            <a:r>
              <a:rPr lang="en-GB" sz="1200" dirty="0">
                <a:solidFill>
                  <a:schemeClr val="bg1"/>
                </a:solidFill>
              </a:rPr>
              <a:t>© Steve Ashton/ British Trust for Ornithology</a:t>
            </a:r>
          </a:p>
        </p:txBody>
      </p:sp>
    </p:spTree>
    <p:extLst>
      <p:ext uri="{BB962C8B-B14F-4D97-AF65-F5344CB8AC3E}">
        <p14:creationId xmlns:p14="http://schemas.microsoft.com/office/powerpoint/2010/main" val="3085723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640" y="90841"/>
            <a:ext cx="11936360" cy="1144729"/>
          </a:xfrm>
        </p:spPr>
        <p:txBody>
          <a:bodyPr/>
          <a:lstStyle/>
          <a:p>
            <a:r>
              <a:rPr lang="en-GB" dirty="0"/>
              <a:t>Effectiveness: Co-existence of biodiversity and farming</a:t>
            </a:r>
            <a:endParaRPr lang="fr-FR" dirty="0"/>
          </a:p>
        </p:txBody>
      </p:sp>
      <p:sp>
        <p:nvSpPr>
          <p:cNvPr id="11" name="Content Placeholder 2"/>
          <p:cNvSpPr>
            <a:spLocks noGrp="1"/>
          </p:cNvSpPr>
          <p:nvPr>
            <p:ph idx="1"/>
          </p:nvPr>
        </p:nvSpPr>
        <p:spPr>
          <a:xfrm>
            <a:off x="369884" y="829334"/>
            <a:ext cx="9057885" cy="5000549"/>
          </a:xfrm>
        </p:spPr>
        <p:txBody>
          <a:bodyPr/>
          <a:lstStyle/>
          <a:p>
            <a:pPr lvl="0" algn="just"/>
            <a:r>
              <a:rPr lang="en-GB" sz="2000" dirty="0"/>
              <a:t>Study examined coexistence with protected species (large carnivores and geese) as well as wild pollinators and wild biological control agents</a:t>
            </a:r>
          </a:p>
          <a:p>
            <a:pPr lvl="0" algn="just"/>
            <a:r>
              <a:rPr lang="en-GB" sz="2000" dirty="0"/>
              <a:t>A wide range of CAP measures have significant potential to support improved coexistence in farming systems, including awareness raising amongst rural communities</a:t>
            </a:r>
          </a:p>
          <a:p>
            <a:pPr lvl="0" algn="just"/>
            <a:r>
              <a:rPr lang="en-GB" sz="2000" dirty="0"/>
              <a:t>Measures used to support coexistence with large carnivores and geese focus on: </a:t>
            </a:r>
          </a:p>
          <a:p>
            <a:pPr lvl="1" algn="just"/>
            <a:r>
              <a:rPr lang="en-GB" sz="1600" dirty="0"/>
              <a:t>damage prevention (e.g. fencing, livestock housing, use of dogs) and </a:t>
            </a:r>
          </a:p>
          <a:p>
            <a:pPr lvl="1" algn="just"/>
            <a:r>
              <a:rPr lang="en-GB" sz="1600" dirty="0"/>
              <a:t>farming system management (e.g. HNV pastoral systems and sacrificial arable crops) </a:t>
            </a:r>
          </a:p>
          <a:p>
            <a:pPr lvl="0" algn="just"/>
            <a:r>
              <a:rPr lang="en-GB" sz="2000" dirty="0"/>
              <a:t>AECM (M10) and investment (M4) measures are typically used</a:t>
            </a:r>
          </a:p>
          <a:p>
            <a:pPr algn="just"/>
            <a:r>
              <a:rPr lang="en-GB" sz="2000" dirty="0"/>
              <a:t>Other measures are not sufficiently used: e.g. specialist advisory services (M2), Natura 2000 management plans (M12), multi-stakeholder approaches (M16) </a:t>
            </a:r>
          </a:p>
          <a:p>
            <a:pPr algn="just"/>
            <a:r>
              <a:rPr lang="en-GB" sz="2000" dirty="0"/>
              <a:t>In some cases state aid or other sources are used to fund co-existence actions (both damage prevention and farming system management)</a:t>
            </a:r>
          </a:p>
          <a:p>
            <a:pPr algn="just"/>
            <a:r>
              <a:rPr lang="en-US" sz="2000" dirty="0"/>
              <a:t>EU level, national and regional networks that support effective practical co-operation are playing an increasingly important role</a:t>
            </a:r>
            <a:endParaRPr lang="en-GB" sz="2000" dirty="0"/>
          </a:p>
          <a:p>
            <a:pPr lvl="0"/>
            <a:endParaRPr lang="en-GB" sz="1600" dirty="0"/>
          </a:p>
          <a:p>
            <a:pPr lvl="0"/>
            <a:endParaRPr lang="en-GB" sz="1600" dirty="0"/>
          </a:p>
          <a:p>
            <a:pPr lvl="0"/>
            <a:endParaRPr lang="en-GB" sz="1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4323" y="3329936"/>
            <a:ext cx="2029620" cy="2029620"/>
          </a:xfrm>
          <a:prstGeom prst="rect">
            <a:avLst/>
          </a:prstGeom>
        </p:spPr>
      </p:pic>
      <p:sp>
        <p:nvSpPr>
          <p:cNvPr id="8" name="TextBox 7"/>
          <p:cNvSpPr txBox="1"/>
          <p:nvPr/>
        </p:nvSpPr>
        <p:spPr>
          <a:xfrm>
            <a:off x="9567678" y="5141958"/>
            <a:ext cx="2144807" cy="246221"/>
          </a:xfrm>
          <a:prstGeom prst="rect">
            <a:avLst/>
          </a:prstGeom>
          <a:noFill/>
        </p:spPr>
        <p:txBody>
          <a:bodyPr wrap="square" rtlCol="0">
            <a:spAutoFit/>
          </a:bodyPr>
          <a:lstStyle/>
          <a:p>
            <a:r>
              <a:rPr lang="en-GB" sz="1000" dirty="0">
                <a:solidFill>
                  <a:schemeClr val="bg1"/>
                </a:solidFill>
              </a:rPr>
              <a:t>© Ralph Frank / WWF Germany</a:t>
            </a:r>
          </a:p>
        </p:txBody>
      </p:sp>
      <p:pic>
        <p:nvPicPr>
          <p:cNvPr id="10" name="Picture 9"/>
          <p:cNvPicPr>
            <a:picLocks noChangeAspect="1"/>
          </p:cNvPicPr>
          <p:nvPr/>
        </p:nvPicPr>
        <p:blipFill>
          <a:blip r:embed="rId4"/>
          <a:stretch>
            <a:fillRect/>
          </a:stretch>
        </p:blipFill>
        <p:spPr>
          <a:xfrm>
            <a:off x="9537291" y="1382002"/>
            <a:ext cx="2036652" cy="1947934"/>
          </a:xfrm>
          <a:prstGeom prst="rect">
            <a:avLst/>
          </a:prstGeom>
        </p:spPr>
      </p:pic>
      <p:sp>
        <p:nvSpPr>
          <p:cNvPr id="3" name="Rectangle 2"/>
          <p:cNvSpPr/>
          <p:nvPr/>
        </p:nvSpPr>
        <p:spPr>
          <a:xfrm>
            <a:off x="9537291" y="3083715"/>
            <a:ext cx="1927131" cy="246221"/>
          </a:xfrm>
          <a:prstGeom prst="rect">
            <a:avLst/>
          </a:prstGeom>
        </p:spPr>
        <p:txBody>
          <a:bodyPr wrap="none">
            <a:spAutoFit/>
          </a:bodyPr>
          <a:lstStyle/>
          <a:p>
            <a:r>
              <a:rPr lang="en-GB" sz="1000" dirty="0">
                <a:solidFill>
                  <a:schemeClr val="bg1"/>
                </a:solidFill>
              </a:rPr>
              <a:t>© Sergey Lavrentev/Shutterstock</a:t>
            </a:r>
          </a:p>
        </p:txBody>
      </p:sp>
    </p:spTree>
    <p:extLst>
      <p:ext uri="{BB962C8B-B14F-4D97-AF65-F5344CB8AC3E}">
        <p14:creationId xmlns:p14="http://schemas.microsoft.com/office/powerpoint/2010/main" val="260894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5" y="274643"/>
            <a:ext cx="10972799" cy="700405"/>
          </a:xfrm>
        </p:spPr>
        <p:txBody>
          <a:bodyPr/>
          <a:lstStyle/>
          <a:p>
            <a:r>
              <a:rPr lang="en-GB" dirty="0"/>
              <a:t>Effectiveness: Relationship with biodiversity strategies</a:t>
            </a:r>
            <a:r>
              <a:rPr lang="en-US" dirty="0"/>
              <a:t/>
            </a:r>
            <a:br>
              <a:rPr lang="en-US" dirty="0"/>
            </a:br>
            <a:endParaRPr lang="en-US" dirty="0"/>
          </a:p>
        </p:txBody>
      </p:sp>
      <p:sp>
        <p:nvSpPr>
          <p:cNvPr id="8" name="Espace réservé du contenu 2"/>
          <p:cNvSpPr txBox="1">
            <a:spLocks/>
          </p:cNvSpPr>
          <p:nvPr/>
        </p:nvSpPr>
        <p:spPr>
          <a:xfrm>
            <a:off x="354453" y="1068428"/>
            <a:ext cx="5623560" cy="4457900"/>
          </a:xfrm>
          <a:prstGeom prst="rect">
            <a:avLst/>
          </a:prstGeom>
        </p:spPr>
        <p:txBody>
          <a:bodyPr vert="horz" lIns="91440" tIns="45720" rIns="91440" bIns="45720" rtlCol="0">
            <a:noAutofit/>
          </a:bodyPr>
          <a:lstStyle>
            <a:lvl1pPr marL="342891" indent="-342891" algn="l" defTabSz="914377" rtl="0" eaLnBrk="1" latinLnBrk="0" hangingPunct="1">
              <a:spcBef>
                <a:spcPct val="20000"/>
              </a:spcBef>
              <a:buClrTx/>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ClrTx/>
              <a:buFont typeface="Calibri" panose="020F050202020403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ClrTx/>
              <a:buFont typeface="Wingdings" panose="05000000000000000000" pitchFamily="2" charset="2"/>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ClrTx/>
              <a:buFont typeface="Symbol" panose="05050102010706020507" pitchFamily="18" charset="2"/>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ClrTx/>
              <a:buFont typeface="Calibri" panose="020F050202020403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en-GB" sz="2000" dirty="0"/>
          </a:p>
        </p:txBody>
      </p:sp>
      <p:sp>
        <p:nvSpPr>
          <p:cNvPr id="9" name="TextBox 8"/>
          <p:cNvSpPr txBox="1"/>
          <p:nvPr/>
        </p:nvSpPr>
        <p:spPr>
          <a:xfrm>
            <a:off x="6489291" y="817376"/>
            <a:ext cx="5348266" cy="323165"/>
          </a:xfrm>
          <a:prstGeom prst="rect">
            <a:avLst/>
          </a:prstGeom>
          <a:noFill/>
        </p:spPr>
        <p:txBody>
          <a:bodyPr wrap="square" rtlCol="0">
            <a:spAutoFit/>
          </a:bodyPr>
          <a:lstStyle/>
          <a:p>
            <a:endParaRPr lang="en-GB" sz="1500" dirty="0"/>
          </a:p>
        </p:txBody>
      </p:sp>
      <p:sp>
        <p:nvSpPr>
          <p:cNvPr id="10" name="Rectangle 9"/>
          <p:cNvSpPr/>
          <p:nvPr/>
        </p:nvSpPr>
        <p:spPr>
          <a:xfrm>
            <a:off x="590498" y="1023578"/>
            <a:ext cx="5783005" cy="4596130"/>
          </a:xfrm>
          <a:prstGeom prst="rect">
            <a:avLst/>
          </a:prstGeom>
        </p:spPr>
        <p:txBody>
          <a:bodyPr wrap="square">
            <a:spAutoFit/>
          </a:bodyPr>
          <a:lstStyle/>
          <a:p>
            <a:pPr marL="285750" indent="-285750" algn="just">
              <a:spcBef>
                <a:spcPts val="480"/>
              </a:spcBef>
              <a:buFont typeface="Arial" panose="020B0604020202020204" pitchFamily="34" charset="0"/>
              <a:buChar char="•"/>
            </a:pPr>
            <a:r>
              <a:rPr lang="en-GB" dirty="0">
                <a:ea typeface="Calibri" panose="020F0502020204030204" pitchFamily="34" charset="0"/>
                <a:cs typeface="Times New Roman" panose="02020603050405020304" pitchFamily="18" charset="0"/>
              </a:rPr>
              <a:t>Good alignment between the Member States’ biodiversity priorities identified in their NBSAPs and PAFs and those reflected in RDP SWOT and needs assessments </a:t>
            </a:r>
          </a:p>
          <a:p>
            <a:pPr marL="285750" indent="-285750" algn="just">
              <a:spcBef>
                <a:spcPts val="480"/>
              </a:spcBef>
              <a:buFont typeface="Arial" panose="020B0604020202020204" pitchFamily="34" charset="0"/>
              <a:buChar char="•"/>
            </a:pPr>
            <a:r>
              <a:rPr lang="en-GB" dirty="0">
                <a:ea typeface="Calibri" panose="020F0502020204030204" pitchFamily="34" charset="0"/>
                <a:cs typeface="Times New Roman" panose="02020603050405020304" pitchFamily="18" charset="0"/>
              </a:rPr>
              <a:t>Alignment between biodiversity priorities and how Member States use P1 instruments and P2 measures in practice is more mixed:</a:t>
            </a:r>
          </a:p>
          <a:p>
            <a:pPr marL="742950" lvl="1" indent="-285750" algn="just">
              <a:spcBef>
                <a:spcPts val="480"/>
              </a:spcBef>
              <a:buFont typeface="Arial" panose="020B0604020202020204" pitchFamily="34" charset="0"/>
              <a:buChar char="•"/>
            </a:pPr>
            <a:r>
              <a:rPr lang="en-GB" sz="1600" dirty="0">
                <a:ea typeface="Calibri" panose="020F0502020204030204" pitchFamily="34" charset="0"/>
                <a:cs typeface="Times New Roman" panose="02020603050405020304" pitchFamily="18" charset="0"/>
              </a:rPr>
              <a:t>Good alignment with priorities for grassland habitats and species, farmland birds, plant and animal genetic resources, minimising the external effects of agriculture on biodiversity;</a:t>
            </a:r>
          </a:p>
          <a:p>
            <a:pPr marL="742950" lvl="1" indent="-285750" algn="just">
              <a:spcBef>
                <a:spcPts val="480"/>
              </a:spcBef>
              <a:buFont typeface="Arial" panose="020B0604020202020204" pitchFamily="34" charset="0"/>
              <a:buChar char="•"/>
            </a:pPr>
            <a:r>
              <a:rPr lang="en-GB" sz="1600" dirty="0">
                <a:ea typeface="Calibri" panose="020F0502020204030204" pitchFamily="34" charset="0"/>
                <a:cs typeface="Times New Roman" panose="02020603050405020304" pitchFamily="18" charset="0"/>
              </a:rPr>
              <a:t>Less good alignments with priorities for forest habitats and species, peatlands and wetlands and invasive alien species</a:t>
            </a:r>
          </a:p>
          <a:p>
            <a:pPr marL="285750" indent="-285750" algn="just">
              <a:spcBef>
                <a:spcPts val="480"/>
              </a:spcBef>
              <a:buFont typeface="Arial" panose="020B0604020202020204" pitchFamily="34" charset="0"/>
              <a:buChar char="•"/>
            </a:pPr>
            <a:r>
              <a:rPr lang="en-GB" dirty="0">
                <a:ea typeface="Calibri" panose="020F0502020204030204" pitchFamily="34" charset="0"/>
                <a:cs typeface="Times New Roman" panose="02020603050405020304" pitchFamily="18" charset="0"/>
              </a:rPr>
              <a:t>Effective cooperation between Member States’ agriculture and forestry officials and those responsible for biodiversity varies significantly and can influence alignment</a:t>
            </a:r>
          </a:p>
        </p:txBody>
      </p:sp>
      <p:pic>
        <p:nvPicPr>
          <p:cNvPr id="3" name="Picture 2"/>
          <p:cNvPicPr>
            <a:picLocks noChangeAspect="1"/>
          </p:cNvPicPr>
          <p:nvPr/>
        </p:nvPicPr>
        <p:blipFill>
          <a:blip r:embed="rId2"/>
          <a:stretch>
            <a:fillRect/>
          </a:stretch>
        </p:blipFill>
        <p:spPr>
          <a:xfrm>
            <a:off x="6628656" y="1026305"/>
            <a:ext cx="5368408" cy="4668148"/>
          </a:xfrm>
          <a:prstGeom prst="rect">
            <a:avLst/>
          </a:prstGeom>
        </p:spPr>
      </p:pic>
    </p:spTree>
    <p:extLst>
      <p:ext uri="{BB962C8B-B14F-4D97-AF65-F5344CB8AC3E}">
        <p14:creationId xmlns:p14="http://schemas.microsoft.com/office/powerpoint/2010/main" val="881389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Effectiveness: Successful implementation – approaches and critical factors</a:t>
            </a:r>
            <a:br>
              <a:rPr lang="en-GB" dirty="0"/>
            </a:br>
            <a:endParaRPr lang="en-GB" dirty="0"/>
          </a:p>
        </p:txBody>
      </p:sp>
      <p:graphicFrame>
        <p:nvGraphicFramePr>
          <p:cNvPr id="4" name="Diagram 3"/>
          <p:cNvGraphicFramePr/>
          <p:nvPr>
            <p:extLst>
              <p:ext uri="{D42A27DB-BD31-4B8C-83A1-F6EECF244321}">
                <p14:modId xmlns:p14="http://schemas.microsoft.com/office/powerpoint/2010/main" val="553932300"/>
              </p:ext>
            </p:extLst>
          </p:nvPr>
        </p:nvGraphicFramePr>
        <p:xfrm>
          <a:off x="609605" y="1676401"/>
          <a:ext cx="10972799" cy="393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9932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Efficiency: CAP results vs. available budget </a:t>
            </a:r>
            <a:r>
              <a:rPr lang="en-US" dirty="0"/>
              <a:t/>
            </a:r>
            <a:br>
              <a:rPr lang="en-US" dirty="0"/>
            </a:br>
            <a:r>
              <a:rPr lang="en-GB" dirty="0"/>
              <a:t> </a:t>
            </a:r>
            <a:endParaRPr lang="en-US" dirty="0"/>
          </a:p>
        </p:txBody>
      </p:sp>
      <p:graphicFrame>
        <p:nvGraphicFramePr>
          <p:cNvPr id="4" name="Content Placeholder 3"/>
          <p:cNvGraphicFramePr>
            <a:graphicFrameLocks noGrp="1"/>
          </p:cNvGraphicFramePr>
          <p:nvPr>
            <p:ph idx="1"/>
            <p:extLst/>
          </p:nvPr>
        </p:nvGraphicFramePr>
        <p:xfrm>
          <a:off x="501624" y="1665714"/>
          <a:ext cx="10951029" cy="4183454"/>
        </p:xfrm>
        <a:graphic>
          <a:graphicData uri="http://schemas.openxmlformats.org/drawingml/2006/table">
            <a:tbl>
              <a:tblPr firstRow="1" firstCol="1" bandRow="1">
                <a:tableStyleId>{5C22544A-7EE6-4342-B048-85BDC9FD1C3A}</a:tableStyleId>
              </a:tblPr>
              <a:tblGrid>
                <a:gridCol w="2710542">
                  <a:extLst>
                    <a:ext uri="{9D8B030D-6E8A-4147-A177-3AD203B41FA5}">
                      <a16:colId xmlns:a16="http://schemas.microsoft.com/office/drawing/2014/main" val="3564210163"/>
                    </a:ext>
                  </a:extLst>
                </a:gridCol>
                <a:gridCol w="3851783">
                  <a:extLst>
                    <a:ext uri="{9D8B030D-6E8A-4147-A177-3AD203B41FA5}">
                      <a16:colId xmlns:a16="http://schemas.microsoft.com/office/drawing/2014/main" val="131848613"/>
                    </a:ext>
                  </a:extLst>
                </a:gridCol>
                <a:gridCol w="4388704">
                  <a:extLst>
                    <a:ext uri="{9D8B030D-6E8A-4147-A177-3AD203B41FA5}">
                      <a16:colId xmlns:a16="http://schemas.microsoft.com/office/drawing/2014/main" val="667519317"/>
                    </a:ext>
                  </a:extLst>
                </a:gridCol>
              </a:tblGrid>
              <a:tr h="158336">
                <a:tc>
                  <a:txBody>
                    <a:bodyPr/>
                    <a:lstStyle/>
                    <a:p>
                      <a:pPr algn="just">
                        <a:lnSpc>
                          <a:spcPct val="115000"/>
                        </a:lnSpc>
                        <a:spcAft>
                          <a:spcPts val="0"/>
                        </a:spcAft>
                      </a:pPr>
                      <a:r>
                        <a:rPr lang="en-GB" sz="1500" dirty="0">
                          <a:effectLst/>
                        </a:rPr>
                        <a:t>Measure</a:t>
                      </a:r>
                    </a:p>
                    <a:p>
                      <a:pPr algn="just">
                        <a:lnSpc>
                          <a:spcPct val="115000"/>
                        </a:lnSpc>
                        <a:spcAft>
                          <a:spcPts val="0"/>
                        </a:spcAft>
                      </a:pPr>
                      <a:endParaRPr lang="en-GB" sz="1500" dirty="0">
                        <a:effectLst/>
                        <a:latin typeface="Tahoma" panose="020B0604030504040204" pitchFamily="34" charset="0"/>
                        <a:ea typeface="Calibri" panose="020F0502020204030204" pitchFamily="34" charset="0"/>
                        <a:cs typeface="Times New Roman" panose="02020603050405020304" pitchFamily="18" charset="0"/>
                      </a:endParaRPr>
                    </a:p>
                  </a:txBody>
                  <a:tcPr marL="66209" marR="66209" marT="0" marB="0"/>
                </a:tc>
                <a:tc>
                  <a:txBody>
                    <a:bodyPr/>
                    <a:lstStyle/>
                    <a:p>
                      <a:pPr algn="just">
                        <a:lnSpc>
                          <a:spcPct val="115000"/>
                        </a:lnSpc>
                        <a:spcAft>
                          <a:spcPts val="0"/>
                        </a:spcAft>
                      </a:pPr>
                      <a:r>
                        <a:rPr lang="en-GB" sz="1500" dirty="0">
                          <a:effectLst/>
                        </a:rPr>
                        <a:t>Strengths </a:t>
                      </a:r>
                      <a:endParaRPr lang="en-GB" sz="1500" dirty="0">
                        <a:effectLst/>
                        <a:latin typeface="Tahoma" panose="020B0604030504040204" pitchFamily="34" charset="0"/>
                        <a:ea typeface="Calibri" panose="020F0502020204030204" pitchFamily="34" charset="0"/>
                        <a:cs typeface="Times New Roman" panose="02020603050405020304" pitchFamily="18" charset="0"/>
                      </a:endParaRPr>
                    </a:p>
                  </a:txBody>
                  <a:tcPr marL="66209" marR="66209" marT="0" marB="0"/>
                </a:tc>
                <a:tc>
                  <a:txBody>
                    <a:bodyPr/>
                    <a:lstStyle/>
                    <a:p>
                      <a:pPr algn="just">
                        <a:lnSpc>
                          <a:spcPct val="115000"/>
                        </a:lnSpc>
                        <a:spcAft>
                          <a:spcPts val="0"/>
                        </a:spcAft>
                      </a:pPr>
                      <a:r>
                        <a:rPr lang="en-GB" sz="1500" dirty="0">
                          <a:effectLst/>
                        </a:rPr>
                        <a:t>Weaknesses</a:t>
                      </a:r>
                      <a:endParaRPr lang="en-GB" sz="1500" dirty="0">
                        <a:effectLst/>
                        <a:latin typeface="Tahoma" panose="020B0604030504040204" pitchFamily="34" charset="0"/>
                        <a:ea typeface="Calibri" panose="020F0502020204030204" pitchFamily="34" charset="0"/>
                        <a:cs typeface="Times New Roman" panose="02020603050405020304" pitchFamily="18" charset="0"/>
                      </a:endParaRPr>
                    </a:p>
                  </a:txBody>
                  <a:tcPr marL="66209" marR="66209" marT="0" marB="0"/>
                </a:tc>
                <a:extLst>
                  <a:ext uri="{0D108BD9-81ED-4DB2-BD59-A6C34878D82A}">
                    <a16:rowId xmlns:a16="http://schemas.microsoft.com/office/drawing/2014/main" val="3234368369"/>
                  </a:ext>
                </a:extLst>
              </a:tr>
              <a:tr h="748202">
                <a:tc>
                  <a:txBody>
                    <a:bodyPr/>
                    <a:lstStyle/>
                    <a:p>
                      <a:pPr algn="just">
                        <a:lnSpc>
                          <a:spcPct val="115000"/>
                        </a:lnSpc>
                        <a:spcAft>
                          <a:spcPts val="0"/>
                        </a:spcAft>
                      </a:pPr>
                      <a:r>
                        <a:rPr lang="en-GB" sz="1500" dirty="0">
                          <a:effectLst/>
                        </a:rPr>
                        <a:t>Area of Natural Constraint (M13)</a:t>
                      </a:r>
                      <a:endParaRPr lang="en-GB" sz="1500" dirty="0">
                        <a:effectLst/>
                        <a:latin typeface="Tahoma" panose="020B0604030504040204" pitchFamily="34" charset="0"/>
                        <a:ea typeface="Calibri" panose="020F0502020204030204" pitchFamily="34" charset="0"/>
                        <a:cs typeface="Times New Roman" panose="02020603050405020304" pitchFamily="18" charset="0"/>
                      </a:endParaRPr>
                    </a:p>
                  </a:txBody>
                  <a:tcPr marL="66209" marR="66209" marT="0" marB="0"/>
                </a:tc>
                <a:tc>
                  <a:txBody>
                    <a:bodyPr/>
                    <a:lstStyle/>
                    <a:p>
                      <a:pPr algn="just">
                        <a:lnSpc>
                          <a:spcPct val="115000"/>
                        </a:lnSpc>
                        <a:spcAft>
                          <a:spcPts val="0"/>
                        </a:spcAft>
                      </a:pPr>
                      <a:r>
                        <a:rPr lang="en-GB" sz="1500" dirty="0">
                          <a:effectLst/>
                        </a:rPr>
                        <a:t>Focuses on farms in areas where grassland likely to be of high biodiversity value</a:t>
                      </a:r>
                      <a:endParaRPr lang="en-GB" sz="1500" dirty="0">
                        <a:effectLst/>
                        <a:latin typeface="Tahoma" panose="020B0604030504040204" pitchFamily="34" charset="0"/>
                        <a:ea typeface="Calibri" panose="020F0502020204030204" pitchFamily="34" charset="0"/>
                        <a:cs typeface="Times New Roman" panose="02020603050405020304" pitchFamily="18" charset="0"/>
                      </a:endParaRPr>
                    </a:p>
                  </a:txBody>
                  <a:tcPr marL="66209" marR="66209" marT="0" marB="0"/>
                </a:tc>
                <a:tc>
                  <a:txBody>
                    <a:bodyPr/>
                    <a:lstStyle/>
                    <a:p>
                      <a:pPr algn="just">
                        <a:lnSpc>
                          <a:spcPct val="115000"/>
                        </a:lnSpc>
                        <a:spcAft>
                          <a:spcPts val="0"/>
                        </a:spcAft>
                      </a:pPr>
                      <a:r>
                        <a:rPr lang="en-GB" sz="1500" dirty="0" smtClean="0">
                          <a:effectLst/>
                        </a:rPr>
                        <a:t>Preferred by Member States when other measures might be more effective, reducing efficiency for a given budget</a:t>
                      </a:r>
                      <a:endParaRPr lang="en-GB" sz="1500" dirty="0">
                        <a:effectLst/>
                        <a:latin typeface="Tahoma" panose="020B0604030504040204" pitchFamily="34" charset="0"/>
                        <a:ea typeface="Calibri" panose="020F0502020204030204" pitchFamily="34" charset="0"/>
                        <a:cs typeface="Times New Roman" panose="02020603050405020304" pitchFamily="18" charset="0"/>
                      </a:endParaRPr>
                    </a:p>
                  </a:txBody>
                  <a:tcPr marL="66209" marR="66209" marT="0" marB="0"/>
                </a:tc>
                <a:extLst>
                  <a:ext uri="{0D108BD9-81ED-4DB2-BD59-A6C34878D82A}">
                    <a16:rowId xmlns:a16="http://schemas.microsoft.com/office/drawing/2014/main" val="1798865698"/>
                  </a:ext>
                </a:extLst>
              </a:tr>
              <a:tr h="312291">
                <a:tc>
                  <a:txBody>
                    <a:bodyPr/>
                    <a:lstStyle/>
                    <a:p>
                      <a:pPr algn="just">
                        <a:lnSpc>
                          <a:spcPct val="115000"/>
                        </a:lnSpc>
                        <a:spcAft>
                          <a:spcPts val="0"/>
                        </a:spcAft>
                      </a:pPr>
                      <a:r>
                        <a:rPr lang="en-GB" sz="1500" dirty="0">
                          <a:effectLst/>
                        </a:rPr>
                        <a:t>Agri-environment-climate (M10)</a:t>
                      </a:r>
                      <a:endParaRPr lang="en-GB" sz="1500" dirty="0">
                        <a:effectLst/>
                        <a:latin typeface="Tahoma" panose="020B0604030504040204" pitchFamily="34" charset="0"/>
                        <a:ea typeface="Calibri" panose="020F0502020204030204" pitchFamily="34" charset="0"/>
                        <a:cs typeface="Times New Roman" panose="02020603050405020304" pitchFamily="18" charset="0"/>
                      </a:endParaRPr>
                    </a:p>
                  </a:txBody>
                  <a:tcPr marL="66209" marR="66209" marT="0" marB="0"/>
                </a:tc>
                <a:tc>
                  <a:txBody>
                    <a:bodyPr/>
                    <a:lstStyle/>
                    <a:p>
                      <a:pPr algn="just">
                        <a:lnSpc>
                          <a:spcPct val="115000"/>
                        </a:lnSpc>
                        <a:spcAft>
                          <a:spcPts val="0"/>
                        </a:spcAft>
                      </a:pPr>
                      <a:r>
                        <a:rPr lang="en-GB" sz="1500" dirty="0">
                          <a:effectLst/>
                        </a:rPr>
                        <a:t>Better targeting has a clear benefit</a:t>
                      </a:r>
                      <a:endParaRPr lang="en-GB" sz="1500" dirty="0">
                        <a:effectLst/>
                        <a:latin typeface="Tahoma" panose="020B0604030504040204" pitchFamily="34" charset="0"/>
                        <a:ea typeface="Calibri" panose="020F0502020204030204" pitchFamily="34" charset="0"/>
                        <a:cs typeface="Times New Roman" panose="02020603050405020304" pitchFamily="18" charset="0"/>
                      </a:endParaRPr>
                    </a:p>
                  </a:txBody>
                  <a:tcPr marL="66209" marR="66209" marT="0" marB="0"/>
                </a:tc>
                <a:tc>
                  <a:txBody>
                    <a:bodyPr/>
                    <a:lstStyle/>
                    <a:p>
                      <a:pPr algn="just">
                        <a:lnSpc>
                          <a:spcPct val="115000"/>
                        </a:lnSpc>
                        <a:spcAft>
                          <a:spcPts val="0"/>
                        </a:spcAft>
                      </a:pPr>
                      <a:r>
                        <a:rPr lang="en-GB" sz="1500" dirty="0">
                          <a:effectLst/>
                        </a:rPr>
                        <a:t>Many M10 options have achieved extremely low uptake </a:t>
                      </a:r>
                      <a:endParaRPr lang="en-GB" sz="1500" dirty="0">
                        <a:effectLst/>
                        <a:latin typeface="Tahoma" panose="020B0604030504040204" pitchFamily="34" charset="0"/>
                        <a:ea typeface="Calibri" panose="020F0502020204030204" pitchFamily="34" charset="0"/>
                        <a:cs typeface="Times New Roman" panose="02020603050405020304" pitchFamily="18" charset="0"/>
                      </a:endParaRPr>
                    </a:p>
                  </a:txBody>
                  <a:tcPr marL="66209" marR="66209" marT="0" marB="0"/>
                </a:tc>
                <a:extLst>
                  <a:ext uri="{0D108BD9-81ED-4DB2-BD59-A6C34878D82A}">
                    <a16:rowId xmlns:a16="http://schemas.microsoft.com/office/drawing/2014/main" val="1228614157"/>
                  </a:ext>
                </a:extLst>
              </a:tr>
              <a:tr h="1171612">
                <a:tc>
                  <a:txBody>
                    <a:bodyPr/>
                    <a:lstStyle/>
                    <a:p>
                      <a:pPr algn="just">
                        <a:lnSpc>
                          <a:spcPct val="115000"/>
                        </a:lnSpc>
                        <a:spcAft>
                          <a:spcPts val="0"/>
                        </a:spcAft>
                      </a:pPr>
                      <a:r>
                        <a:rPr lang="en-GB" sz="1500" dirty="0">
                          <a:effectLst/>
                        </a:rPr>
                        <a:t>Organic farming (M11)</a:t>
                      </a:r>
                      <a:endParaRPr lang="en-GB" sz="1500" dirty="0">
                        <a:effectLst/>
                        <a:latin typeface="Tahoma" panose="020B0604030504040204" pitchFamily="34" charset="0"/>
                        <a:ea typeface="Calibri" panose="020F0502020204030204" pitchFamily="34" charset="0"/>
                        <a:cs typeface="Times New Roman" panose="02020603050405020304" pitchFamily="18" charset="0"/>
                      </a:endParaRPr>
                    </a:p>
                  </a:txBody>
                  <a:tcPr marL="66209" marR="66209" marT="0" marB="0"/>
                </a:tc>
                <a:tc>
                  <a:txBody>
                    <a:bodyPr/>
                    <a:lstStyle/>
                    <a:p>
                      <a:pPr algn="just">
                        <a:lnSpc>
                          <a:spcPct val="115000"/>
                        </a:lnSpc>
                        <a:spcAft>
                          <a:spcPts val="0"/>
                        </a:spcAft>
                      </a:pPr>
                      <a:r>
                        <a:rPr lang="en-GB" sz="1500" dirty="0">
                          <a:effectLst/>
                        </a:rPr>
                        <a:t>Organic farming contributes positively to biodiversity especially on intensively managed farms </a:t>
                      </a:r>
                      <a:endParaRPr lang="en-GB" sz="1500" dirty="0">
                        <a:effectLst/>
                        <a:latin typeface="Tahoma" panose="020B0604030504040204" pitchFamily="34" charset="0"/>
                        <a:ea typeface="Calibri" panose="020F0502020204030204" pitchFamily="34" charset="0"/>
                        <a:cs typeface="Times New Roman" panose="02020603050405020304" pitchFamily="18" charset="0"/>
                      </a:endParaRPr>
                    </a:p>
                  </a:txBody>
                  <a:tcPr marL="66209" marR="66209" marT="0" marB="0"/>
                </a:tc>
                <a:tc>
                  <a:txBody>
                    <a:bodyPr/>
                    <a:lstStyle/>
                    <a:p>
                      <a:pPr algn="just">
                        <a:lnSpc>
                          <a:spcPct val="115000"/>
                        </a:lnSpc>
                        <a:spcAft>
                          <a:spcPts val="0"/>
                        </a:spcAft>
                      </a:pPr>
                      <a:r>
                        <a:rPr lang="en-GB" sz="1500" dirty="0" smtClean="0">
                          <a:effectLst/>
                        </a:rPr>
                        <a:t>Hard to calculate right level of support </a:t>
                      </a:r>
                      <a:endParaRPr lang="en-GB" sz="1500" dirty="0">
                        <a:effectLst/>
                        <a:latin typeface="Tahoma" panose="020B0604030504040204" pitchFamily="34" charset="0"/>
                        <a:ea typeface="Calibri" panose="020F0502020204030204" pitchFamily="34" charset="0"/>
                        <a:cs typeface="Times New Roman" panose="02020603050405020304" pitchFamily="18" charset="0"/>
                      </a:endParaRPr>
                    </a:p>
                  </a:txBody>
                  <a:tcPr marL="66209" marR="66209" marT="0" marB="0"/>
                </a:tc>
                <a:extLst>
                  <a:ext uri="{0D108BD9-81ED-4DB2-BD59-A6C34878D82A}">
                    <a16:rowId xmlns:a16="http://schemas.microsoft.com/office/drawing/2014/main" val="3855109641"/>
                  </a:ext>
                </a:extLst>
              </a:tr>
              <a:tr h="1171612">
                <a:tc>
                  <a:txBody>
                    <a:bodyPr/>
                    <a:lstStyle/>
                    <a:p>
                      <a:pPr algn="just">
                        <a:lnSpc>
                          <a:spcPct val="115000"/>
                        </a:lnSpc>
                        <a:spcAft>
                          <a:spcPts val="0"/>
                        </a:spcAft>
                      </a:pPr>
                      <a:r>
                        <a:rPr lang="en-GB" sz="1500" dirty="0">
                          <a:effectLst/>
                        </a:rPr>
                        <a:t>Greening measures</a:t>
                      </a:r>
                      <a:endParaRPr lang="en-GB" sz="1500" dirty="0">
                        <a:effectLst/>
                        <a:latin typeface="Tahoma" panose="020B0604030504040204" pitchFamily="34" charset="0"/>
                        <a:ea typeface="Calibri" panose="020F0502020204030204" pitchFamily="34" charset="0"/>
                        <a:cs typeface="Times New Roman" panose="02020603050405020304" pitchFamily="18" charset="0"/>
                      </a:endParaRPr>
                    </a:p>
                  </a:txBody>
                  <a:tcPr marL="66209" marR="66209" marT="0" marB="0"/>
                </a:tc>
                <a:tc>
                  <a:txBody>
                    <a:bodyPr/>
                    <a:lstStyle/>
                    <a:p>
                      <a:pPr algn="just">
                        <a:lnSpc>
                          <a:spcPct val="115000"/>
                        </a:lnSpc>
                        <a:spcAft>
                          <a:spcPts val="0"/>
                        </a:spcAft>
                      </a:pPr>
                      <a:r>
                        <a:rPr lang="en-GB" sz="1500" dirty="0">
                          <a:effectLst/>
                        </a:rPr>
                        <a:t>ESPG is applied efficiently when all valuable grasslands habitats are designated. </a:t>
                      </a:r>
                      <a:r>
                        <a:rPr lang="en-GB" sz="1500" dirty="0" smtClean="0">
                          <a:effectLst/>
                        </a:rPr>
                        <a:t>Some EFA </a:t>
                      </a:r>
                      <a:r>
                        <a:rPr lang="en-GB" sz="1500" dirty="0">
                          <a:effectLst/>
                        </a:rPr>
                        <a:t>elements include high potential to deliver biodiversity benefits e.g. landscape features</a:t>
                      </a:r>
                      <a:endParaRPr lang="en-GB" sz="1500" dirty="0">
                        <a:effectLst/>
                        <a:latin typeface="Tahoma" panose="020B0604030504040204" pitchFamily="34" charset="0"/>
                        <a:ea typeface="Calibri" panose="020F0502020204030204" pitchFamily="34" charset="0"/>
                        <a:cs typeface="Times New Roman" panose="02020603050405020304" pitchFamily="18" charset="0"/>
                      </a:endParaRPr>
                    </a:p>
                  </a:txBody>
                  <a:tcPr marL="66209" marR="66209" marT="0" marB="0"/>
                </a:tc>
                <a:tc>
                  <a:txBody>
                    <a:bodyPr/>
                    <a:lstStyle/>
                    <a:p>
                      <a:pPr algn="just">
                        <a:lnSpc>
                          <a:spcPct val="115000"/>
                        </a:lnSpc>
                        <a:spcAft>
                          <a:spcPts val="0"/>
                        </a:spcAft>
                      </a:pPr>
                      <a:r>
                        <a:rPr lang="en-GB" sz="1500" dirty="0">
                          <a:effectLst/>
                        </a:rPr>
                        <a:t>ESPG designations largely confined to Natura 2000. The EFA instrument could be optimised by removing elements with limited benefit to biodiversity e.g. catch crops </a:t>
                      </a:r>
                      <a:endParaRPr lang="en-GB" sz="1500" dirty="0">
                        <a:effectLst/>
                        <a:latin typeface="Tahoma" panose="020B0604030504040204" pitchFamily="34" charset="0"/>
                        <a:ea typeface="Calibri" panose="020F0502020204030204" pitchFamily="34" charset="0"/>
                        <a:cs typeface="Times New Roman" panose="02020603050405020304" pitchFamily="18" charset="0"/>
                      </a:endParaRPr>
                    </a:p>
                  </a:txBody>
                  <a:tcPr marL="66209" marR="66209" marT="0" marB="0"/>
                </a:tc>
                <a:extLst>
                  <a:ext uri="{0D108BD9-81ED-4DB2-BD59-A6C34878D82A}">
                    <a16:rowId xmlns:a16="http://schemas.microsoft.com/office/drawing/2014/main" val="1684577447"/>
                  </a:ext>
                </a:extLst>
              </a:tr>
            </a:tbl>
          </a:graphicData>
        </a:graphic>
      </p:graphicFrame>
      <p:sp>
        <p:nvSpPr>
          <p:cNvPr id="5" name="Content Placeholder 2"/>
          <p:cNvSpPr txBox="1">
            <a:spLocks/>
          </p:cNvSpPr>
          <p:nvPr/>
        </p:nvSpPr>
        <p:spPr>
          <a:xfrm>
            <a:off x="242124" y="902300"/>
            <a:ext cx="11210529" cy="1034143"/>
          </a:xfrm>
          <a:prstGeom prst="rect">
            <a:avLst/>
          </a:prstGeom>
        </p:spPr>
        <p:txBody>
          <a:bodyPr vert="horz" lIns="91440" tIns="45720" rIns="91440" bIns="45720" rtlCol="0">
            <a:noAutofit/>
          </a:bodyPr>
          <a:lstStyle>
            <a:lvl1pPr marL="342891" indent="-342891" algn="l" defTabSz="914377" rtl="0" eaLnBrk="1" latinLnBrk="0" hangingPunct="1">
              <a:spcBef>
                <a:spcPct val="20000"/>
              </a:spcBef>
              <a:buClrTx/>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ClrTx/>
              <a:buFont typeface="Calibri" panose="020F050202020403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ClrTx/>
              <a:buFont typeface="Wingdings" panose="05000000000000000000" pitchFamily="2" charset="2"/>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ClrTx/>
              <a:buFont typeface="Symbol" panose="05050102010706020507" pitchFamily="18" charset="2"/>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ClrTx/>
              <a:buFont typeface="Calibri" panose="020F050202020403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a:t>CAP instrument and measures with direct and indirect impact on biodiversity can demonstrate mixed results in terms of overall cost-effectiveness </a:t>
            </a:r>
          </a:p>
        </p:txBody>
      </p:sp>
    </p:spTree>
    <p:extLst>
      <p:ext uri="{BB962C8B-B14F-4D97-AF65-F5344CB8AC3E}">
        <p14:creationId xmlns:p14="http://schemas.microsoft.com/office/powerpoint/2010/main" val="2928930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659" y="274643"/>
            <a:ext cx="11936360" cy="1144729"/>
          </a:xfrm>
        </p:spPr>
        <p:txBody>
          <a:bodyPr/>
          <a:lstStyle/>
          <a:p>
            <a:pPr lvl="0"/>
            <a:r>
              <a:rPr lang="en-GB" dirty="0"/>
              <a:t>Efficiency: Administrative burden and simplification </a:t>
            </a:r>
            <a:endParaRPr lang="en-US" dirty="0"/>
          </a:p>
        </p:txBody>
      </p:sp>
      <p:sp>
        <p:nvSpPr>
          <p:cNvPr id="11" name="Content Placeholder 2"/>
          <p:cNvSpPr>
            <a:spLocks noGrp="1"/>
          </p:cNvSpPr>
          <p:nvPr>
            <p:ph idx="1"/>
          </p:nvPr>
        </p:nvSpPr>
        <p:spPr>
          <a:xfrm>
            <a:off x="344128" y="1235570"/>
            <a:ext cx="6327128" cy="4299041"/>
          </a:xfrm>
        </p:spPr>
        <p:txBody>
          <a:bodyPr/>
          <a:lstStyle/>
          <a:p>
            <a:r>
              <a:rPr lang="en-GB" sz="2000" dirty="0"/>
              <a:t>Administrative burden of the biodiversity measures is generally </a:t>
            </a:r>
            <a:r>
              <a:rPr lang="en-GB" sz="2000" dirty="0" smtClean="0"/>
              <a:t>proportionate.  Most </a:t>
            </a:r>
            <a:r>
              <a:rPr lang="en-GB" sz="2000" dirty="0"/>
              <a:t>is associated with the AECM and </a:t>
            </a:r>
            <a:r>
              <a:rPr lang="en-GB" sz="2000" dirty="0" smtClean="0"/>
              <a:t>greening.  </a:t>
            </a:r>
            <a:endParaRPr lang="en-GB" sz="2000" dirty="0"/>
          </a:p>
          <a:p>
            <a:r>
              <a:rPr lang="en-GB" sz="2000" dirty="0"/>
              <a:t>Complex application procedures and controls are justified by the high degree of targeting and specificity of AECM contracts in particular</a:t>
            </a:r>
          </a:p>
          <a:p>
            <a:pPr marL="0" lvl="0" indent="0">
              <a:buNone/>
            </a:pPr>
            <a:endParaRPr lang="en-GB" sz="1500" dirty="0"/>
          </a:p>
        </p:txBody>
      </p:sp>
      <p:graphicFrame>
        <p:nvGraphicFramePr>
          <p:cNvPr id="8" name="Table 7"/>
          <p:cNvGraphicFramePr>
            <a:graphicFrameLocks noGrp="1"/>
          </p:cNvGraphicFramePr>
          <p:nvPr>
            <p:extLst/>
          </p:nvPr>
        </p:nvGraphicFramePr>
        <p:xfrm>
          <a:off x="6864056" y="1593318"/>
          <a:ext cx="4981620" cy="3767346"/>
        </p:xfrm>
        <a:graphic>
          <a:graphicData uri="http://schemas.openxmlformats.org/drawingml/2006/table">
            <a:tbl>
              <a:tblPr firstRow="1" bandRow="1">
                <a:tableStyleId>{5C22544A-7EE6-4342-B048-85BDC9FD1C3A}</a:tableStyleId>
              </a:tblPr>
              <a:tblGrid>
                <a:gridCol w="4981620">
                  <a:extLst>
                    <a:ext uri="{9D8B030D-6E8A-4147-A177-3AD203B41FA5}">
                      <a16:colId xmlns:a16="http://schemas.microsoft.com/office/drawing/2014/main" val="3629024205"/>
                    </a:ext>
                  </a:extLst>
                </a:gridCol>
              </a:tblGrid>
              <a:tr h="62790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800" kern="1200" dirty="0">
                          <a:solidFill>
                            <a:schemeClr val="bg1"/>
                          </a:solidFill>
                          <a:effectLst/>
                          <a:latin typeface="+mn-lt"/>
                          <a:ea typeface="+mn-ea"/>
                          <a:cs typeface="+mn-cs"/>
                        </a:rPr>
                        <a:t>Efficiency gains are available to MS who</a:t>
                      </a:r>
                    </a:p>
                  </a:txBody>
                  <a:tcPr/>
                </a:tc>
                <a:extLst>
                  <a:ext uri="{0D108BD9-81ED-4DB2-BD59-A6C34878D82A}">
                    <a16:rowId xmlns:a16="http://schemas.microsoft.com/office/drawing/2014/main" val="2312268558"/>
                  </a:ext>
                </a:extLst>
              </a:tr>
              <a:tr h="2785979">
                <a:tc>
                  <a:txBody>
                    <a:bodyPr/>
                    <a:lstStyle/>
                    <a:p>
                      <a:pPr marL="285750" lvl="0" indent="-285750">
                        <a:spcAft>
                          <a:spcPts val="1200"/>
                        </a:spcAft>
                        <a:buFont typeface="Wingdings" panose="05000000000000000000" pitchFamily="2" charset="2"/>
                        <a:buChar char="ü"/>
                      </a:pPr>
                      <a:r>
                        <a:rPr lang="en-GB" sz="1600" dirty="0">
                          <a:effectLst/>
                        </a:rPr>
                        <a:t>Reduce EFA mapping costs by not offering landscape features as an EFA option if they are already protected through cross compliance GAECs</a:t>
                      </a:r>
                      <a:r>
                        <a:rPr lang="en-GB" sz="1600" baseline="0" dirty="0">
                          <a:effectLst/>
                        </a:rPr>
                        <a:t> </a:t>
                      </a:r>
                      <a:r>
                        <a:rPr lang="en-GB" sz="1600" dirty="0">
                          <a:effectLst/>
                        </a:rPr>
                        <a:t>, and avoid disproportionately precise measurement</a:t>
                      </a:r>
                    </a:p>
                    <a:p>
                      <a:pPr marL="285750" lvl="0" indent="-285750">
                        <a:spcAft>
                          <a:spcPts val="1200"/>
                        </a:spcAft>
                        <a:buFont typeface="Wingdings" panose="05000000000000000000" pitchFamily="2" charset="2"/>
                        <a:buChar char="ü"/>
                      </a:pPr>
                      <a:r>
                        <a:rPr lang="en-GB" sz="1600" dirty="0">
                          <a:effectLst/>
                        </a:rPr>
                        <a:t>Remove or modify M10 options with very low uptake</a:t>
                      </a:r>
                    </a:p>
                    <a:p>
                      <a:pPr marL="285750" lvl="0" indent="-285750">
                        <a:spcAft>
                          <a:spcPts val="1200"/>
                        </a:spcAft>
                        <a:buFont typeface="Wingdings" panose="05000000000000000000" pitchFamily="2" charset="2"/>
                        <a:buChar char="ü"/>
                      </a:pPr>
                      <a:r>
                        <a:rPr lang="en-GB" sz="1600" dirty="0">
                          <a:effectLst/>
                        </a:rPr>
                        <a:t>Streamline application procedures so that data already available to the MS is not asked for a second time</a:t>
                      </a:r>
                    </a:p>
                    <a:p>
                      <a:pPr marL="285750" lvl="0" indent="-285750">
                        <a:spcAft>
                          <a:spcPts val="1200"/>
                        </a:spcAft>
                        <a:buFont typeface="Wingdings" panose="05000000000000000000" pitchFamily="2" charset="2"/>
                        <a:buChar char="ü"/>
                      </a:pPr>
                      <a:r>
                        <a:rPr lang="en-GB" sz="1600" kern="1200" dirty="0">
                          <a:solidFill>
                            <a:schemeClr val="dk1"/>
                          </a:solidFill>
                          <a:effectLst/>
                          <a:latin typeface="+mn-lt"/>
                          <a:ea typeface="+mn-ea"/>
                          <a:cs typeface="+mn-cs"/>
                        </a:rPr>
                        <a:t>Maintain a stable and coherent list of eligibility criteria.</a:t>
                      </a:r>
                    </a:p>
                    <a:p>
                      <a:pPr marL="0" lvl="0" indent="0">
                        <a:buFontTx/>
                        <a:buNone/>
                      </a:pPr>
                      <a:endParaRPr lang="en-GB" sz="1600" kern="1200" dirty="0">
                        <a:solidFill>
                          <a:schemeClr val="dk1"/>
                        </a:solidFill>
                        <a:latin typeface="+mn-lt"/>
                        <a:ea typeface="+mn-ea"/>
                        <a:cs typeface="+mn-cs"/>
                      </a:endParaRPr>
                    </a:p>
                  </a:txBody>
                  <a:tcPr/>
                </a:tc>
                <a:extLst>
                  <a:ext uri="{0D108BD9-81ED-4DB2-BD59-A6C34878D82A}">
                    <a16:rowId xmlns:a16="http://schemas.microsoft.com/office/drawing/2014/main" val="3878415498"/>
                  </a:ext>
                </a:extLst>
              </a:tr>
            </a:tbl>
          </a:graphicData>
        </a:graphic>
      </p:graphicFrame>
      <p:pic>
        <p:nvPicPr>
          <p:cNvPr id="7" name="Picture 6"/>
          <p:cNvPicPr>
            <a:picLocks noChangeAspect="1"/>
          </p:cNvPicPr>
          <p:nvPr/>
        </p:nvPicPr>
        <p:blipFill>
          <a:blip r:embed="rId3"/>
          <a:stretch>
            <a:fillRect/>
          </a:stretch>
        </p:blipFill>
        <p:spPr>
          <a:xfrm>
            <a:off x="767035" y="3629789"/>
            <a:ext cx="5079973" cy="1806794"/>
          </a:xfrm>
          <a:prstGeom prst="rect">
            <a:avLst/>
          </a:prstGeom>
        </p:spPr>
      </p:pic>
    </p:spTree>
    <p:extLst>
      <p:ext uri="{BB962C8B-B14F-4D97-AF65-F5344CB8AC3E}">
        <p14:creationId xmlns:p14="http://schemas.microsoft.com/office/powerpoint/2010/main" val="3362238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Scope and objectives of the evaluation</a:t>
            </a:r>
          </a:p>
        </p:txBody>
      </p:sp>
      <p:sp>
        <p:nvSpPr>
          <p:cNvPr id="4" name="Content Placeholder 3"/>
          <p:cNvSpPr>
            <a:spLocks noGrp="1"/>
          </p:cNvSpPr>
          <p:nvPr>
            <p:ph idx="1"/>
          </p:nvPr>
        </p:nvSpPr>
        <p:spPr>
          <a:xfrm>
            <a:off x="329784" y="1157139"/>
            <a:ext cx="2653259" cy="4504115"/>
          </a:xfrm>
        </p:spPr>
        <p:txBody>
          <a:bodyPr/>
          <a:lstStyle/>
          <a:p>
            <a:pPr algn="just"/>
            <a:r>
              <a:rPr lang="en-GB" sz="2000" dirty="0"/>
              <a:t>To evaluate the impacts of the 2014-2020 CAP on habitats, landscapes and biodiversity</a:t>
            </a:r>
          </a:p>
          <a:p>
            <a:pPr algn="just"/>
            <a:r>
              <a:rPr lang="en-GB" sz="2000" dirty="0"/>
              <a:t>To determine the extent to which the CAP contributed to Target 3 of the EU Biodiversity Strategy</a:t>
            </a:r>
          </a:p>
          <a:p>
            <a:pPr algn="just"/>
            <a:r>
              <a:rPr lang="en-GB" sz="2000" dirty="0"/>
              <a:t>Addressed through 15 evaluation study questions (ESQs)</a:t>
            </a:r>
          </a:p>
        </p:txBody>
      </p:sp>
      <p:graphicFrame>
        <p:nvGraphicFramePr>
          <p:cNvPr id="10" name="Content Placeholder 3"/>
          <p:cNvGraphicFramePr>
            <a:graphicFrameLocks noGrp="1"/>
          </p:cNvGraphicFramePr>
          <p:nvPr>
            <p:ph idx="10"/>
            <p:extLst>
              <p:ext uri="{D42A27DB-BD31-4B8C-83A1-F6EECF244321}">
                <p14:modId xmlns:p14="http://schemas.microsoft.com/office/powerpoint/2010/main" val="1526495023"/>
              </p:ext>
            </p:extLst>
          </p:nvPr>
        </p:nvGraphicFramePr>
        <p:xfrm>
          <a:off x="2983043" y="1157517"/>
          <a:ext cx="9024078" cy="4503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3156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5" y="274643"/>
            <a:ext cx="11440540" cy="1144729"/>
          </a:xfrm>
        </p:spPr>
        <p:txBody>
          <a:bodyPr/>
          <a:lstStyle/>
          <a:p>
            <a:r>
              <a:rPr lang="en-GB" dirty="0"/>
              <a:t>Internal coherence with biodiversity objective </a:t>
            </a:r>
            <a:r>
              <a:rPr lang="en-US" dirty="0"/>
              <a:t/>
            </a:r>
            <a:br>
              <a:rPr lang="en-US" dirty="0"/>
            </a:br>
            <a:endParaRPr lang="en-US" dirty="0"/>
          </a:p>
        </p:txBody>
      </p:sp>
      <p:sp>
        <p:nvSpPr>
          <p:cNvPr id="7" name="Content Placeholder 6"/>
          <p:cNvSpPr>
            <a:spLocks noGrp="1"/>
          </p:cNvSpPr>
          <p:nvPr>
            <p:ph idx="1"/>
          </p:nvPr>
        </p:nvSpPr>
        <p:spPr>
          <a:xfrm>
            <a:off x="609605" y="1043903"/>
            <a:ext cx="4950202" cy="4715964"/>
          </a:xfrm>
        </p:spPr>
        <p:txBody>
          <a:bodyPr/>
          <a:lstStyle/>
          <a:p>
            <a:pPr algn="just"/>
            <a:r>
              <a:rPr lang="en-GB" sz="1600" dirty="0"/>
              <a:t>Majority of CAP instruments and measures are coherent or do not interact. However coherence varies depending on the relationship between different instruments and measures</a:t>
            </a:r>
          </a:p>
          <a:p>
            <a:pPr lvl="1" algn="just"/>
            <a:r>
              <a:rPr lang="en-US" sz="1400" dirty="0"/>
              <a:t>Numerous opportunities exist for measures to be combined in ways which are synergetic – e.g. AECM, organic farming, Natura 2000, non-productive investments, advice.</a:t>
            </a:r>
          </a:p>
          <a:p>
            <a:pPr lvl="1" algn="just"/>
            <a:r>
              <a:rPr lang="en-US" sz="1400" dirty="0"/>
              <a:t>More of a mixed coherence between the VCS and ANC measures and biodiversity objectives.</a:t>
            </a:r>
          </a:p>
          <a:p>
            <a:pPr algn="just"/>
            <a:r>
              <a:rPr lang="en-GB" sz="1600" dirty="0"/>
              <a:t>Only a few instances exist where the relationship between measures could lead to contradictory outcomes. These issues largely apply to certain exemptions. In particular:</a:t>
            </a:r>
          </a:p>
          <a:p>
            <a:pPr lvl="1" algn="just"/>
            <a:r>
              <a:rPr lang="en-GB" sz="1400" dirty="0"/>
              <a:t>permanent crops in receipt of direct payments are not subject to relevant greening practices, notably the EFA instrument (7% of the UAA)</a:t>
            </a:r>
          </a:p>
          <a:p>
            <a:pPr lvl="1" algn="just"/>
            <a:r>
              <a:rPr lang="en-GB" sz="1400" dirty="0"/>
              <a:t>Farmers under the small farmer scheme are exempt from both cross compliance and greening requirements (5% of the UAA)</a:t>
            </a:r>
          </a:p>
          <a:p>
            <a:endParaRPr lang="en-GB" sz="1800" dirty="0"/>
          </a:p>
          <a:p>
            <a:pPr marL="0" indent="0">
              <a:buNone/>
            </a:pPr>
            <a:endParaRPr lang="en-GB" sz="1600" dirty="0"/>
          </a:p>
        </p:txBody>
      </p:sp>
      <p:pic>
        <p:nvPicPr>
          <p:cNvPr id="3" name="Picture 2"/>
          <p:cNvPicPr>
            <a:picLocks noChangeAspect="1"/>
          </p:cNvPicPr>
          <p:nvPr/>
        </p:nvPicPr>
        <p:blipFill>
          <a:blip r:embed="rId3"/>
          <a:stretch>
            <a:fillRect/>
          </a:stretch>
        </p:blipFill>
        <p:spPr>
          <a:xfrm>
            <a:off x="5559807" y="1043903"/>
            <a:ext cx="6308448" cy="4708479"/>
          </a:xfrm>
          <a:prstGeom prst="rect">
            <a:avLst/>
          </a:prstGeom>
        </p:spPr>
      </p:pic>
    </p:spTree>
    <p:extLst>
      <p:ext uri="{BB962C8B-B14F-4D97-AF65-F5344CB8AC3E}">
        <p14:creationId xmlns:p14="http://schemas.microsoft.com/office/powerpoint/2010/main" val="1178999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71" y="274643"/>
            <a:ext cx="11179633" cy="1144729"/>
          </a:xfrm>
        </p:spPr>
        <p:txBody>
          <a:bodyPr/>
          <a:lstStyle/>
          <a:p>
            <a:pPr lvl="0"/>
            <a:r>
              <a:rPr lang="en-GB" dirty="0"/>
              <a:t>Internal coherence with other CAP objectives </a:t>
            </a:r>
            <a:endParaRPr lang="en-US" dirty="0"/>
          </a:p>
        </p:txBody>
      </p:sp>
      <p:sp>
        <p:nvSpPr>
          <p:cNvPr id="3" name="Content Placeholder 2"/>
          <p:cNvSpPr>
            <a:spLocks noGrp="1"/>
          </p:cNvSpPr>
          <p:nvPr>
            <p:ph idx="1"/>
          </p:nvPr>
        </p:nvSpPr>
        <p:spPr>
          <a:xfrm>
            <a:off x="402771" y="1175664"/>
            <a:ext cx="10929257" cy="4463135"/>
          </a:xfrm>
        </p:spPr>
        <p:txBody>
          <a:bodyPr/>
          <a:lstStyle/>
          <a:p>
            <a:pPr algn="just"/>
            <a:r>
              <a:rPr lang="en-GB" sz="2000" dirty="0"/>
              <a:t>Viable food production &amp; balanced territorial development objectives</a:t>
            </a:r>
          </a:p>
          <a:p>
            <a:pPr lvl="1" algn="just"/>
            <a:r>
              <a:rPr lang="en-GB" sz="1600" dirty="0"/>
              <a:t>Instruments and measures related to biodiversity are generally coherent. Theoretical incoherence rarely occurs on the ground or only to a limited extent e.g. greening has had little impact on agricultural income and productivity due to flexibilities applied</a:t>
            </a:r>
          </a:p>
          <a:p>
            <a:pPr lvl="1" algn="just"/>
            <a:r>
              <a:rPr lang="en-GB" sz="1600" dirty="0"/>
              <a:t>RDP measures in principle compensate farmers for the income foregone and additional costs they incur when enrolling in these schemes, so they should also have limited or no impact on farmers’ income</a:t>
            </a:r>
          </a:p>
          <a:p>
            <a:pPr lvl="1" algn="just"/>
            <a:r>
              <a:rPr lang="en-GB" sz="1600" dirty="0"/>
              <a:t>Evidence from the case studies shows that biodiversity related RDP measures (M10, M11, M12, M8.5) can deliver synergies with the objective of balanced territorial development e.g. adding value to products or tourism</a:t>
            </a:r>
          </a:p>
          <a:p>
            <a:pPr marL="457188" lvl="1" indent="0" algn="just">
              <a:buNone/>
            </a:pPr>
            <a:endParaRPr lang="en-GB" sz="1500" dirty="0"/>
          </a:p>
          <a:p>
            <a:pPr algn="just"/>
            <a:r>
              <a:rPr lang="en-GB" sz="2000" dirty="0"/>
              <a:t>Other environmental objectives of the CAP</a:t>
            </a:r>
          </a:p>
          <a:p>
            <a:pPr lvl="1" algn="just"/>
            <a:r>
              <a:rPr lang="en-GB" sz="1600" dirty="0"/>
              <a:t>Coherence with the objectives of water, soil and GHG emissions tend to arise indirectly as a side effect of measures to promote biodiversity</a:t>
            </a:r>
          </a:p>
          <a:p>
            <a:pPr lvl="1"/>
            <a:endParaRPr lang="en-GB" sz="1500" dirty="0"/>
          </a:p>
          <a:p>
            <a:endParaRPr lang="en-GB" dirty="0"/>
          </a:p>
        </p:txBody>
      </p:sp>
    </p:spTree>
    <p:extLst>
      <p:ext uri="{BB962C8B-B14F-4D97-AF65-F5344CB8AC3E}">
        <p14:creationId xmlns:p14="http://schemas.microsoft.com/office/powerpoint/2010/main" val="1961441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External coherence (BHD and EU Biodiversity Strategy) </a:t>
            </a:r>
            <a:endParaRPr lang="en-US" dirty="0"/>
          </a:p>
        </p:txBody>
      </p:sp>
      <p:sp>
        <p:nvSpPr>
          <p:cNvPr id="5" name="Content Placeholder 6"/>
          <p:cNvSpPr txBox="1">
            <a:spLocks/>
          </p:cNvSpPr>
          <p:nvPr/>
        </p:nvSpPr>
        <p:spPr>
          <a:xfrm>
            <a:off x="402771" y="1136196"/>
            <a:ext cx="5211448" cy="4404633"/>
          </a:xfrm>
          <a:prstGeom prst="rect">
            <a:avLst/>
          </a:prstGeom>
        </p:spPr>
        <p:txBody>
          <a:bodyPr vert="horz" lIns="91440" tIns="45720" rIns="91440" bIns="45720" rtlCol="0">
            <a:noAutofit/>
          </a:bodyPr>
          <a:lstStyle>
            <a:lvl1pPr marL="342891" indent="-342891" algn="l" defTabSz="914377" rtl="0" eaLnBrk="1" latinLnBrk="0" hangingPunct="1">
              <a:spcBef>
                <a:spcPct val="20000"/>
              </a:spcBef>
              <a:buClrTx/>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ClrTx/>
              <a:buFont typeface="Calibri" panose="020F050202020403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ClrTx/>
              <a:buFont typeface="Wingdings" panose="05000000000000000000" pitchFamily="2" charset="2"/>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ClrTx/>
              <a:buFont typeface="Symbol" panose="05050102010706020507" pitchFamily="18" charset="2"/>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ClrTx/>
              <a:buFont typeface="Calibri" panose="020F050202020403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500" dirty="0"/>
          </a:p>
          <a:p>
            <a:pPr marL="0" indent="0">
              <a:buNone/>
            </a:pPr>
            <a:r>
              <a:rPr lang="en-GB" sz="1500" b="1" dirty="0"/>
              <a:t>EU level</a:t>
            </a:r>
          </a:p>
          <a:p>
            <a:pPr algn="just"/>
            <a:r>
              <a:rPr lang="en-GB" sz="1500" dirty="0"/>
              <a:t>Most of the CAP instruments and measures are potentially coherent with other related EU and national policies relevant for biodiversity</a:t>
            </a:r>
          </a:p>
          <a:p>
            <a:pPr algn="just"/>
            <a:r>
              <a:rPr lang="en-GB" sz="1500" dirty="0"/>
              <a:t>Measures with the highest coherence are the ESPG measure, M10, M12, M15, M11 and M16</a:t>
            </a:r>
          </a:p>
          <a:p>
            <a:pPr algn="just"/>
            <a:r>
              <a:rPr lang="en-GB" sz="1500" dirty="0"/>
              <a:t>Some other instruments and measures have the potential to be both coherent and incoherent with biodiversity needs, depending on how they are implemented, including direct payments, some RDP measures and most notably VCS </a:t>
            </a:r>
          </a:p>
          <a:p>
            <a:pPr marL="0" indent="0" algn="just">
              <a:buNone/>
            </a:pPr>
            <a:r>
              <a:rPr lang="en-GB" sz="1500" b="1" dirty="0"/>
              <a:t>Member State level</a:t>
            </a:r>
          </a:p>
          <a:p>
            <a:pPr algn="just"/>
            <a:r>
              <a:rPr lang="en-GB" sz="1500" dirty="0"/>
              <a:t>RDPs, and especially M10, are coherent with biodiversity priorities (taking into account PAFs and NBAPS to some extent) in most case study Member States </a:t>
            </a:r>
          </a:p>
          <a:p>
            <a:pPr algn="just"/>
            <a:r>
              <a:rPr lang="en-GB" sz="1500" dirty="0"/>
              <a:t>Some decisions on Pillar 1 instruments, especially the very limited ESPG designation outside Natura 2000 areas, conflict with biodiversity needs</a:t>
            </a:r>
          </a:p>
          <a:p>
            <a:endParaRPr lang="en-GB" dirty="0"/>
          </a:p>
        </p:txBody>
      </p:sp>
      <p:pic>
        <p:nvPicPr>
          <p:cNvPr id="7" name="Picture 6"/>
          <p:cNvPicPr>
            <a:picLocks noChangeAspect="1"/>
          </p:cNvPicPr>
          <p:nvPr/>
        </p:nvPicPr>
        <p:blipFill>
          <a:blip r:embed="rId3"/>
          <a:stretch>
            <a:fillRect/>
          </a:stretch>
        </p:blipFill>
        <p:spPr>
          <a:xfrm>
            <a:off x="5614219" y="935498"/>
            <a:ext cx="6335374" cy="4767212"/>
          </a:xfrm>
          <a:prstGeom prst="rect">
            <a:avLst/>
          </a:prstGeom>
        </p:spPr>
      </p:pic>
    </p:spTree>
    <p:extLst>
      <p:ext uri="{BB962C8B-B14F-4D97-AF65-F5344CB8AC3E}">
        <p14:creationId xmlns:p14="http://schemas.microsoft.com/office/powerpoint/2010/main" val="2093083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Relevance to needs and new issues </a:t>
            </a:r>
            <a:r>
              <a:rPr lang="en-US" dirty="0"/>
              <a:t/>
            </a:r>
            <a:br>
              <a:rPr lang="en-US" dirty="0"/>
            </a:br>
            <a:endParaRPr lang="fr-FR" dirty="0"/>
          </a:p>
        </p:txBody>
      </p:sp>
      <p:sp>
        <p:nvSpPr>
          <p:cNvPr id="7" name="Content Placeholder 2"/>
          <p:cNvSpPr txBox="1">
            <a:spLocks/>
          </p:cNvSpPr>
          <p:nvPr/>
        </p:nvSpPr>
        <p:spPr>
          <a:xfrm>
            <a:off x="490739" y="1206679"/>
            <a:ext cx="11210529" cy="1034143"/>
          </a:xfrm>
          <a:prstGeom prst="rect">
            <a:avLst/>
          </a:prstGeom>
        </p:spPr>
        <p:txBody>
          <a:bodyPr vert="horz" lIns="91440" tIns="45720" rIns="91440" bIns="45720" rtlCol="0">
            <a:noAutofit/>
          </a:bodyPr>
          <a:lstStyle>
            <a:lvl1pPr marL="342891" indent="-342891" algn="l" defTabSz="914377" rtl="0" eaLnBrk="1" latinLnBrk="0" hangingPunct="1">
              <a:spcBef>
                <a:spcPct val="20000"/>
              </a:spcBef>
              <a:buClrTx/>
              <a:buFont typeface="Arial" panose="020B0604020202020204" pitchFamily="34" charset="0"/>
              <a:buChar char="•"/>
              <a:defRPr sz="2400" kern="1200">
                <a:solidFill>
                  <a:schemeClr val="tx1"/>
                </a:solidFill>
                <a:latin typeface="+mn-lt"/>
                <a:ea typeface="+mn-ea"/>
                <a:cs typeface="+mn-cs"/>
              </a:defRPr>
            </a:lvl1pPr>
            <a:lvl2pPr marL="742932" indent="-285744" algn="l" defTabSz="914377" rtl="0" eaLnBrk="1" latinLnBrk="0" hangingPunct="1">
              <a:spcBef>
                <a:spcPct val="20000"/>
              </a:spcBef>
              <a:buClrTx/>
              <a:buFont typeface="Calibri" panose="020F0502020204030204" pitchFamily="34" charset="0"/>
              <a:buChar char="‒"/>
              <a:defRPr sz="2000" kern="1200">
                <a:solidFill>
                  <a:schemeClr val="tx1"/>
                </a:solidFill>
                <a:latin typeface="+mn-lt"/>
                <a:ea typeface="+mn-ea"/>
                <a:cs typeface="+mn-cs"/>
              </a:defRPr>
            </a:lvl2pPr>
            <a:lvl3pPr marL="1142971" indent="-228594" algn="l" defTabSz="914377" rtl="0" eaLnBrk="1" latinLnBrk="0" hangingPunct="1">
              <a:spcBef>
                <a:spcPct val="20000"/>
              </a:spcBef>
              <a:buClrTx/>
              <a:buFont typeface="Wingdings" panose="05000000000000000000" pitchFamily="2" charset="2"/>
              <a:buChar char="§"/>
              <a:defRPr sz="1800" kern="1200">
                <a:solidFill>
                  <a:schemeClr val="tx1"/>
                </a:solidFill>
                <a:latin typeface="+mn-lt"/>
                <a:ea typeface="+mn-ea"/>
                <a:cs typeface="+mn-cs"/>
              </a:defRPr>
            </a:lvl3pPr>
            <a:lvl4pPr marL="1600160" indent="-228594" algn="l" defTabSz="914377" rtl="0" eaLnBrk="1" latinLnBrk="0" hangingPunct="1">
              <a:spcBef>
                <a:spcPct val="20000"/>
              </a:spcBef>
              <a:buClrTx/>
              <a:buFont typeface="Symbol" panose="05050102010706020507" pitchFamily="18" charset="2"/>
              <a:buChar char="-"/>
              <a:defRPr sz="1600" kern="1200">
                <a:solidFill>
                  <a:schemeClr val="tx1"/>
                </a:solidFill>
                <a:latin typeface="+mn-lt"/>
                <a:ea typeface="+mn-ea"/>
                <a:cs typeface="+mn-cs"/>
              </a:defRPr>
            </a:lvl4pPr>
            <a:lvl5pPr marL="2057349" indent="-228594" algn="l" defTabSz="914377" rtl="0" eaLnBrk="1" latinLnBrk="0" hangingPunct="1">
              <a:spcBef>
                <a:spcPct val="20000"/>
              </a:spcBef>
              <a:buClrTx/>
              <a:buFont typeface="Calibri" panose="020F0502020204030204"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t>CAP measures of most relevance to addressing the pressures and threats facing biodiversity are those that maintain and restore semi-natural agricultural and forest habitats and landscapes</a:t>
            </a:r>
          </a:p>
          <a:p>
            <a:endParaRPr lang="en-GB" sz="1800" dirty="0"/>
          </a:p>
          <a:p>
            <a:endParaRPr lang="en-GB" sz="1800" dirty="0"/>
          </a:p>
        </p:txBody>
      </p:sp>
      <p:graphicFrame>
        <p:nvGraphicFramePr>
          <p:cNvPr id="3" name="Table 2"/>
          <p:cNvGraphicFramePr>
            <a:graphicFrameLocks noGrp="1"/>
          </p:cNvGraphicFramePr>
          <p:nvPr>
            <p:extLst>
              <p:ext uri="{D42A27DB-BD31-4B8C-83A1-F6EECF244321}">
                <p14:modId xmlns:p14="http://schemas.microsoft.com/office/powerpoint/2010/main" val="3147923397"/>
              </p:ext>
            </p:extLst>
          </p:nvPr>
        </p:nvGraphicFramePr>
        <p:xfrm>
          <a:off x="609605" y="1937977"/>
          <a:ext cx="11327840" cy="3840480"/>
        </p:xfrm>
        <a:graphic>
          <a:graphicData uri="http://schemas.openxmlformats.org/drawingml/2006/table">
            <a:tbl>
              <a:tblPr firstRow="1" bandRow="1">
                <a:tableStyleId>{5C22544A-7EE6-4342-B048-85BDC9FD1C3A}</a:tableStyleId>
              </a:tblPr>
              <a:tblGrid>
                <a:gridCol w="5663920">
                  <a:extLst>
                    <a:ext uri="{9D8B030D-6E8A-4147-A177-3AD203B41FA5}">
                      <a16:colId xmlns:a16="http://schemas.microsoft.com/office/drawing/2014/main" val="345473738"/>
                    </a:ext>
                  </a:extLst>
                </a:gridCol>
                <a:gridCol w="5663920">
                  <a:extLst>
                    <a:ext uri="{9D8B030D-6E8A-4147-A177-3AD203B41FA5}">
                      <a16:colId xmlns:a16="http://schemas.microsoft.com/office/drawing/2014/main" val="2881059204"/>
                    </a:ext>
                  </a:extLst>
                </a:gridCol>
              </a:tblGrid>
              <a:tr h="28356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500" b="1" dirty="0"/>
                        <a:t>Pillar 1</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500" b="1" dirty="0"/>
                        <a:t>Pillar 2</a:t>
                      </a:r>
                    </a:p>
                  </a:txBody>
                  <a:tcPr/>
                </a:tc>
                <a:extLst>
                  <a:ext uri="{0D108BD9-81ED-4DB2-BD59-A6C34878D82A}">
                    <a16:rowId xmlns:a16="http://schemas.microsoft.com/office/drawing/2014/main" val="139649148"/>
                  </a:ext>
                </a:extLst>
              </a:tr>
              <a:tr h="3325432">
                <a:tc>
                  <a:txBody>
                    <a:bodyPr/>
                    <a:lstStyle/>
                    <a:p>
                      <a:pPr marL="285750" lvl="0" indent="-285750" algn="just">
                        <a:spcAft>
                          <a:spcPts val="1200"/>
                        </a:spcAft>
                        <a:buFont typeface="Arial" panose="020B0604020202020204" pitchFamily="34" charset="0"/>
                        <a:buChar char="•"/>
                      </a:pPr>
                      <a:r>
                        <a:rPr lang="en-GB" sz="1500" dirty="0"/>
                        <a:t>Cross compliance, GAEC and advisory measures have the potential to be relevant, but this depends greatly on the way in which MS apply them</a:t>
                      </a:r>
                    </a:p>
                    <a:p>
                      <a:pPr marL="285750" lvl="0" indent="-285750" algn="just" defTabSz="914377" rtl="0" eaLnBrk="1" latinLnBrk="0" hangingPunct="1">
                        <a:spcAft>
                          <a:spcPts val="1200"/>
                        </a:spcAft>
                        <a:buFont typeface="Arial" panose="020B0604020202020204" pitchFamily="34" charset="0"/>
                        <a:buChar char="•"/>
                      </a:pPr>
                      <a:r>
                        <a:rPr lang="en-GB" sz="1500" kern="1200" dirty="0">
                          <a:solidFill>
                            <a:schemeClr val="dk1"/>
                          </a:solidFill>
                          <a:latin typeface="+mn-lt"/>
                          <a:ea typeface="+mn-ea"/>
                          <a:cs typeface="+mn-cs"/>
                        </a:rPr>
                        <a:t>ESPG is very relevant, but it does not protect semi-natural grasslands from all potential pressures, such as increases in the use of fertiliser or drainage.</a:t>
                      </a:r>
                    </a:p>
                    <a:p>
                      <a:pPr marL="285750" lvl="0" indent="-285750" algn="just" defTabSz="914377" rtl="0" eaLnBrk="1" latinLnBrk="0" hangingPunct="1">
                        <a:spcAft>
                          <a:spcPts val="1200"/>
                        </a:spcAft>
                        <a:buFont typeface="Arial" panose="020B0604020202020204" pitchFamily="34" charset="0"/>
                        <a:buChar char="•"/>
                      </a:pPr>
                      <a:r>
                        <a:rPr lang="en-GB" sz="1500" kern="1200" dirty="0">
                          <a:solidFill>
                            <a:schemeClr val="dk1"/>
                          </a:solidFill>
                          <a:latin typeface="+mn-lt"/>
                          <a:ea typeface="+mn-ea"/>
                          <a:cs typeface="+mn-cs"/>
                        </a:rPr>
                        <a:t>VCS relevant to the maintenance of semi-natural habitat, but not as relevant if no environmental conditions apply</a:t>
                      </a:r>
                    </a:p>
                    <a:p>
                      <a:pPr marL="285750" lvl="0" indent="-285750" algn="just" defTabSz="914377" rtl="0" eaLnBrk="1" latinLnBrk="0" hangingPunct="1">
                        <a:spcAft>
                          <a:spcPts val="1200"/>
                        </a:spcAft>
                        <a:buFont typeface="Arial" panose="020B0604020202020204" pitchFamily="34" charset="0"/>
                        <a:buChar char="•"/>
                      </a:pPr>
                      <a:r>
                        <a:rPr lang="en-GB" sz="1500" kern="1200" dirty="0">
                          <a:solidFill>
                            <a:schemeClr val="dk1"/>
                          </a:solidFill>
                          <a:latin typeface="+mn-lt"/>
                          <a:ea typeface="+mn-ea"/>
                          <a:cs typeface="+mn-cs"/>
                        </a:rPr>
                        <a:t>Some EFA measures relevant, but the majority of the EFA area is dominated by catch crops and nitrogen-fixing crops of low relevance to biodiversity</a:t>
                      </a:r>
                      <a:endParaRPr lang="en-GB" sz="1500" dirty="0"/>
                    </a:p>
                  </a:txBody>
                  <a:tcPr/>
                </a:tc>
                <a:tc>
                  <a:txBody>
                    <a:bodyPr/>
                    <a:lstStyle/>
                    <a:p>
                      <a:pPr marL="285750" lvl="0" indent="-285750" algn="just" defTabSz="914377" rtl="0" eaLnBrk="1" latinLnBrk="0" hangingPunct="1">
                        <a:spcAft>
                          <a:spcPts val="1200"/>
                        </a:spcAft>
                        <a:buFont typeface="Arial" panose="020B0604020202020204" pitchFamily="34" charset="0"/>
                        <a:buChar char="•"/>
                      </a:pPr>
                      <a:r>
                        <a:rPr lang="en-GB" sz="1500" kern="1200" dirty="0">
                          <a:solidFill>
                            <a:schemeClr val="dk1"/>
                          </a:solidFill>
                          <a:latin typeface="+mn-lt"/>
                          <a:ea typeface="+mn-ea"/>
                          <a:cs typeface="+mn-cs"/>
                        </a:rPr>
                        <a:t>M10, M12, M15 and similar RDP supported schemes (under M4.4, M7 and M8) are of highest relevance, as help to maintain HNV farmland and provide tailored interventions to respond to the needs of threatened high priority habitats and species. </a:t>
                      </a:r>
                    </a:p>
                    <a:p>
                      <a:pPr marL="285750" lvl="0" indent="-285750" algn="just" defTabSz="914377" rtl="0" eaLnBrk="1" latinLnBrk="0" hangingPunct="1">
                        <a:spcAft>
                          <a:spcPts val="1200"/>
                        </a:spcAft>
                        <a:buFont typeface="Arial" panose="020B0604020202020204" pitchFamily="34" charset="0"/>
                        <a:buChar char="•"/>
                      </a:pPr>
                      <a:r>
                        <a:rPr lang="en-GB" sz="1500" kern="1200" dirty="0">
                          <a:solidFill>
                            <a:schemeClr val="dk1"/>
                          </a:solidFill>
                          <a:latin typeface="+mn-lt"/>
                          <a:ea typeface="+mn-ea"/>
                          <a:cs typeface="+mn-cs"/>
                        </a:rPr>
                        <a:t>Relevance of M10, M8, M15 etc. is heightened if they are targeted towards Natura 2000 sites</a:t>
                      </a:r>
                    </a:p>
                    <a:p>
                      <a:pPr marL="285750" marR="0" lvl="0" indent="-285750" algn="just"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500" kern="1200" dirty="0">
                          <a:solidFill>
                            <a:schemeClr val="dk1"/>
                          </a:solidFill>
                          <a:effectLst/>
                          <a:latin typeface="+mn-lt"/>
                          <a:ea typeface="+mn-ea"/>
                          <a:cs typeface="+mn-cs"/>
                        </a:rPr>
                        <a:t>M10 of greatest relevance as it has the ability to provide tailored interventions that can maintain and restore semi-natural elements in the landscape, other important habitat features and apply</a:t>
                      </a:r>
                      <a:r>
                        <a:rPr lang="en-GB" sz="1500" kern="1200" baseline="0" dirty="0">
                          <a:solidFill>
                            <a:schemeClr val="dk1"/>
                          </a:solidFill>
                          <a:effectLst/>
                          <a:latin typeface="+mn-lt"/>
                          <a:ea typeface="+mn-ea"/>
                          <a:cs typeface="+mn-cs"/>
                        </a:rPr>
                        <a:t> relevant farm management practiced</a:t>
                      </a:r>
                    </a:p>
                    <a:p>
                      <a:pPr marL="285750" marR="0" lvl="0" indent="-285750" algn="just"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500" kern="1200" dirty="0">
                          <a:solidFill>
                            <a:schemeClr val="dk1"/>
                          </a:solidFill>
                          <a:latin typeface="+mn-lt"/>
                          <a:ea typeface="+mn-ea"/>
                          <a:cs typeface="+mn-cs"/>
                        </a:rPr>
                        <a:t>M11 is also of relevance, it mainly benefits generalist species, and its relevance varies considerably depending on the various practices that are carried out, and their context</a:t>
                      </a:r>
                    </a:p>
                  </a:txBody>
                  <a:tcPr/>
                </a:tc>
                <a:extLst>
                  <a:ext uri="{0D108BD9-81ED-4DB2-BD59-A6C34878D82A}">
                    <a16:rowId xmlns:a16="http://schemas.microsoft.com/office/drawing/2014/main" val="124445583"/>
                  </a:ext>
                </a:extLst>
              </a:tr>
            </a:tbl>
          </a:graphicData>
        </a:graphic>
      </p:graphicFrame>
    </p:spTree>
    <p:extLst>
      <p:ext uri="{BB962C8B-B14F-4D97-AF65-F5344CB8AC3E}">
        <p14:creationId xmlns:p14="http://schemas.microsoft.com/office/powerpoint/2010/main" val="1253200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EU Added Value</a:t>
            </a:r>
            <a:endParaRPr lang="en-US" dirty="0"/>
          </a:p>
        </p:txBody>
      </p:sp>
      <p:sp>
        <p:nvSpPr>
          <p:cNvPr id="3" name="Content Placeholder 2"/>
          <p:cNvSpPr>
            <a:spLocks noGrp="1"/>
          </p:cNvSpPr>
          <p:nvPr>
            <p:ph idx="1"/>
          </p:nvPr>
        </p:nvSpPr>
        <p:spPr>
          <a:xfrm>
            <a:off x="609600" y="1600207"/>
            <a:ext cx="10450286" cy="4061047"/>
          </a:xfrm>
        </p:spPr>
        <p:txBody>
          <a:bodyPr/>
          <a:lstStyle/>
          <a:p>
            <a:pPr algn="just"/>
            <a:r>
              <a:rPr lang="en-GB" sz="2800" dirty="0" smtClean="0"/>
              <a:t>The CAP has raised Member States’ ambition for biodiversity, in particular by requiring minimum levels of expenditure on a group of measures within the RDP, all of which provide benefits;</a:t>
            </a:r>
          </a:p>
          <a:p>
            <a:pPr algn="just"/>
            <a:r>
              <a:rPr lang="en-GB" sz="2800" dirty="0" smtClean="0"/>
              <a:t>EU-level knowledge-sharing such as that through the European Network for Regional Development Contact Point and EIP-AGRI has also added value to what Member States could have achieved at national level.</a:t>
            </a:r>
            <a:endParaRPr lang="en-GB" sz="1800" dirty="0"/>
          </a:p>
        </p:txBody>
      </p:sp>
    </p:spTree>
    <p:extLst>
      <p:ext uri="{BB962C8B-B14F-4D97-AF65-F5344CB8AC3E}">
        <p14:creationId xmlns:p14="http://schemas.microsoft.com/office/powerpoint/2010/main" val="3613465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a:xfrm>
            <a:off x="609605" y="1197084"/>
            <a:ext cx="10972800" cy="4061047"/>
          </a:xfrm>
        </p:spPr>
        <p:txBody>
          <a:bodyPr/>
          <a:lstStyle/>
          <a:p>
            <a:pPr marL="0" indent="0" algn="just">
              <a:buNone/>
            </a:pPr>
            <a:r>
              <a:rPr lang="en-US" sz="1600" b="1" dirty="0"/>
              <a:t>CAUSAL ANALAYSIS</a:t>
            </a:r>
            <a:endParaRPr lang="en-GB" sz="1600" b="1" dirty="0"/>
          </a:p>
          <a:p>
            <a:pPr algn="just"/>
            <a:r>
              <a:rPr lang="en-US" sz="1600" dirty="0"/>
              <a:t>Flexibility to design and target certain CAP Pillar 1 instruments and all Pillar 2 measures has led to a wide array of implementation choices, both in terms of the instruments and measures applied, their focus and the budget allocated</a:t>
            </a:r>
          </a:p>
          <a:p>
            <a:pPr algn="just"/>
            <a:r>
              <a:rPr lang="en-US" sz="1600" dirty="0"/>
              <a:t>Both </a:t>
            </a:r>
            <a:r>
              <a:rPr lang="en-GB" sz="1600" dirty="0"/>
              <a:t>Member States’ implementation choices and farmers’ decisions to take up instruments and measures </a:t>
            </a:r>
            <a:r>
              <a:rPr lang="en-GB" sz="1600" dirty="0" smtClean="0"/>
              <a:t>have been </a:t>
            </a:r>
            <a:r>
              <a:rPr lang="en-GB" sz="1600" dirty="0"/>
              <a:t>primarily </a:t>
            </a:r>
            <a:r>
              <a:rPr lang="en-GB" sz="1600" dirty="0" smtClean="0"/>
              <a:t>driven </a:t>
            </a:r>
            <a:r>
              <a:rPr lang="en-GB" sz="1600" dirty="0"/>
              <a:t>by socio-economic and financial </a:t>
            </a:r>
            <a:r>
              <a:rPr lang="en-GB" sz="1600" dirty="0" smtClean="0"/>
              <a:t>reasons </a:t>
            </a:r>
            <a:r>
              <a:rPr lang="en-GB" sz="1600" dirty="0"/>
              <a:t>rather than biodiversity </a:t>
            </a:r>
            <a:r>
              <a:rPr lang="en-GB" sz="1600" dirty="0" smtClean="0"/>
              <a:t>concerns</a:t>
            </a:r>
          </a:p>
          <a:p>
            <a:pPr marL="0" indent="0" algn="just">
              <a:buNone/>
            </a:pPr>
            <a:endParaRPr lang="en-US" sz="1600" b="1" dirty="0" smtClean="0"/>
          </a:p>
          <a:p>
            <a:pPr marL="0" indent="0" algn="just">
              <a:buNone/>
            </a:pPr>
            <a:r>
              <a:rPr lang="en-US" sz="1600" b="1" dirty="0" smtClean="0"/>
              <a:t>EFFECTIVENESS</a:t>
            </a:r>
            <a:endParaRPr lang="en-GB" sz="1600" b="1" dirty="0" smtClean="0"/>
          </a:p>
          <a:p>
            <a:pPr lvl="0" algn="just"/>
            <a:r>
              <a:rPr lang="en-US" sz="1600" dirty="0" smtClean="0"/>
              <a:t>Pillar </a:t>
            </a:r>
            <a:r>
              <a:rPr lang="en-US" sz="1600" dirty="0"/>
              <a:t>2 measures including AECM schemes, Natura 2000 and forestry payments </a:t>
            </a:r>
            <a:r>
              <a:rPr lang="en-US" sz="1600" dirty="0" smtClean="0"/>
              <a:t>can contribute </a:t>
            </a:r>
            <a:r>
              <a:rPr lang="en-US" sz="1600" dirty="0"/>
              <a:t>significantly to biodiversity goals, particularly where they maintain semi-natural habitats, and support HNV farmland. However impacts are </a:t>
            </a:r>
            <a:r>
              <a:rPr lang="en-US" sz="1600" dirty="0" smtClean="0"/>
              <a:t>often </a:t>
            </a:r>
            <a:r>
              <a:rPr lang="en-US" sz="1600" dirty="0"/>
              <a:t>constrained by limited budgets and farmer uptake </a:t>
            </a:r>
            <a:r>
              <a:rPr lang="en-US" sz="1600" dirty="0" smtClean="0"/>
              <a:t>(e.g. M8, M10, M15), </a:t>
            </a:r>
            <a:r>
              <a:rPr lang="en-US" sz="1600" dirty="0"/>
              <a:t>and </a:t>
            </a:r>
            <a:r>
              <a:rPr lang="en-US" sz="1600" dirty="0" smtClean="0"/>
              <a:t>infrequent use </a:t>
            </a:r>
            <a:r>
              <a:rPr lang="en-US" sz="1600" dirty="0"/>
              <a:t>by Member States </a:t>
            </a:r>
            <a:r>
              <a:rPr lang="en-US" sz="1600" dirty="0" smtClean="0"/>
              <a:t>(e.g. M12)</a:t>
            </a:r>
            <a:endParaRPr lang="en-GB" sz="1600" dirty="0"/>
          </a:p>
          <a:p>
            <a:pPr lvl="0" algn="just"/>
            <a:r>
              <a:rPr lang="en-GB" sz="1600" dirty="0"/>
              <a:t>Pillar 1 instruments </a:t>
            </a:r>
            <a:r>
              <a:rPr lang="en-GB" sz="1600" dirty="0" smtClean="0"/>
              <a:t>e.g. </a:t>
            </a:r>
            <a:r>
              <a:rPr lang="en-US" sz="1600" dirty="0" smtClean="0"/>
              <a:t>ESPG </a:t>
            </a:r>
            <a:r>
              <a:rPr lang="en-US" sz="1600" dirty="0"/>
              <a:t>greening measure and certain EFA elements can support </a:t>
            </a:r>
            <a:r>
              <a:rPr lang="en-US" sz="1600" dirty="0" smtClean="0"/>
              <a:t>biodiversity, </a:t>
            </a:r>
            <a:r>
              <a:rPr lang="en-US" sz="1600" dirty="0"/>
              <a:t>but </a:t>
            </a:r>
            <a:r>
              <a:rPr lang="en-US" sz="1600" dirty="0" smtClean="0"/>
              <a:t>often do not reach </a:t>
            </a:r>
            <a:r>
              <a:rPr lang="en-US" sz="1600" dirty="0"/>
              <a:t>their full </a:t>
            </a:r>
            <a:r>
              <a:rPr lang="en-US" sz="1600" dirty="0" smtClean="0"/>
              <a:t>potential due to poor design. Other </a:t>
            </a:r>
            <a:r>
              <a:rPr lang="en-US" sz="1600" dirty="0"/>
              <a:t>direct payments and </a:t>
            </a:r>
            <a:r>
              <a:rPr lang="en-US" sz="1600" dirty="0" smtClean="0"/>
              <a:t>VCS, as well as ANC payments can support HNV farmland, </a:t>
            </a:r>
            <a:r>
              <a:rPr lang="en-US" sz="1600" dirty="0"/>
              <a:t>but may also facilitate agricultural improvements and intensification, resulting </a:t>
            </a:r>
            <a:r>
              <a:rPr lang="en-US" sz="1600" dirty="0" smtClean="0"/>
              <a:t>in negative impacts for biodiversity</a:t>
            </a:r>
            <a:endParaRPr lang="en-GB" sz="1600" dirty="0"/>
          </a:p>
          <a:p>
            <a:pPr lvl="0" algn="just"/>
            <a:r>
              <a:rPr lang="en-US" sz="1600" dirty="0"/>
              <a:t>There is relatively good alignment between PAFs and NBSAPs</a:t>
            </a:r>
            <a:r>
              <a:rPr lang="en-US" sz="1600" dirty="0" smtClean="0"/>
              <a:t> </a:t>
            </a:r>
            <a:r>
              <a:rPr lang="en-US" sz="1600" dirty="0"/>
              <a:t>priorities </a:t>
            </a:r>
            <a:r>
              <a:rPr lang="en-US" sz="1600" dirty="0" smtClean="0"/>
              <a:t>and </a:t>
            </a:r>
            <a:r>
              <a:rPr lang="en-US" sz="1600" dirty="0"/>
              <a:t>those reflected in their RDPs. However, </a:t>
            </a:r>
            <a:r>
              <a:rPr lang="en-US" sz="1600" dirty="0" smtClean="0"/>
              <a:t>most </a:t>
            </a:r>
            <a:r>
              <a:rPr lang="en-US" sz="1600" dirty="0"/>
              <a:t>case study Member States had not made use of the full range of CAP measures available to meet their </a:t>
            </a:r>
            <a:r>
              <a:rPr lang="en-US" sz="1600" dirty="0" smtClean="0"/>
              <a:t>priorities</a:t>
            </a:r>
            <a:endParaRPr lang="en-GB" sz="1600" dirty="0"/>
          </a:p>
          <a:p>
            <a:pPr marL="0" indent="0">
              <a:buNone/>
            </a:pPr>
            <a:endParaRPr lang="en-GB" sz="1800" dirty="0"/>
          </a:p>
        </p:txBody>
      </p:sp>
    </p:spTree>
    <p:extLst>
      <p:ext uri="{BB962C8B-B14F-4D97-AF65-F5344CB8AC3E}">
        <p14:creationId xmlns:p14="http://schemas.microsoft.com/office/powerpoint/2010/main" val="3626515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a:xfrm>
            <a:off x="609605" y="1197084"/>
            <a:ext cx="10972800" cy="4061047"/>
          </a:xfrm>
        </p:spPr>
        <p:txBody>
          <a:bodyPr/>
          <a:lstStyle/>
          <a:p>
            <a:pPr marL="57147" indent="0" algn="just">
              <a:buNone/>
            </a:pPr>
            <a:r>
              <a:rPr lang="en-GB" sz="1600" b="1" dirty="0" smtClean="0"/>
              <a:t>EFFICIENCY</a:t>
            </a:r>
          </a:p>
          <a:p>
            <a:pPr algn="just"/>
            <a:r>
              <a:rPr lang="en-GB" sz="1600" dirty="0" smtClean="0"/>
              <a:t>The ratio </a:t>
            </a:r>
            <a:r>
              <a:rPr lang="en-GB" sz="1600" dirty="0"/>
              <a:t>of costs to benefits </a:t>
            </a:r>
            <a:r>
              <a:rPr lang="en-GB" sz="1600" dirty="0" smtClean="0"/>
              <a:t>have not </a:t>
            </a:r>
            <a:r>
              <a:rPr lang="en-GB" sz="1600" dirty="0"/>
              <a:t>been optimised for a number of </a:t>
            </a:r>
            <a:r>
              <a:rPr lang="en-GB" sz="1600" dirty="0" smtClean="0"/>
              <a:t>CAP instruments and measures. For example, nearly </a:t>
            </a:r>
            <a:r>
              <a:rPr lang="en-GB" sz="1600" dirty="0"/>
              <a:t>all </a:t>
            </a:r>
            <a:r>
              <a:rPr lang="en-GB" sz="1600" dirty="0" smtClean="0"/>
              <a:t>of the ANC measure budget programmed to </a:t>
            </a:r>
            <a:r>
              <a:rPr lang="en-GB" sz="1600" dirty="0"/>
              <a:t>Priority </a:t>
            </a:r>
            <a:r>
              <a:rPr lang="en-GB" sz="1600" dirty="0" smtClean="0"/>
              <a:t>4 was provided for </a:t>
            </a:r>
            <a:r>
              <a:rPr lang="en-GB" sz="1600" dirty="0"/>
              <a:t>socio-economic </a:t>
            </a:r>
            <a:r>
              <a:rPr lang="en-GB" sz="1600" dirty="0" smtClean="0"/>
              <a:t>reasons and its intervention logic is not focussed on biodiversity</a:t>
            </a:r>
            <a:endParaRPr lang="en-GB" sz="1600" dirty="0"/>
          </a:p>
          <a:p>
            <a:pPr algn="just"/>
            <a:r>
              <a:rPr lang="en-GB" sz="1600" dirty="0" smtClean="0"/>
              <a:t>The administrative </a:t>
            </a:r>
            <a:r>
              <a:rPr lang="en-GB" sz="1600" dirty="0"/>
              <a:t>costs of the biodiversity measures have in general been proportionate, given </a:t>
            </a:r>
            <a:r>
              <a:rPr lang="en-GB" sz="1600" dirty="0" smtClean="0"/>
              <a:t>complexities which can be </a:t>
            </a:r>
            <a:r>
              <a:rPr lang="en-GB" sz="1600" dirty="0"/>
              <a:t>driven by inherent difficulties in delivery rather than poor policy design</a:t>
            </a:r>
            <a:endParaRPr lang="en-US" sz="1600" dirty="0"/>
          </a:p>
          <a:p>
            <a:pPr marL="57147" indent="0" algn="just">
              <a:buNone/>
            </a:pPr>
            <a:r>
              <a:rPr lang="en-GB" sz="1600" b="1" dirty="0" smtClean="0"/>
              <a:t>COHERENCE</a:t>
            </a:r>
          </a:p>
          <a:p>
            <a:pPr marL="342897" indent="-285750" algn="just"/>
            <a:r>
              <a:rPr lang="en-GB" sz="1600" dirty="0" smtClean="0"/>
              <a:t>Good coherence can be observed between the CAP’s objectives and other EU and national policies for biodiversity. However some of the measures lack necessary safeguards to prevent them being used in a way that could be damaging to biodiversity. </a:t>
            </a:r>
          </a:p>
          <a:p>
            <a:pPr marL="57147" indent="0" algn="just">
              <a:buNone/>
            </a:pPr>
            <a:r>
              <a:rPr lang="en-GB" sz="1600" b="1" dirty="0" smtClean="0"/>
              <a:t>RELEVANCE</a:t>
            </a:r>
          </a:p>
          <a:p>
            <a:pPr marL="342897" indent="-285750" algn="just"/>
            <a:r>
              <a:rPr lang="en-GB" sz="1600" dirty="0"/>
              <a:t>AECM, </a:t>
            </a:r>
            <a:r>
              <a:rPr lang="en-GB" sz="1600" dirty="0" smtClean="0"/>
              <a:t>organic farming, </a:t>
            </a:r>
            <a:r>
              <a:rPr lang="en-GB" sz="1600" dirty="0"/>
              <a:t>the fallow and landscape feature elements of the EFA measure and GAEC7 under cross-compliance are particularly relevant due to their ability to be tailored and targeted to specific needs within each Member </a:t>
            </a:r>
            <a:r>
              <a:rPr lang="en-GB" sz="1600" dirty="0" smtClean="0"/>
              <a:t>State. </a:t>
            </a:r>
            <a:r>
              <a:rPr lang="en-GB" sz="1600" dirty="0"/>
              <a:t>Other instruments such as VCS and ANC payments could have more relevance if environmental conditions were </a:t>
            </a:r>
            <a:r>
              <a:rPr lang="en-GB" sz="1600" dirty="0" smtClean="0"/>
              <a:t>attached</a:t>
            </a:r>
          </a:p>
          <a:p>
            <a:pPr marL="57147" indent="0" algn="just">
              <a:buNone/>
            </a:pPr>
            <a:r>
              <a:rPr lang="en-GB" sz="1600" b="1" dirty="0" smtClean="0"/>
              <a:t>EU </a:t>
            </a:r>
            <a:r>
              <a:rPr lang="en-GB" sz="1600" b="1" dirty="0"/>
              <a:t>ADDED </a:t>
            </a:r>
            <a:r>
              <a:rPr lang="en-GB" sz="1600" b="1" dirty="0" smtClean="0"/>
              <a:t>VALUE</a:t>
            </a:r>
          </a:p>
          <a:p>
            <a:pPr marL="342897" indent="-285750" algn="just"/>
            <a:r>
              <a:rPr lang="en-GB" sz="1600" dirty="0" smtClean="0"/>
              <a:t>The CAP </a:t>
            </a:r>
            <a:r>
              <a:rPr lang="en-GB" sz="1600" dirty="0"/>
              <a:t>has </a:t>
            </a:r>
            <a:r>
              <a:rPr lang="en-GB" sz="1600" dirty="0" smtClean="0"/>
              <a:t>raised </a:t>
            </a:r>
            <a:r>
              <a:rPr lang="en-GB" sz="1600" dirty="0"/>
              <a:t>biodiversity ambition and increased the effectiveness of biodiversity action at EU </a:t>
            </a:r>
            <a:r>
              <a:rPr lang="en-GB" sz="1600" dirty="0" smtClean="0"/>
              <a:t>scale</a:t>
            </a:r>
            <a:endParaRPr lang="en-GB" sz="1600" dirty="0"/>
          </a:p>
          <a:p>
            <a:pPr marL="57147" indent="0">
              <a:buNone/>
            </a:pPr>
            <a:endParaRPr lang="en-GB" sz="1600" b="1" dirty="0"/>
          </a:p>
          <a:p>
            <a:pPr marL="57147" indent="0">
              <a:buNone/>
            </a:pPr>
            <a:endParaRPr lang="en-GB" sz="1600" dirty="0"/>
          </a:p>
        </p:txBody>
      </p:sp>
    </p:spTree>
    <p:extLst>
      <p:ext uri="{BB962C8B-B14F-4D97-AF65-F5344CB8AC3E}">
        <p14:creationId xmlns:p14="http://schemas.microsoft.com/office/powerpoint/2010/main" val="173917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Policy Recommendations (1)</a:t>
            </a:r>
            <a:br>
              <a:rPr lang="en-GB" dirty="0"/>
            </a:b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01350012"/>
              </p:ext>
            </p:extLst>
          </p:nvPr>
        </p:nvGraphicFramePr>
        <p:xfrm>
          <a:off x="762003" y="1419372"/>
          <a:ext cx="10668001" cy="4192602"/>
        </p:xfrm>
        <a:graphic>
          <a:graphicData uri="http://schemas.openxmlformats.org/drawingml/2006/table">
            <a:tbl>
              <a:tblPr firstRow="1" bandRow="1">
                <a:tableStyleId>{5C22544A-7EE6-4342-B048-85BDC9FD1C3A}</a:tableStyleId>
              </a:tblPr>
              <a:tblGrid>
                <a:gridCol w="10668001">
                  <a:extLst>
                    <a:ext uri="{9D8B030D-6E8A-4147-A177-3AD203B41FA5}">
                      <a16:colId xmlns:a16="http://schemas.microsoft.com/office/drawing/2014/main" val="1060106743"/>
                    </a:ext>
                  </a:extLst>
                </a:gridCol>
              </a:tblGrid>
              <a:tr h="335753">
                <a:tc>
                  <a:txBody>
                    <a:bodyPr/>
                    <a:lstStyle/>
                    <a:p>
                      <a:pPr algn="ctr"/>
                      <a:endParaRPr lang="en-GB" sz="2000" dirty="0">
                        <a:solidFill>
                          <a:schemeClr val="bg1"/>
                        </a:solidFill>
                      </a:endParaRPr>
                    </a:p>
                  </a:txBody>
                  <a:tcPr/>
                </a:tc>
                <a:extLst>
                  <a:ext uri="{0D108BD9-81ED-4DB2-BD59-A6C34878D82A}">
                    <a16:rowId xmlns:a16="http://schemas.microsoft.com/office/drawing/2014/main" val="178013749"/>
                  </a:ext>
                </a:extLst>
              </a:tr>
              <a:tr h="3796362">
                <a:tc>
                  <a:txBody>
                    <a:bodyPr/>
                    <a:lstStyle/>
                    <a:p>
                      <a:pPr marL="342900" lvl="0" indent="-342900">
                        <a:buFont typeface="Arial" panose="020B0604020202020204" pitchFamily="34" charset="0"/>
                        <a:buChar char="•"/>
                      </a:pPr>
                      <a:r>
                        <a:rPr lang="en-GB" sz="1800" dirty="0" smtClean="0">
                          <a:effectLst>
                            <a:glow>
                              <a:srgbClr val="000000"/>
                            </a:glow>
                            <a:outerShdw sx="0" sy="0">
                              <a:srgbClr val="000000"/>
                            </a:outerShdw>
                            <a:reflection stA="0" endPos="0" fadeDir="0" sx="0" sy="0"/>
                          </a:effectLst>
                        </a:rPr>
                        <a:t>Focus CAP support</a:t>
                      </a:r>
                      <a:r>
                        <a:rPr lang="en-GB" sz="1800" baseline="0" dirty="0" smtClean="0">
                          <a:effectLst>
                            <a:glow>
                              <a:srgbClr val="000000"/>
                            </a:glow>
                            <a:outerShdw sx="0" sy="0">
                              <a:srgbClr val="000000"/>
                            </a:outerShdw>
                            <a:reflection stA="0" endPos="0" fadeDir="0" sx="0" sy="0"/>
                          </a:effectLst>
                        </a:rPr>
                        <a:t> for biodiversity on semi-natural habitats and semi-natural features on other farmland to maximise benefits</a:t>
                      </a:r>
                    </a:p>
                    <a:p>
                      <a:pPr marL="342900" lvl="0" indent="-342900">
                        <a:buFont typeface="Arial" panose="020B0604020202020204" pitchFamily="34" charset="0"/>
                        <a:buChar char="•"/>
                      </a:pPr>
                      <a:r>
                        <a:rPr lang="en-GB" sz="1800" baseline="0" dirty="0" smtClean="0">
                          <a:effectLst>
                            <a:glow>
                              <a:srgbClr val="000000"/>
                            </a:glow>
                            <a:outerShdw sx="0" sy="0">
                              <a:srgbClr val="000000"/>
                            </a:outerShdw>
                            <a:reflection stA="0" endPos="0" fadeDir="0" sx="0" sy="0"/>
                          </a:effectLst>
                        </a:rPr>
                        <a:t>Make sure ‘permanent grassland’ is defined broadly enough to enable direct payments to be claimed on all such habitat which needs to be maintained by grazing</a:t>
                      </a:r>
                    </a:p>
                    <a:p>
                      <a:pPr marL="342900" lvl="0" indent="-342900">
                        <a:buFont typeface="Arial" panose="020B0604020202020204" pitchFamily="34" charset="0"/>
                        <a:buChar char="•"/>
                      </a:pPr>
                      <a:r>
                        <a:rPr lang="en-GB" sz="1800" baseline="0" dirty="0" smtClean="0">
                          <a:effectLst>
                            <a:glow>
                              <a:srgbClr val="000000"/>
                            </a:glow>
                            <a:outerShdw sx="0" sy="0">
                              <a:srgbClr val="000000"/>
                            </a:outerShdw>
                            <a:reflection stA="0" endPos="0" fadeDir="0" sx="0" sy="0"/>
                          </a:effectLst>
                        </a:rPr>
                        <a:t>Make sure a ban on ploughing and conversion applies to all permanent grassland within Natura 2000 areas unless it has been mapped and assessed not to need such protection.  Apply these restrictions also to valuable grassland elsewhere</a:t>
                      </a:r>
                    </a:p>
                    <a:p>
                      <a:pPr marL="342900" lvl="0" indent="-342900">
                        <a:buFont typeface="Arial" panose="020B0604020202020204" pitchFamily="34" charset="0"/>
                        <a:buChar char="•"/>
                      </a:pPr>
                      <a:r>
                        <a:rPr lang="en-GB" sz="1800" baseline="0" dirty="0" smtClean="0">
                          <a:effectLst>
                            <a:glow>
                              <a:srgbClr val="000000"/>
                            </a:glow>
                            <a:outerShdw sx="0" sy="0">
                              <a:srgbClr val="000000"/>
                            </a:outerShdw>
                            <a:reflection stA="0" endPos="0" fadeDir="0" sx="0" sy="0"/>
                          </a:effectLst>
                        </a:rPr>
                        <a:t>Make sure that landscape features are protected by GAEC or non-CAP rules so that they are not removed in order to maximise direct payment receipts</a:t>
                      </a:r>
                    </a:p>
                    <a:p>
                      <a:pPr marL="342900" lvl="0" indent="-342900">
                        <a:buFont typeface="Arial" panose="020B0604020202020204" pitchFamily="34" charset="0"/>
                        <a:buChar char="•"/>
                      </a:pPr>
                      <a:r>
                        <a:rPr lang="en-GB" sz="1800" baseline="0" dirty="0" smtClean="0">
                          <a:effectLst>
                            <a:glow>
                              <a:srgbClr val="000000"/>
                            </a:glow>
                            <a:outerShdw sx="0" sy="0">
                              <a:srgbClr val="000000"/>
                            </a:outerShdw>
                            <a:reflection stA="0" endPos="0" fadeDir="0" sx="0" sy="0"/>
                          </a:effectLst>
                        </a:rPr>
                        <a:t>Don’t allow options with low biodiversity merit (e.g. catch crops) to count as ‘non-productive area’ under the new CAP</a:t>
                      </a:r>
                    </a:p>
                    <a:p>
                      <a:pPr marL="342900" lvl="0" indent="-342900">
                        <a:buFont typeface="Arial" panose="020B0604020202020204" pitchFamily="34" charset="0"/>
                        <a:buChar char="•"/>
                      </a:pPr>
                      <a:r>
                        <a:rPr lang="en-GB" sz="1800" baseline="0" dirty="0" smtClean="0">
                          <a:effectLst>
                            <a:glow>
                              <a:srgbClr val="000000"/>
                            </a:glow>
                            <a:outerShdw sx="0" sy="0">
                              <a:srgbClr val="000000"/>
                            </a:outerShdw>
                            <a:reflection stA="0" endPos="0" fadeDir="0" sx="0" sy="0"/>
                          </a:effectLst>
                        </a:rPr>
                        <a:t>Provide land managers with more and better advice – both basic and specialist, on-farm advice for those participating in complex schemes</a:t>
                      </a:r>
                      <a:endParaRPr lang="en-GB" sz="1800" dirty="0">
                        <a:effectLst>
                          <a:glow>
                            <a:srgbClr val="000000"/>
                          </a:glow>
                          <a:outerShdw sx="0" sy="0">
                            <a:srgbClr val="000000"/>
                          </a:outerShdw>
                          <a:reflection stA="0" endPos="0" fadeDir="0" sx="0" sy="0"/>
                        </a:effectLst>
                      </a:endParaRPr>
                    </a:p>
                  </a:txBody>
                  <a:tcPr/>
                </a:tc>
                <a:extLst>
                  <a:ext uri="{0D108BD9-81ED-4DB2-BD59-A6C34878D82A}">
                    <a16:rowId xmlns:a16="http://schemas.microsoft.com/office/drawing/2014/main" val="224737600"/>
                  </a:ext>
                </a:extLst>
              </a:tr>
            </a:tbl>
          </a:graphicData>
        </a:graphic>
      </p:graphicFrame>
    </p:spTree>
    <p:extLst>
      <p:ext uri="{BB962C8B-B14F-4D97-AF65-F5344CB8AC3E}">
        <p14:creationId xmlns:p14="http://schemas.microsoft.com/office/powerpoint/2010/main" val="2056878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recommendations</a:t>
            </a:r>
            <a:r>
              <a:rPr lang="en-GB" dirty="0">
                <a:solidFill>
                  <a:schemeClr val="bg1"/>
                </a:solidFill>
              </a:rPr>
              <a:t/>
            </a:r>
            <a:br>
              <a:rPr lang="en-GB" dirty="0">
                <a:solidFill>
                  <a:schemeClr val="bg1"/>
                </a:solidFill>
              </a:rPr>
            </a:br>
            <a:r>
              <a:rPr lang="en-GB" dirty="0"/>
              <a:t/>
            </a:r>
            <a:br>
              <a:rPr lang="en-GB" dirty="0"/>
            </a:b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804742637"/>
              </p:ext>
            </p:extLst>
          </p:nvPr>
        </p:nvGraphicFramePr>
        <p:xfrm>
          <a:off x="609605" y="1271888"/>
          <a:ext cx="11122122" cy="4419884"/>
        </p:xfrm>
        <a:graphic>
          <a:graphicData uri="http://schemas.openxmlformats.org/drawingml/2006/table">
            <a:tbl>
              <a:tblPr firstRow="1" bandRow="1">
                <a:tableStyleId>{5C22544A-7EE6-4342-B048-85BDC9FD1C3A}</a:tableStyleId>
              </a:tblPr>
              <a:tblGrid>
                <a:gridCol w="10913842">
                  <a:extLst>
                    <a:ext uri="{9D8B030D-6E8A-4147-A177-3AD203B41FA5}">
                      <a16:colId xmlns:a16="http://schemas.microsoft.com/office/drawing/2014/main" val="1060106743"/>
                    </a:ext>
                  </a:extLst>
                </a:gridCol>
                <a:gridCol w="208280">
                  <a:extLst>
                    <a:ext uri="{9D8B030D-6E8A-4147-A177-3AD203B41FA5}">
                      <a16:colId xmlns:a16="http://schemas.microsoft.com/office/drawing/2014/main" val="1122579245"/>
                    </a:ext>
                  </a:extLst>
                </a:gridCol>
              </a:tblGrid>
              <a:tr h="277766">
                <a:tc gridSpan="2">
                  <a:txBody>
                    <a:bodyPr/>
                    <a:lstStyle/>
                    <a:p>
                      <a:pPr algn="ctr"/>
                      <a:endParaRPr lang="en-GB" sz="2000" dirty="0">
                        <a:solidFill>
                          <a:schemeClr val="bg1"/>
                        </a:solidFill>
                      </a:endParaRPr>
                    </a:p>
                  </a:txBody>
                  <a:tcPr/>
                </a:tc>
                <a:tc hMerge="1">
                  <a:txBody>
                    <a:bodyPr/>
                    <a:lstStyle/>
                    <a:p>
                      <a:endParaRPr lang="en-GB" sz="1400" dirty="0"/>
                    </a:p>
                  </a:txBody>
                  <a:tcPr/>
                </a:tc>
                <a:extLst>
                  <a:ext uri="{0D108BD9-81ED-4DB2-BD59-A6C34878D82A}">
                    <a16:rowId xmlns:a16="http://schemas.microsoft.com/office/drawing/2014/main" val="178013749"/>
                  </a:ext>
                </a:extLst>
              </a:tr>
              <a:tr h="4023644">
                <a:tc>
                  <a:txBody>
                    <a:bodyPr/>
                    <a:lstStyle/>
                    <a:p>
                      <a:pPr marL="285750" indent="-285750" algn="just">
                        <a:buFont typeface="Arial" panose="020B0604020202020204" pitchFamily="34" charset="0"/>
                        <a:buChar char="•"/>
                      </a:pPr>
                      <a:r>
                        <a:rPr lang="en-GB" sz="1800" dirty="0" smtClean="0"/>
                        <a:t>A new CMEF indicator based on systematic Member State monitoring of the impact of a sample</a:t>
                      </a:r>
                      <a:r>
                        <a:rPr lang="en-GB" sz="1800" baseline="0" dirty="0" smtClean="0"/>
                        <a:t> of their biodiversity schemes, using counterfactual analysis</a:t>
                      </a:r>
                    </a:p>
                    <a:p>
                      <a:pPr marL="285750" indent="-285750" algn="just">
                        <a:buFont typeface="Arial" panose="020B0604020202020204" pitchFamily="34" charset="0"/>
                        <a:buChar char="•"/>
                      </a:pPr>
                      <a:endParaRPr lang="en-GB" sz="1800" baseline="0" dirty="0" smtClean="0"/>
                    </a:p>
                    <a:p>
                      <a:pPr marL="285750" indent="-285750" algn="just">
                        <a:buFont typeface="Arial" panose="020B0604020202020204" pitchFamily="34" charset="0"/>
                        <a:buChar char="•"/>
                      </a:pPr>
                      <a:r>
                        <a:rPr lang="en-GB" sz="1800" baseline="0" dirty="0" smtClean="0"/>
                        <a:t>Better mapping of HNV and high biodiversity areas to enable better targeting of support</a:t>
                      </a:r>
                    </a:p>
                    <a:p>
                      <a:pPr marL="285750" indent="-285750" algn="just">
                        <a:buFont typeface="Arial" panose="020B0604020202020204" pitchFamily="34" charset="0"/>
                        <a:buChar char="•"/>
                      </a:pPr>
                      <a:endParaRPr lang="en-GB" sz="1800" baseline="0" dirty="0" smtClean="0"/>
                    </a:p>
                    <a:p>
                      <a:pPr marL="285750" indent="-285750" algn="just">
                        <a:buFont typeface="Arial" panose="020B0604020202020204" pitchFamily="34" charset="0"/>
                        <a:buChar char="•"/>
                      </a:pPr>
                      <a:r>
                        <a:rPr lang="en-GB" sz="1800" baseline="0" dirty="0" smtClean="0"/>
                        <a:t>A study to examine whether direct payments and investment support are playing a part in intensification</a:t>
                      </a:r>
                      <a:endParaRPr lang="en-GB" sz="1800" dirty="0" smtClean="0"/>
                    </a:p>
                  </a:txBody>
                  <a:tcPr/>
                </a:tc>
                <a:tc>
                  <a:txBody>
                    <a:bodyPr/>
                    <a:lstStyle/>
                    <a:p>
                      <a:pPr marL="285750" indent="-285750">
                        <a:buFont typeface="Arial" panose="020B0604020202020204" pitchFamily="34" charset="0"/>
                        <a:buChar char="•"/>
                      </a:pPr>
                      <a:endParaRPr lang="en-GB" sz="1800" kern="1200" dirty="0">
                        <a:solidFill>
                          <a:schemeClr val="dk1"/>
                        </a:solidFill>
                        <a:effectLst/>
                        <a:latin typeface="+mn-lt"/>
                        <a:ea typeface="+mn-ea"/>
                        <a:cs typeface="+mn-cs"/>
                      </a:endParaRPr>
                    </a:p>
                  </a:txBody>
                  <a:tcPr/>
                </a:tc>
                <a:extLst>
                  <a:ext uri="{0D108BD9-81ED-4DB2-BD59-A6C34878D82A}">
                    <a16:rowId xmlns:a16="http://schemas.microsoft.com/office/drawing/2014/main" val="224737600"/>
                  </a:ext>
                </a:extLst>
              </a:tr>
            </a:tbl>
          </a:graphicData>
        </a:graphic>
      </p:graphicFrame>
    </p:spTree>
    <p:extLst>
      <p:ext uri="{BB962C8B-B14F-4D97-AF65-F5344CB8AC3E}">
        <p14:creationId xmlns:p14="http://schemas.microsoft.com/office/powerpoint/2010/main" val="990697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Project Manager: David Mottershead (IEEP) </a:t>
            </a:r>
            <a:r>
              <a:rPr lang="en-GB" dirty="0">
                <a:hlinkClick r:id="rId3"/>
              </a:rPr>
              <a:t>dmottershead@ieep.eu</a:t>
            </a:r>
            <a:endParaRPr lang="en-GB" dirty="0"/>
          </a:p>
          <a:p>
            <a:r>
              <a:rPr lang="en-GB" b="1" dirty="0"/>
              <a:t>  </a:t>
            </a:r>
            <a:endParaRPr lang="en-GB" dirty="0"/>
          </a:p>
          <a:p>
            <a:endParaRPr lang="en-GB" dirty="0"/>
          </a:p>
        </p:txBody>
      </p:sp>
      <p:sp>
        <p:nvSpPr>
          <p:cNvPr id="3" name="Title 2"/>
          <p:cNvSpPr>
            <a:spLocks noGrp="1"/>
          </p:cNvSpPr>
          <p:nvPr>
            <p:ph type="title"/>
          </p:nvPr>
        </p:nvSpPr>
        <p:spPr/>
        <p:txBody>
          <a:bodyPr/>
          <a:lstStyle/>
          <a:p>
            <a:r>
              <a:rPr lang="en-GB" dirty="0"/>
              <a:t>Thank you for your attention</a:t>
            </a:r>
          </a:p>
        </p:txBody>
      </p:sp>
    </p:spTree>
    <p:extLst>
      <p:ext uri="{BB962C8B-B14F-4D97-AF65-F5344CB8AC3E}">
        <p14:creationId xmlns:p14="http://schemas.microsoft.com/office/powerpoint/2010/main" val="36217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EU Biodiversity framework and the CAP</a:t>
            </a:r>
          </a:p>
        </p:txBody>
      </p:sp>
      <p:sp>
        <p:nvSpPr>
          <p:cNvPr id="10" name="Content Placeholder 4"/>
          <p:cNvSpPr>
            <a:spLocks noGrp="1"/>
          </p:cNvSpPr>
          <p:nvPr>
            <p:ph idx="1"/>
          </p:nvPr>
        </p:nvSpPr>
        <p:spPr>
          <a:xfrm>
            <a:off x="6181587" y="1448433"/>
            <a:ext cx="5575296" cy="513729"/>
          </a:xfrm>
        </p:spPr>
        <p:txBody>
          <a:bodyPr/>
          <a:lstStyle/>
          <a:p>
            <a:pPr marL="0" indent="0">
              <a:buNone/>
            </a:pPr>
            <a:r>
              <a:rPr lang="en-GB" sz="1600" b="1" dirty="0"/>
              <a:t>Key elements of the CAP (2014-2020) relevant for biodiversity and landscapes</a:t>
            </a:r>
            <a:endParaRPr lang="en-GB" sz="1600" dirty="0"/>
          </a:p>
        </p:txBody>
      </p:sp>
      <p:sp>
        <p:nvSpPr>
          <p:cNvPr id="11" name="Content Placeholder 4"/>
          <p:cNvSpPr>
            <a:spLocks noGrp="1"/>
          </p:cNvSpPr>
          <p:nvPr>
            <p:ph idx="1"/>
          </p:nvPr>
        </p:nvSpPr>
        <p:spPr>
          <a:xfrm>
            <a:off x="585702" y="1419372"/>
            <a:ext cx="5074531" cy="513729"/>
          </a:xfrm>
        </p:spPr>
        <p:txBody>
          <a:bodyPr/>
          <a:lstStyle/>
          <a:p>
            <a:pPr marL="0" indent="0">
              <a:buNone/>
            </a:pPr>
            <a:r>
              <a:rPr lang="en-GB" sz="1600" b="1" dirty="0"/>
              <a:t>EU Biodiversity Policy Framework for Agriculture and Forestry</a:t>
            </a:r>
            <a:endParaRPr lang="en-GB" sz="1600" dirty="0"/>
          </a:p>
        </p:txBody>
      </p:sp>
      <p:sp>
        <p:nvSpPr>
          <p:cNvPr id="18" name="Right Arrow 17"/>
          <p:cNvSpPr/>
          <p:nvPr/>
        </p:nvSpPr>
        <p:spPr>
          <a:xfrm>
            <a:off x="4983081" y="3324920"/>
            <a:ext cx="771291" cy="518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p:cNvSpPr txBox="1"/>
          <p:nvPr/>
        </p:nvSpPr>
        <p:spPr>
          <a:xfrm>
            <a:off x="1743097" y="3495717"/>
            <a:ext cx="1407863" cy="703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a:r>
              <a:rPr lang="en-US" sz="1200" b="1" dirty="0"/>
              <a:t>EU Biodiversity Strategy 2020* Targets 3a and b</a:t>
            </a:r>
            <a:r>
              <a:rPr lang="en-US" sz="1200" b="1" baseline="30000" dirty="0"/>
              <a:t>1</a:t>
            </a:r>
          </a:p>
          <a:p>
            <a:pPr lvl="0" algn="ctr"/>
            <a:endParaRPr lang="en-US" sz="1200" dirty="0"/>
          </a:p>
        </p:txBody>
      </p:sp>
      <p:sp>
        <p:nvSpPr>
          <p:cNvPr id="23" name="TextBox 22"/>
          <p:cNvSpPr txBox="1"/>
          <p:nvPr/>
        </p:nvSpPr>
        <p:spPr>
          <a:xfrm>
            <a:off x="585702" y="4974793"/>
            <a:ext cx="5251506" cy="646331"/>
          </a:xfrm>
          <a:prstGeom prst="rect">
            <a:avLst/>
          </a:prstGeom>
          <a:noFill/>
        </p:spPr>
        <p:txBody>
          <a:bodyPr wrap="square" rtlCol="0">
            <a:spAutoFit/>
          </a:bodyPr>
          <a:lstStyle/>
          <a:p>
            <a:r>
              <a:rPr lang="en-GB" sz="1200" baseline="30000" dirty="0"/>
              <a:t>1</a:t>
            </a:r>
            <a:r>
              <a:rPr lang="en-GB" sz="1200" dirty="0"/>
              <a:t>Achieve more sustainable agriculture and forestry</a:t>
            </a:r>
          </a:p>
          <a:p>
            <a:r>
              <a:rPr lang="en-GB" sz="1200" dirty="0"/>
              <a:t>*</a:t>
            </a:r>
            <a:r>
              <a:rPr lang="en-GB" sz="1200" dirty="0">
                <a:ea typeface="Calibri" panose="020F0502020204030204" pitchFamily="34" charset="0"/>
              </a:rPr>
              <a:t>National Biodiversity Strategies and Action Plans - </a:t>
            </a:r>
            <a:r>
              <a:rPr lang="en-GB" sz="1200" dirty="0"/>
              <a:t>Main tools to implement the Convention on Biological Diversity (CBD)</a:t>
            </a:r>
          </a:p>
        </p:txBody>
      </p:sp>
      <p:sp>
        <p:nvSpPr>
          <p:cNvPr id="30" name="TextBox 29"/>
          <p:cNvSpPr txBox="1"/>
          <p:nvPr/>
        </p:nvSpPr>
        <p:spPr>
          <a:xfrm>
            <a:off x="6181587" y="4979156"/>
            <a:ext cx="5251506" cy="276999"/>
          </a:xfrm>
          <a:prstGeom prst="rect">
            <a:avLst/>
          </a:prstGeom>
          <a:noFill/>
        </p:spPr>
        <p:txBody>
          <a:bodyPr wrap="square" rtlCol="0">
            <a:spAutoFit/>
          </a:bodyPr>
          <a:lstStyle/>
          <a:p>
            <a:r>
              <a:rPr lang="en-GB" sz="1200" dirty="0"/>
              <a:t>Source: Adapted from European Commission, 2016</a:t>
            </a:r>
          </a:p>
        </p:txBody>
      </p:sp>
      <p:pic>
        <p:nvPicPr>
          <p:cNvPr id="31" name="Picture 30"/>
          <p:cNvPicPr>
            <a:picLocks noChangeAspect="1"/>
          </p:cNvPicPr>
          <p:nvPr/>
        </p:nvPicPr>
        <p:blipFill>
          <a:blip r:embed="rId3"/>
          <a:stretch>
            <a:fillRect/>
          </a:stretch>
        </p:blipFill>
        <p:spPr>
          <a:xfrm>
            <a:off x="6181587" y="2046993"/>
            <a:ext cx="5676900" cy="2981325"/>
          </a:xfrm>
          <a:prstGeom prst="rect">
            <a:avLst/>
          </a:prstGeom>
        </p:spPr>
      </p:pic>
      <p:cxnSp>
        <p:nvCxnSpPr>
          <p:cNvPr id="4" name="Straight Connector 3"/>
          <p:cNvCxnSpPr/>
          <p:nvPr/>
        </p:nvCxnSpPr>
        <p:spPr>
          <a:xfrm flipH="1">
            <a:off x="693100" y="2509765"/>
            <a:ext cx="1241778" cy="0"/>
          </a:xfrm>
          <a:prstGeom prst="line">
            <a:avLst/>
          </a:prstGeom>
          <a:ln w="19050">
            <a:solidFill>
              <a:srgbClr val="8DAE5D"/>
            </a:solidFill>
          </a:ln>
        </p:spPr>
        <p:style>
          <a:lnRef idx="1">
            <a:schemeClr val="accent5"/>
          </a:lnRef>
          <a:fillRef idx="0">
            <a:schemeClr val="accent5"/>
          </a:fillRef>
          <a:effectRef idx="0">
            <a:schemeClr val="accent5"/>
          </a:effectRef>
          <a:fontRef idx="minor">
            <a:schemeClr val="tx1"/>
          </a:fontRef>
        </p:style>
      </p:cxnSp>
      <p:cxnSp>
        <p:nvCxnSpPr>
          <p:cNvPr id="6" name="Straight Connector 5"/>
          <p:cNvCxnSpPr/>
          <p:nvPr/>
        </p:nvCxnSpPr>
        <p:spPr>
          <a:xfrm>
            <a:off x="693100" y="2509765"/>
            <a:ext cx="0" cy="849120"/>
          </a:xfrm>
          <a:prstGeom prst="line">
            <a:avLst/>
          </a:prstGeom>
          <a:ln w="19050">
            <a:solidFill>
              <a:srgbClr val="8DAE5D"/>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1746460" y="2007227"/>
            <a:ext cx="1407863" cy="703931"/>
            <a:chOff x="1843887" y="2000899"/>
            <a:chExt cx="1407863" cy="703931"/>
          </a:xfrm>
        </p:grpSpPr>
        <p:sp>
          <p:nvSpPr>
            <p:cNvPr id="25" name="Rectangle 24"/>
            <p:cNvSpPr/>
            <p:nvPr/>
          </p:nvSpPr>
          <p:spPr>
            <a:xfrm>
              <a:off x="1843887" y="2000899"/>
              <a:ext cx="1407863" cy="70393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6" name="TextBox 25"/>
            <p:cNvSpPr txBox="1"/>
            <p:nvPr/>
          </p:nvSpPr>
          <p:spPr>
            <a:xfrm>
              <a:off x="1843887" y="2000899"/>
              <a:ext cx="1407863" cy="703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b="1" kern="1200" dirty="0"/>
                <a:t>Convention on Biological Diversity (CBD)</a:t>
              </a:r>
            </a:p>
          </p:txBody>
        </p:sp>
      </p:grpSp>
      <p:cxnSp>
        <p:nvCxnSpPr>
          <p:cNvPr id="32" name="Straight Connector 31"/>
          <p:cNvCxnSpPr/>
          <p:nvPr/>
        </p:nvCxnSpPr>
        <p:spPr>
          <a:xfrm flipH="1">
            <a:off x="2719086" y="2495010"/>
            <a:ext cx="1241778" cy="0"/>
          </a:xfrm>
          <a:prstGeom prst="line">
            <a:avLst/>
          </a:prstGeom>
          <a:ln w="19050">
            <a:solidFill>
              <a:srgbClr val="8DAE5D"/>
            </a:solidFill>
          </a:ln>
        </p:spPr>
        <p:style>
          <a:lnRef idx="1">
            <a:schemeClr val="accent5"/>
          </a:lnRef>
          <a:fillRef idx="0">
            <a:schemeClr val="accent5"/>
          </a:fillRef>
          <a:effectRef idx="0">
            <a:schemeClr val="accent5"/>
          </a:effectRef>
          <a:fontRef idx="minor">
            <a:schemeClr val="tx1"/>
          </a:fontRef>
        </p:style>
      </p:cxnSp>
      <p:cxnSp>
        <p:nvCxnSpPr>
          <p:cNvPr id="33" name="Straight Connector 32"/>
          <p:cNvCxnSpPr/>
          <p:nvPr/>
        </p:nvCxnSpPr>
        <p:spPr>
          <a:xfrm>
            <a:off x="3960864" y="2495010"/>
            <a:ext cx="0" cy="1727751"/>
          </a:xfrm>
          <a:prstGeom prst="line">
            <a:avLst/>
          </a:prstGeom>
          <a:ln w="19050">
            <a:solidFill>
              <a:srgbClr val="8DAE5D"/>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280821" y="2789382"/>
            <a:ext cx="1407863" cy="703931"/>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a:r>
              <a:rPr lang="en-US" sz="1200" b="1" dirty="0"/>
              <a:t>EU Biodiversity Strategy 2020* (Targets 3a and b</a:t>
            </a:r>
            <a:r>
              <a:rPr lang="en-US" sz="1200" b="1" baseline="30000" dirty="0"/>
              <a:t>1</a:t>
            </a:r>
            <a:r>
              <a:rPr lang="en-US" sz="1200" b="1" dirty="0"/>
              <a:t>)</a:t>
            </a:r>
            <a:endParaRPr lang="en-US" sz="1200" b="1" baseline="30000" dirty="0"/>
          </a:p>
        </p:txBody>
      </p:sp>
      <p:grpSp>
        <p:nvGrpSpPr>
          <p:cNvPr id="35" name="Group 34"/>
          <p:cNvGrpSpPr/>
          <p:nvPr/>
        </p:nvGrpSpPr>
        <p:grpSpPr>
          <a:xfrm>
            <a:off x="251276" y="2739783"/>
            <a:ext cx="1407863" cy="703931"/>
            <a:chOff x="1843887" y="2000899"/>
            <a:chExt cx="1407863" cy="703931"/>
          </a:xfrm>
        </p:grpSpPr>
        <p:sp>
          <p:nvSpPr>
            <p:cNvPr id="36" name="Rectangle 35"/>
            <p:cNvSpPr/>
            <p:nvPr/>
          </p:nvSpPr>
          <p:spPr>
            <a:xfrm>
              <a:off x="1843887" y="2000899"/>
              <a:ext cx="1407863" cy="70393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7" name="TextBox 36"/>
            <p:cNvSpPr txBox="1"/>
            <p:nvPr/>
          </p:nvSpPr>
          <p:spPr>
            <a:xfrm>
              <a:off x="1843887" y="2000899"/>
              <a:ext cx="1407863" cy="703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200" b="1" kern="1200" dirty="0"/>
                <a:t>NBSAPs*</a:t>
              </a:r>
            </a:p>
          </p:txBody>
        </p:sp>
      </p:grpSp>
      <p:sp>
        <p:nvSpPr>
          <p:cNvPr id="38" name="TextBox 37"/>
          <p:cNvSpPr txBox="1"/>
          <p:nvPr/>
        </p:nvSpPr>
        <p:spPr>
          <a:xfrm>
            <a:off x="3215238" y="4196735"/>
            <a:ext cx="1407863" cy="703931"/>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a:r>
              <a:rPr lang="en-US" sz="1200" b="1" dirty="0"/>
              <a:t>PAFs for Natura 2000</a:t>
            </a:r>
          </a:p>
        </p:txBody>
      </p:sp>
      <p:sp>
        <p:nvSpPr>
          <p:cNvPr id="42" name="Rectangle 41"/>
          <p:cNvSpPr/>
          <p:nvPr/>
        </p:nvSpPr>
        <p:spPr>
          <a:xfrm>
            <a:off x="1760116" y="3429231"/>
            <a:ext cx="1407863" cy="703931"/>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pPr algn="ctr"/>
            <a:endParaRPr lang="en-GB" sz="1200" dirty="0"/>
          </a:p>
          <a:p>
            <a:pPr algn="ctr"/>
            <a:r>
              <a:rPr lang="en-GB" sz="1200" dirty="0"/>
              <a:t>Nature Directives</a:t>
            </a:r>
          </a:p>
        </p:txBody>
      </p:sp>
      <p:cxnSp>
        <p:nvCxnSpPr>
          <p:cNvPr id="44" name="Straight Connector 43"/>
          <p:cNvCxnSpPr/>
          <p:nvPr/>
        </p:nvCxnSpPr>
        <p:spPr>
          <a:xfrm flipH="1">
            <a:off x="2700222" y="3842975"/>
            <a:ext cx="1241778" cy="0"/>
          </a:xfrm>
          <a:prstGeom prst="line">
            <a:avLst/>
          </a:prstGeom>
          <a:ln w="19050">
            <a:solidFill>
              <a:srgbClr val="8DAE5D"/>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85381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643" y="176321"/>
            <a:ext cx="10972799" cy="1144729"/>
          </a:xfrm>
        </p:spPr>
        <p:txBody>
          <a:bodyPr/>
          <a:lstStyle/>
          <a:p>
            <a:r>
              <a:rPr lang="en-GB" dirty="0"/>
              <a:t>Methods and Data used</a:t>
            </a:r>
          </a:p>
        </p:txBody>
      </p:sp>
      <p:pic>
        <p:nvPicPr>
          <p:cNvPr id="19" name="Picture 18"/>
          <p:cNvPicPr>
            <a:picLocks noChangeAspect="1"/>
          </p:cNvPicPr>
          <p:nvPr/>
        </p:nvPicPr>
        <p:blipFill>
          <a:blip r:embed="rId3"/>
          <a:stretch>
            <a:fillRect/>
          </a:stretch>
        </p:blipFill>
        <p:spPr>
          <a:xfrm>
            <a:off x="7805898" y="370187"/>
            <a:ext cx="4102468" cy="4054329"/>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488307370"/>
              </p:ext>
            </p:extLst>
          </p:nvPr>
        </p:nvGraphicFramePr>
        <p:xfrm>
          <a:off x="283643" y="902014"/>
          <a:ext cx="7149544" cy="2422370"/>
        </p:xfrm>
        <a:graphic>
          <a:graphicData uri="http://schemas.openxmlformats.org/drawingml/2006/table">
            <a:tbl>
              <a:tblPr firstRow="1" bandRow="1">
                <a:tableStyleId>{5C22544A-7EE6-4342-B048-85BDC9FD1C3A}</a:tableStyleId>
              </a:tblPr>
              <a:tblGrid>
                <a:gridCol w="3574772">
                  <a:extLst>
                    <a:ext uri="{9D8B030D-6E8A-4147-A177-3AD203B41FA5}">
                      <a16:colId xmlns:a16="http://schemas.microsoft.com/office/drawing/2014/main" val="4001898838"/>
                    </a:ext>
                  </a:extLst>
                </a:gridCol>
                <a:gridCol w="3574772">
                  <a:extLst>
                    <a:ext uri="{9D8B030D-6E8A-4147-A177-3AD203B41FA5}">
                      <a16:colId xmlns:a16="http://schemas.microsoft.com/office/drawing/2014/main" val="2810045086"/>
                    </a:ext>
                  </a:extLst>
                </a:gridCol>
              </a:tblGrid>
              <a:tr h="387830">
                <a:tc>
                  <a:txBody>
                    <a:bodyPr/>
                    <a:lstStyle/>
                    <a:p>
                      <a:r>
                        <a:rPr lang="en-GB" sz="1400" dirty="0"/>
                        <a:t>Methods</a:t>
                      </a:r>
                    </a:p>
                  </a:txBody>
                  <a:tcPr/>
                </a:tc>
                <a:tc>
                  <a:txBody>
                    <a:bodyPr/>
                    <a:lstStyle/>
                    <a:p>
                      <a:r>
                        <a:rPr lang="en-GB" sz="1400" dirty="0"/>
                        <a:t>Data</a:t>
                      </a:r>
                    </a:p>
                  </a:txBody>
                  <a:tcPr/>
                </a:tc>
                <a:extLst>
                  <a:ext uri="{0D108BD9-81ED-4DB2-BD59-A6C34878D82A}">
                    <a16:rowId xmlns:a16="http://schemas.microsoft.com/office/drawing/2014/main" val="4241720841"/>
                  </a:ext>
                </a:extLst>
              </a:tr>
              <a:tr h="2014018">
                <a:tc>
                  <a:txBody>
                    <a:bodyPr/>
                    <a:lstStyle/>
                    <a:p>
                      <a:pPr marL="285750" lvl="0" indent="-285750" algn="just">
                        <a:spcBef>
                          <a:spcPts val="300"/>
                        </a:spcBef>
                        <a:buFont typeface="Arial" panose="020B0604020202020204" pitchFamily="34" charset="0"/>
                        <a:buChar char="•"/>
                      </a:pPr>
                      <a:r>
                        <a:rPr lang="en-GB" sz="1500" kern="1200" dirty="0">
                          <a:solidFill>
                            <a:schemeClr val="dk1"/>
                          </a:solidFill>
                          <a:effectLst/>
                          <a:latin typeface="+mn-lt"/>
                          <a:ea typeface="+mn-ea"/>
                          <a:cs typeface="+mn-cs"/>
                        </a:rPr>
                        <a:t>Literature and evidence review on the effects of farming practices associated with CAP measures on biodiversity</a:t>
                      </a:r>
                    </a:p>
                    <a:p>
                      <a:pPr marL="285750" lvl="0" indent="-285750" algn="just">
                        <a:spcBef>
                          <a:spcPts val="300"/>
                        </a:spcBef>
                        <a:buFont typeface="Arial" panose="020B0604020202020204" pitchFamily="34" charset="0"/>
                        <a:buChar char="•"/>
                      </a:pPr>
                      <a:r>
                        <a:rPr lang="en-GB" sz="1500" kern="1200" dirty="0">
                          <a:solidFill>
                            <a:schemeClr val="dk1"/>
                          </a:solidFill>
                          <a:effectLst/>
                          <a:latin typeface="+mn-lt"/>
                          <a:ea typeface="+mn-ea"/>
                          <a:cs typeface="+mn-cs"/>
                        </a:rPr>
                        <a:t>Analysis of EU-28 and Member State statistical data </a:t>
                      </a:r>
                    </a:p>
                    <a:p>
                      <a:pPr marL="285750" lvl="0" indent="-285750" algn="just">
                        <a:spcBef>
                          <a:spcPts val="300"/>
                        </a:spcBef>
                        <a:buFont typeface="Arial" panose="020B0604020202020204" pitchFamily="34" charset="0"/>
                        <a:buChar char="•"/>
                      </a:pPr>
                      <a:r>
                        <a:rPr lang="en-GB" sz="1500" kern="1200" dirty="0">
                          <a:solidFill>
                            <a:schemeClr val="dk1"/>
                          </a:solidFill>
                          <a:effectLst/>
                          <a:latin typeface="+mn-lt"/>
                          <a:ea typeface="+mn-ea"/>
                          <a:cs typeface="+mn-cs"/>
                        </a:rPr>
                        <a:t>Case studies in 10 Member States (see map)</a:t>
                      </a:r>
                    </a:p>
                  </a:txBody>
                  <a:tcPr/>
                </a:tc>
                <a:tc>
                  <a:txBody>
                    <a:bodyPr/>
                    <a:lstStyle/>
                    <a:p>
                      <a:pPr marL="285750" lvl="0" indent="-285750" algn="just">
                        <a:spcBef>
                          <a:spcPts val="300"/>
                        </a:spcBef>
                        <a:buFont typeface="Arial" panose="020B0604020202020204" pitchFamily="34" charset="0"/>
                        <a:buChar char="•"/>
                      </a:pPr>
                      <a:r>
                        <a:rPr lang="en-GB" sz="1500" kern="1200" dirty="0">
                          <a:solidFill>
                            <a:schemeClr val="dk1"/>
                          </a:solidFill>
                          <a:effectLst/>
                          <a:latin typeface="+mn-lt"/>
                          <a:ea typeface="+mn-ea"/>
                          <a:cs typeface="+mn-cs"/>
                        </a:rPr>
                        <a:t>Member State information on implementation</a:t>
                      </a:r>
                      <a:r>
                        <a:rPr lang="en-GB" sz="1500" kern="1200" baseline="0" dirty="0">
                          <a:solidFill>
                            <a:schemeClr val="dk1"/>
                          </a:solidFill>
                          <a:effectLst/>
                          <a:latin typeface="+mn-lt"/>
                          <a:ea typeface="+mn-ea"/>
                          <a:cs typeface="+mn-cs"/>
                        </a:rPr>
                        <a:t> of</a:t>
                      </a:r>
                      <a:r>
                        <a:rPr lang="en-GB" sz="1500" kern="1200" dirty="0">
                          <a:solidFill>
                            <a:schemeClr val="dk1"/>
                          </a:solidFill>
                          <a:effectLst/>
                          <a:latin typeface="+mn-lt"/>
                          <a:ea typeface="+mn-ea"/>
                          <a:cs typeface="+mn-cs"/>
                        </a:rPr>
                        <a:t> CAP horizontal, Pillar 1 and 2 instruments and measures</a:t>
                      </a:r>
                    </a:p>
                    <a:p>
                      <a:pPr marL="285750" lvl="0" indent="-285750" algn="just">
                        <a:spcBef>
                          <a:spcPts val="300"/>
                        </a:spcBef>
                        <a:buFont typeface="Arial" panose="020B0604020202020204" pitchFamily="34" charset="0"/>
                        <a:buChar char="•"/>
                      </a:pPr>
                      <a:r>
                        <a:rPr lang="en-GB" sz="1500" kern="1200" dirty="0">
                          <a:solidFill>
                            <a:schemeClr val="dk1"/>
                          </a:solidFill>
                          <a:effectLst/>
                          <a:latin typeface="+mn-lt"/>
                          <a:ea typeface="+mn-ea"/>
                          <a:cs typeface="+mn-cs"/>
                        </a:rPr>
                        <a:t>Results from previous evaluations including greening</a:t>
                      </a:r>
                      <a:r>
                        <a:rPr lang="en-GB" sz="1500" kern="1200" baseline="0" dirty="0">
                          <a:solidFill>
                            <a:schemeClr val="dk1"/>
                          </a:solidFill>
                          <a:effectLst/>
                          <a:latin typeface="+mn-lt"/>
                          <a:ea typeface="+mn-ea"/>
                          <a:cs typeface="+mn-cs"/>
                        </a:rPr>
                        <a:t> and</a:t>
                      </a:r>
                      <a:r>
                        <a:rPr lang="en-GB" sz="1500" kern="1200" dirty="0">
                          <a:solidFill>
                            <a:schemeClr val="dk1"/>
                          </a:solidFill>
                          <a:effectLst/>
                          <a:latin typeface="+mn-lt"/>
                          <a:ea typeface="+mn-ea"/>
                          <a:cs typeface="+mn-cs"/>
                        </a:rPr>
                        <a:t> forestry measures</a:t>
                      </a:r>
                    </a:p>
                    <a:p>
                      <a:pPr marL="285750" lvl="0" indent="-285750" algn="just">
                        <a:spcBef>
                          <a:spcPts val="300"/>
                        </a:spcBef>
                        <a:buFont typeface="Arial" panose="020B0604020202020204" pitchFamily="34" charset="0"/>
                        <a:buChar char="•"/>
                      </a:pPr>
                      <a:r>
                        <a:rPr lang="en-GB" sz="1500" kern="1200" dirty="0">
                          <a:solidFill>
                            <a:schemeClr val="dk1"/>
                          </a:solidFill>
                          <a:effectLst/>
                          <a:latin typeface="+mn-lt"/>
                          <a:ea typeface="+mn-ea"/>
                          <a:cs typeface="+mn-cs"/>
                        </a:rPr>
                        <a:t>Indicators from the CAP CMEF</a:t>
                      </a:r>
                    </a:p>
                    <a:p>
                      <a:pPr marL="285750" lvl="0" indent="-285750" algn="just">
                        <a:spcBef>
                          <a:spcPts val="300"/>
                        </a:spcBef>
                        <a:buFont typeface="Arial" panose="020B0604020202020204" pitchFamily="34" charset="0"/>
                        <a:buChar char="•"/>
                      </a:pPr>
                      <a:r>
                        <a:rPr lang="en-GB" sz="1500" kern="1200" dirty="0">
                          <a:solidFill>
                            <a:schemeClr val="dk1"/>
                          </a:solidFill>
                          <a:effectLst/>
                          <a:latin typeface="+mn-lt"/>
                          <a:ea typeface="+mn-ea"/>
                          <a:cs typeface="+mn-cs"/>
                        </a:rPr>
                        <a:t>Statistical data from FADN and Eurostat </a:t>
                      </a:r>
                    </a:p>
                  </a:txBody>
                  <a:tcPr/>
                </a:tc>
                <a:extLst>
                  <a:ext uri="{0D108BD9-81ED-4DB2-BD59-A6C34878D82A}">
                    <a16:rowId xmlns:a16="http://schemas.microsoft.com/office/drawing/2014/main" val="2862873126"/>
                  </a:ext>
                </a:extLst>
              </a:tr>
            </a:tbl>
          </a:graphicData>
        </a:graphic>
      </p:graphicFrame>
      <p:sp>
        <p:nvSpPr>
          <p:cNvPr id="9" name="TextBox 8"/>
          <p:cNvSpPr txBox="1"/>
          <p:nvPr/>
        </p:nvSpPr>
        <p:spPr>
          <a:xfrm>
            <a:off x="283643" y="3444941"/>
            <a:ext cx="7626980" cy="2369880"/>
          </a:xfrm>
          <a:prstGeom prst="rect">
            <a:avLst/>
          </a:prstGeom>
          <a:noFill/>
        </p:spPr>
        <p:txBody>
          <a:bodyPr wrap="square" rtlCol="0">
            <a:spAutoFit/>
          </a:bodyPr>
          <a:lstStyle/>
          <a:p>
            <a:r>
              <a:rPr lang="en-GB" sz="1500" b="1" dirty="0"/>
              <a:t>Limitations</a:t>
            </a:r>
          </a:p>
          <a:p>
            <a:pPr marL="285750" indent="-285750" algn="just">
              <a:buFont typeface="Arial" panose="020B0604020202020204" pitchFamily="34" charset="0"/>
              <a:buChar char="•"/>
            </a:pPr>
            <a:r>
              <a:rPr lang="en-GB" sz="1500" dirty="0"/>
              <a:t>Establishing a true counterfactual to identify CAP net impacts as opposed to other factors</a:t>
            </a:r>
          </a:p>
          <a:p>
            <a:pPr marL="285750" indent="-285750" algn="just">
              <a:buFont typeface="Arial" panose="020B0604020202020204" pitchFamily="34" charset="0"/>
              <a:buChar char="•"/>
            </a:pPr>
            <a:r>
              <a:rPr lang="en-GB" sz="1500" dirty="0"/>
              <a:t>Absence of data for this programming period, including data for many statistical indicators as well as peer-reviewed literature</a:t>
            </a:r>
          </a:p>
          <a:p>
            <a:pPr marL="285750" indent="-285750" algn="just">
              <a:buFont typeface="Arial" panose="020B0604020202020204" pitchFamily="34" charset="0"/>
              <a:buChar char="•"/>
            </a:pPr>
            <a:r>
              <a:rPr lang="en-GB" sz="1500" dirty="0"/>
              <a:t>Some instruments and measures with biodiversity impacts are designed and implemented for other purposes – monitoring data therefore rarely investigate biodiversity effects</a:t>
            </a:r>
          </a:p>
          <a:p>
            <a:pPr marL="285750" indent="-285750" algn="just">
              <a:buFont typeface="Arial" panose="020B0604020202020204" pitchFamily="34" charset="0"/>
              <a:buChar char="•"/>
            </a:pPr>
            <a:r>
              <a:rPr lang="en-GB" sz="1500" dirty="0"/>
              <a:t>Reliability of information provided by stakeholders including through interviews</a:t>
            </a:r>
          </a:p>
          <a:p>
            <a:pPr marL="285750" indent="-285750" algn="just">
              <a:buFont typeface="Arial" panose="020B0604020202020204" pitchFamily="34" charset="0"/>
              <a:buChar char="•"/>
            </a:pPr>
            <a:r>
              <a:rPr lang="en-GB" sz="1500" dirty="0"/>
              <a:t>Difficulty of scaling up results from case studies to form generalised judgments at EU level</a:t>
            </a:r>
          </a:p>
          <a:p>
            <a:pPr algn="just"/>
            <a:endParaRPr lang="en-GB" sz="1400" b="1" dirty="0"/>
          </a:p>
          <a:p>
            <a:pPr algn="just"/>
            <a:r>
              <a:rPr lang="en-GB" sz="1400" b="1" dirty="0"/>
              <a:t>Solution: </a:t>
            </a:r>
            <a:r>
              <a:rPr lang="en-GB" sz="1400" dirty="0"/>
              <a:t>Triangulation of evidence sources; clarity on sources and assumptions made</a:t>
            </a:r>
            <a:endParaRPr lang="en-GB" sz="1400" b="1" dirty="0"/>
          </a:p>
        </p:txBody>
      </p:sp>
    </p:spTree>
    <p:extLst>
      <p:ext uri="{BB962C8B-B14F-4D97-AF65-F5344CB8AC3E}">
        <p14:creationId xmlns:p14="http://schemas.microsoft.com/office/powerpoint/2010/main" val="739092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15" y="309848"/>
            <a:ext cx="10972799" cy="1144729"/>
          </a:xfrm>
        </p:spPr>
        <p:txBody>
          <a:bodyPr/>
          <a:lstStyle/>
          <a:p>
            <a:r>
              <a:rPr lang="en-GB" dirty="0"/>
              <a:t>CAP Instruments and measures assessed</a:t>
            </a:r>
          </a:p>
        </p:txBody>
      </p:sp>
      <p:sp>
        <p:nvSpPr>
          <p:cNvPr id="10" name="Content Placeholder 2"/>
          <p:cNvSpPr>
            <a:spLocks noGrp="1"/>
          </p:cNvSpPr>
          <p:nvPr>
            <p:ph idx="1"/>
          </p:nvPr>
        </p:nvSpPr>
        <p:spPr>
          <a:xfrm>
            <a:off x="716263" y="1097280"/>
            <a:ext cx="10652901" cy="727138"/>
          </a:xfrm>
        </p:spPr>
        <p:txBody>
          <a:bodyPr/>
          <a:lstStyle/>
          <a:p>
            <a:pPr algn="just"/>
            <a:r>
              <a:rPr lang="en-GB" sz="2000" dirty="0"/>
              <a:t>Majority of CAP instruments and measures are in scope including those with direct and indirect impacts on biodiversity – established through the intervention logic</a:t>
            </a:r>
          </a:p>
          <a:p>
            <a:pPr marL="0" indent="0">
              <a:buNone/>
            </a:pPr>
            <a:endParaRPr lang="en-GB" sz="2000" dirty="0"/>
          </a:p>
        </p:txBody>
      </p:sp>
      <p:graphicFrame>
        <p:nvGraphicFramePr>
          <p:cNvPr id="11" name="Table 10"/>
          <p:cNvGraphicFramePr>
            <a:graphicFrameLocks noGrp="1"/>
          </p:cNvGraphicFramePr>
          <p:nvPr>
            <p:extLst>
              <p:ext uri="{D42A27DB-BD31-4B8C-83A1-F6EECF244321}">
                <p14:modId xmlns:p14="http://schemas.microsoft.com/office/powerpoint/2010/main" val="576834433"/>
              </p:ext>
            </p:extLst>
          </p:nvPr>
        </p:nvGraphicFramePr>
        <p:xfrm>
          <a:off x="651563" y="1962176"/>
          <a:ext cx="10782300" cy="3877056"/>
        </p:xfrm>
        <a:graphic>
          <a:graphicData uri="http://schemas.openxmlformats.org/drawingml/2006/table">
            <a:tbl>
              <a:tblPr firstRow="1" bandRow="1">
                <a:tableStyleId>{5C22544A-7EE6-4342-B048-85BDC9FD1C3A}</a:tableStyleId>
              </a:tblPr>
              <a:tblGrid>
                <a:gridCol w="2562736">
                  <a:extLst>
                    <a:ext uri="{9D8B030D-6E8A-4147-A177-3AD203B41FA5}">
                      <a16:colId xmlns:a16="http://schemas.microsoft.com/office/drawing/2014/main" val="1914368515"/>
                    </a:ext>
                  </a:extLst>
                </a:gridCol>
                <a:gridCol w="2865120">
                  <a:extLst>
                    <a:ext uri="{9D8B030D-6E8A-4147-A177-3AD203B41FA5}">
                      <a16:colId xmlns:a16="http://schemas.microsoft.com/office/drawing/2014/main" val="1553266539"/>
                    </a:ext>
                  </a:extLst>
                </a:gridCol>
                <a:gridCol w="5354444">
                  <a:extLst>
                    <a:ext uri="{9D8B030D-6E8A-4147-A177-3AD203B41FA5}">
                      <a16:colId xmlns:a16="http://schemas.microsoft.com/office/drawing/2014/main" val="2941569354"/>
                    </a:ext>
                  </a:extLst>
                </a:gridCol>
              </a:tblGrid>
              <a:tr h="274320">
                <a:tc gridSpan="3">
                  <a:txBody>
                    <a:bodyPr/>
                    <a:lstStyle/>
                    <a:p>
                      <a:pPr>
                        <a:lnSpc>
                          <a:spcPct val="115000"/>
                        </a:lnSpc>
                        <a:spcAft>
                          <a:spcPts val="1000"/>
                        </a:spcAft>
                      </a:pPr>
                      <a:r>
                        <a:rPr lang="en-GB" sz="1600" dirty="0">
                          <a:effectLst/>
                        </a:rPr>
                        <a:t>Key CAP instruments and measures assessed</a:t>
                      </a:r>
                      <a:endParaRPr lang="en-GB" sz="1600" dirty="0">
                        <a:effectLst/>
                        <a:latin typeface="Tahoma" panose="020B0604030504040204" pitchFamily="34" charset="0"/>
                        <a:ea typeface="Calibri" panose="020F0502020204030204" pitchFamily="34" charset="0"/>
                        <a:cs typeface="Times New Roman" panose="02020603050405020304" pitchFamily="18" charset="0"/>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9647366"/>
                  </a:ext>
                </a:extLst>
              </a:tr>
              <a:tr h="274320">
                <a:tc>
                  <a:txBody>
                    <a:bodyPr/>
                    <a:lstStyle/>
                    <a:p>
                      <a:pPr>
                        <a:lnSpc>
                          <a:spcPct val="115000"/>
                        </a:lnSpc>
                        <a:spcAft>
                          <a:spcPts val="1000"/>
                        </a:spcAft>
                      </a:pPr>
                      <a:r>
                        <a:rPr lang="en-GB" sz="1600" b="1" dirty="0">
                          <a:effectLst/>
                        </a:rPr>
                        <a:t>Horizontal measures</a:t>
                      </a:r>
                      <a:endParaRPr lang="en-GB" sz="1600" b="1" dirty="0">
                        <a:effectLst/>
                        <a:latin typeface="Tahoma" panose="020B0604030504040204" pitchFamily="34" charset="0"/>
                        <a:ea typeface="Calibri" panose="020F0502020204030204" pitchFamily="34" charset="0"/>
                        <a:cs typeface="Times New Roman" panose="02020603050405020304" pitchFamily="18" charset="0"/>
                      </a:endParaRPr>
                    </a:p>
                  </a:txBody>
                  <a:tcPr/>
                </a:tc>
                <a:tc>
                  <a:txBody>
                    <a:bodyPr/>
                    <a:lstStyle/>
                    <a:p>
                      <a:pPr>
                        <a:lnSpc>
                          <a:spcPct val="115000"/>
                        </a:lnSpc>
                        <a:spcAft>
                          <a:spcPts val="1000"/>
                        </a:spcAft>
                      </a:pPr>
                      <a:r>
                        <a:rPr lang="en-GB" sz="1600" b="1" dirty="0">
                          <a:effectLst/>
                        </a:rPr>
                        <a:t>Pillar 1</a:t>
                      </a:r>
                      <a:endParaRPr lang="en-GB" sz="1600" b="1" dirty="0">
                        <a:effectLst/>
                        <a:latin typeface="Tahoma" panose="020B0604030504040204" pitchFamily="34" charset="0"/>
                        <a:ea typeface="Calibri" panose="020F0502020204030204" pitchFamily="34" charset="0"/>
                        <a:cs typeface="Times New Roman" panose="02020603050405020304" pitchFamily="18" charset="0"/>
                      </a:endParaRPr>
                    </a:p>
                  </a:txBody>
                  <a:tcPr/>
                </a:tc>
                <a:tc>
                  <a:txBody>
                    <a:bodyPr/>
                    <a:lstStyle/>
                    <a:p>
                      <a:pPr>
                        <a:lnSpc>
                          <a:spcPct val="115000"/>
                        </a:lnSpc>
                        <a:spcAft>
                          <a:spcPts val="1000"/>
                        </a:spcAft>
                      </a:pPr>
                      <a:r>
                        <a:rPr lang="en-GB" sz="1600" b="1" dirty="0">
                          <a:effectLst/>
                        </a:rPr>
                        <a:t>Pillar 2</a:t>
                      </a:r>
                      <a:endParaRPr lang="en-GB" sz="1600" b="1" dirty="0">
                        <a:effectLst/>
                        <a:latin typeface="Tahoma" panose="020B060403050404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45877439"/>
                  </a:ext>
                </a:extLst>
              </a:tr>
              <a:tr h="2945998">
                <a:tc>
                  <a:txBody>
                    <a:bodyPr/>
                    <a:lstStyle/>
                    <a:p>
                      <a:pPr marL="285750" indent="-285750">
                        <a:lnSpc>
                          <a:spcPct val="115000"/>
                        </a:lnSpc>
                        <a:spcAft>
                          <a:spcPts val="1000"/>
                        </a:spcAft>
                        <a:buFont typeface="Arial" panose="020B0604020202020204" pitchFamily="34" charset="0"/>
                        <a:buChar char="•"/>
                      </a:pPr>
                      <a:r>
                        <a:rPr lang="en-GB" sz="1400" dirty="0">
                          <a:effectLst/>
                        </a:rPr>
                        <a:t>Cross compliance</a:t>
                      </a:r>
                    </a:p>
                    <a:p>
                      <a:pPr marL="285750" indent="-285750">
                        <a:lnSpc>
                          <a:spcPct val="115000"/>
                        </a:lnSpc>
                        <a:spcAft>
                          <a:spcPts val="1000"/>
                        </a:spcAft>
                        <a:buFont typeface="Arial" panose="020B0604020202020204" pitchFamily="34" charset="0"/>
                        <a:buChar char="•"/>
                      </a:pPr>
                      <a:r>
                        <a:rPr lang="en-GB" sz="1400" dirty="0">
                          <a:effectLst/>
                        </a:rPr>
                        <a:t>Farm Advisory System</a:t>
                      </a:r>
                      <a:endParaRPr lang="en-GB" sz="1400" dirty="0">
                        <a:effectLst/>
                        <a:latin typeface="Tahoma" panose="020B0604030504040204" pitchFamily="34" charset="0"/>
                        <a:ea typeface="Calibri" panose="020F0502020204030204" pitchFamily="34" charset="0"/>
                        <a:cs typeface="Times New Roman" panose="02020603050405020304" pitchFamily="18" charset="0"/>
                      </a:endParaRPr>
                    </a:p>
                  </a:txBody>
                  <a:tcPr/>
                </a:tc>
                <a:tc>
                  <a:txBody>
                    <a:bodyPr/>
                    <a:lstStyle/>
                    <a:p>
                      <a:pPr marL="285750" indent="-285750">
                        <a:lnSpc>
                          <a:spcPct val="115000"/>
                        </a:lnSpc>
                        <a:spcAft>
                          <a:spcPts val="1000"/>
                        </a:spcAft>
                        <a:buFont typeface="Arial" panose="020B0604020202020204" pitchFamily="34" charset="0"/>
                        <a:buChar char="•"/>
                      </a:pPr>
                      <a:r>
                        <a:rPr lang="en-GB" sz="1400" dirty="0">
                          <a:effectLst/>
                        </a:rPr>
                        <a:t>BPS/SAPS</a:t>
                      </a:r>
                    </a:p>
                    <a:p>
                      <a:pPr marL="285750" indent="-285750">
                        <a:lnSpc>
                          <a:spcPct val="115000"/>
                        </a:lnSpc>
                        <a:spcAft>
                          <a:spcPts val="1000"/>
                        </a:spcAft>
                        <a:buFont typeface="Arial" panose="020B0604020202020204" pitchFamily="34" charset="0"/>
                        <a:buChar char="•"/>
                      </a:pPr>
                      <a:r>
                        <a:rPr lang="en-GB" sz="1400" dirty="0">
                          <a:effectLst/>
                        </a:rPr>
                        <a:t>Greening payments</a:t>
                      </a:r>
                    </a:p>
                    <a:p>
                      <a:pPr marL="285750" indent="-285750">
                        <a:lnSpc>
                          <a:spcPct val="115000"/>
                        </a:lnSpc>
                        <a:spcAft>
                          <a:spcPts val="1000"/>
                        </a:spcAft>
                        <a:buFont typeface="Arial" panose="020B0604020202020204" pitchFamily="34" charset="0"/>
                        <a:buChar char="•"/>
                      </a:pPr>
                      <a:r>
                        <a:rPr lang="en-GB" sz="1400" dirty="0">
                          <a:effectLst/>
                        </a:rPr>
                        <a:t>Voluntary coupled support</a:t>
                      </a:r>
                      <a:endParaRPr lang="en-GB" sz="1400" dirty="0">
                        <a:effectLst/>
                        <a:latin typeface="Tahoma" panose="020B0604030504040204" pitchFamily="34" charset="0"/>
                        <a:ea typeface="Calibri" panose="020F0502020204030204" pitchFamily="34" charset="0"/>
                        <a:cs typeface="Times New Roman" panose="02020603050405020304" pitchFamily="18" charset="0"/>
                      </a:endParaRPr>
                    </a:p>
                  </a:txBody>
                  <a:tcPr/>
                </a:tc>
                <a:tc>
                  <a:txBody>
                    <a:bodyPr/>
                    <a:lstStyle/>
                    <a:p>
                      <a:pPr marL="285750" indent="-285750">
                        <a:lnSpc>
                          <a:spcPct val="115000"/>
                        </a:lnSpc>
                        <a:spcAft>
                          <a:spcPts val="300"/>
                        </a:spcAft>
                        <a:buFont typeface="Arial" panose="020B0604020202020204" pitchFamily="34" charset="0"/>
                        <a:buChar char="•"/>
                      </a:pPr>
                      <a:r>
                        <a:rPr lang="en-GB" sz="1400" dirty="0">
                          <a:effectLst/>
                        </a:rPr>
                        <a:t>Knowledge transfer and information actions (M1)</a:t>
                      </a:r>
                    </a:p>
                    <a:p>
                      <a:pPr marL="285750" indent="-285750">
                        <a:lnSpc>
                          <a:spcPct val="115000"/>
                        </a:lnSpc>
                        <a:spcAft>
                          <a:spcPts val="300"/>
                        </a:spcAft>
                        <a:buFont typeface="Arial" panose="020B0604020202020204" pitchFamily="34" charset="0"/>
                        <a:buChar char="•"/>
                      </a:pPr>
                      <a:r>
                        <a:rPr lang="en-GB" sz="1400" dirty="0">
                          <a:effectLst/>
                        </a:rPr>
                        <a:t>Advisory services, farm management and farm relief services (M2) </a:t>
                      </a:r>
                    </a:p>
                    <a:p>
                      <a:pPr marL="285750" indent="-285750">
                        <a:lnSpc>
                          <a:spcPct val="115000"/>
                        </a:lnSpc>
                        <a:spcAft>
                          <a:spcPts val="300"/>
                        </a:spcAft>
                        <a:buFont typeface="Arial" panose="020B0604020202020204" pitchFamily="34" charset="0"/>
                        <a:buChar char="•"/>
                      </a:pPr>
                      <a:r>
                        <a:rPr lang="en-GB" sz="1400" dirty="0">
                          <a:effectLst/>
                        </a:rPr>
                        <a:t>Investments in physical assets, including non-productive investments (M4)</a:t>
                      </a:r>
                    </a:p>
                    <a:p>
                      <a:pPr marL="285750" indent="-285750">
                        <a:lnSpc>
                          <a:spcPct val="115000"/>
                        </a:lnSpc>
                        <a:spcAft>
                          <a:spcPts val="300"/>
                        </a:spcAft>
                        <a:buFont typeface="Arial" panose="020B0604020202020204" pitchFamily="34" charset="0"/>
                        <a:buChar char="•"/>
                      </a:pPr>
                      <a:r>
                        <a:rPr lang="en-GB" sz="1400" dirty="0">
                          <a:effectLst/>
                        </a:rPr>
                        <a:t>Forest Investments (M8)</a:t>
                      </a:r>
                    </a:p>
                    <a:p>
                      <a:pPr marL="285750" indent="-285750">
                        <a:lnSpc>
                          <a:spcPct val="115000"/>
                        </a:lnSpc>
                        <a:spcAft>
                          <a:spcPts val="300"/>
                        </a:spcAft>
                        <a:buFont typeface="Arial" panose="020B0604020202020204" pitchFamily="34" charset="0"/>
                        <a:buChar char="•"/>
                      </a:pPr>
                      <a:r>
                        <a:rPr lang="en-GB" sz="1400" dirty="0">
                          <a:effectLst/>
                        </a:rPr>
                        <a:t>Agri-environment-climate (M10)</a:t>
                      </a:r>
                    </a:p>
                    <a:p>
                      <a:pPr marL="285750" indent="-285750">
                        <a:lnSpc>
                          <a:spcPct val="115000"/>
                        </a:lnSpc>
                        <a:spcAft>
                          <a:spcPts val="300"/>
                        </a:spcAft>
                        <a:buFont typeface="Arial" panose="020B0604020202020204" pitchFamily="34" charset="0"/>
                        <a:buChar char="•"/>
                      </a:pPr>
                      <a:r>
                        <a:rPr lang="en-GB" sz="1400" dirty="0">
                          <a:effectLst/>
                        </a:rPr>
                        <a:t>Organic farming (M11)</a:t>
                      </a:r>
                    </a:p>
                    <a:p>
                      <a:pPr marL="285750" indent="-285750">
                        <a:lnSpc>
                          <a:spcPct val="115000"/>
                        </a:lnSpc>
                        <a:spcAft>
                          <a:spcPts val="300"/>
                        </a:spcAft>
                        <a:buFont typeface="Arial" panose="020B0604020202020204" pitchFamily="34" charset="0"/>
                        <a:buChar char="•"/>
                      </a:pPr>
                      <a:r>
                        <a:rPr lang="en-GB" sz="1400" dirty="0">
                          <a:effectLst/>
                        </a:rPr>
                        <a:t>Natura 2000 payments (M12)</a:t>
                      </a:r>
                    </a:p>
                    <a:p>
                      <a:pPr marL="285750" indent="-285750">
                        <a:lnSpc>
                          <a:spcPct val="115000"/>
                        </a:lnSpc>
                        <a:spcAft>
                          <a:spcPts val="300"/>
                        </a:spcAft>
                        <a:buFont typeface="Arial" panose="020B0604020202020204" pitchFamily="34" charset="0"/>
                        <a:buChar char="•"/>
                      </a:pPr>
                      <a:r>
                        <a:rPr lang="en-GB" sz="1400" dirty="0">
                          <a:effectLst/>
                        </a:rPr>
                        <a:t>ANC payments (M13)</a:t>
                      </a:r>
                    </a:p>
                    <a:p>
                      <a:pPr marL="285750" indent="-285750">
                        <a:lnSpc>
                          <a:spcPct val="115000"/>
                        </a:lnSpc>
                        <a:spcAft>
                          <a:spcPts val="300"/>
                        </a:spcAft>
                        <a:buFont typeface="Arial" panose="020B0604020202020204" pitchFamily="34" charset="0"/>
                        <a:buChar char="•"/>
                      </a:pPr>
                      <a:r>
                        <a:rPr lang="en-GB" sz="1400" dirty="0">
                          <a:effectLst/>
                        </a:rPr>
                        <a:t>Forest environment-climate (M15)</a:t>
                      </a:r>
                    </a:p>
                    <a:p>
                      <a:pPr marL="285750" indent="-285750">
                        <a:lnSpc>
                          <a:spcPct val="115000"/>
                        </a:lnSpc>
                        <a:spcAft>
                          <a:spcPts val="300"/>
                        </a:spcAft>
                        <a:buFont typeface="Arial" panose="020B0604020202020204" pitchFamily="34" charset="0"/>
                        <a:buChar char="•"/>
                      </a:pPr>
                      <a:r>
                        <a:rPr lang="en-GB" sz="1400" dirty="0">
                          <a:effectLst/>
                        </a:rPr>
                        <a:t>Cooperation (M16)</a:t>
                      </a:r>
                      <a:endParaRPr lang="en-GB" sz="1400" dirty="0">
                        <a:effectLst/>
                        <a:latin typeface="Tahoma" panose="020B060403050404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699055265"/>
                  </a:ext>
                </a:extLst>
              </a:tr>
            </a:tbl>
          </a:graphicData>
        </a:graphic>
      </p:graphicFrame>
    </p:spTree>
    <p:extLst>
      <p:ext uri="{BB962C8B-B14F-4D97-AF65-F5344CB8AC3E}">
        <p14:creationId xmlns:p14="http://schemas.microsoft.com/office/powerpoint/2010/main" val="948979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EU Biodiversity Strategy progress and the CAP</a:t>
            </a:r>
          </a:p>
        </p:txBody>
      </p:sp>
      <p:graphicFrame>
        <p:nvGraphicFramePr>
          <p:cNvPr id="6" name="Table 5"/>
          <p:cNvGraphicFramePr>
            <a:graphicFrameLocks noGrp="1"/>
          </p:cNvGraphicFramePr>
          <p:nvPr>
            <p:extLst>
              <p:ext uri="{D42A27DB-BD31-4B8C-83A1-F6EECF244321}">
                <p14:modId xmlns:p14="http://schemas.microsoft.com/office/powerpoint/2010/main" val="2471864994"/>
              </p:ext>
            </p:extLst>
          </p:nvPr>
        </p:nvGraphicFramePr>
        <p:xfrm>
          <a:off x="4119725" y="1270273"/>
          <a:ext cx="7305360" cy="3783510"/>
        </p:xfrm>
        <a:graphic>
          <a:graphicData uri="http://schemas.openxmlformats.org/drawingml/2006/table">
            <a:tbl>
              <a:tblPr firstRow="1" bandRow="1">
                <a:tableStyleId>{5C22544A-7EE6-4342-B048-85BDC9FD1C3A}</a:tableStyleId>
              </a:tblPr>
              <a:tblGrid>
                <a:gridCol w="1461072">
                  <a:extLst>
                    <a:ext uri="{9D8B030D-6E8A-4147-A177-3AD203B41FA5}">
                      <a16:colId xmlns:a16="http://schemas.microsoft.com/office/drawing/2014/main" val="3696426592"/>
                    </a:ext>
                  </a:extLst>
                </a:gridCol>
                <a:gridCol w="1461072">
                  <a:extLst>
                    <a:ext uri="{9D8B030D-6E8A-4147-A177-3AD203B41FA5}">
                      <a16:colId xmlns:a16="http://schemas.microsoft.com/office/drawing/2014/main" val="2799927215"/>
                    </a:ext>
                  </a:extLst>
                </a:gridCol>
                <a:gridCol w="1461072">
                  <a:extLst>
                    <a:ext uri="{9D8B030D-6E8A-4147-A177-3AD203B41FA5}">
                      <a16:colId xmlns:a16="http://schemas.microsoft.com/office/drawing/2014/main" val="747914307"/>
                    </a:ext>
                  </a:extLst>
                </a:gridCol>
                <a:gridCol w="1461072">
                  <a:extLst>
                    <a:ext uri="{9D8B030D-6E8A-4147-A177-3AD203B41FA5}">
                      <a16:colId xmlns:a16="http://schemas.microsoft.com/office/drawing/2014/main" val="1367757541"/>
                    </a:ext>
                  </a:extLst>
                </a:gridCol>
                <a:gridCol w="1461072">
                  <a:extLst>
                    <a:ext uri="{9D8B030D-6E8A-4147-A177-3AD203B41FA5}">
                      <a16:colId xmlns:a16="http://schemas.microsoft.com/office/drawing/2014/main" val="3283171783"/>
                    </a:ext>
                  </a:extLst>
                </a:gridCol>
              </a:tblGrid>
              <a:tr h="437397">
                <a:tc gridSpan="5">
                  <a:txBody>
                    <a:bodyPr/>
                    <a:lstStyle/>
                    <a:p>
                      <a:pPr algn="ctr">
                        <a:lnSpc>
                          <a:spcPct val="115000"/>
                        </a:lnSpc>
                        <a:spcBef>
                          <a:spcPts val="300"/>
                        </a:spcBef>
                        <a:spcAft>
                          <a:spcPts val="0"/>
                        </a:spcAft>
                      </a:pPr>
                      <a:r>
                        <a:rPr lang="fr-FR" sz="1400" dirty="0">
                          <a:effectLst/>
                        </a:rPr>
                        <a:t>EU </a:t>
                      </a:r>
                      <a:r>
                        <a:rPr lang="en-GB" sz="1400" noProof="0" dirty="0">
                          <a:effectLst/>
                        </a:rPr>
                        <a:t>Biodiversity</a:t>
                      </a:r>
                      <a:r>
                        <a:rPr lang="fr-FR" sz="1400" dirty="0">
                          <a:effectLst/>
                        </a:rPr>
                        <a:t> </a:t>
                      </a:r>
                      <a:r>
                        <a:rPr lang="en-GB" sz="1400" noProof="0" dirty="0">
                          <a:effectLst/>
                        </a:rPr>
                        <a:t>Strategy</a:t>
                      </a:r>
                      <a:r>
                        <a:rPr lang="fr-FR" sz="1400" dirty="0">
                          <a:effectLst/>
                        </a:rPr>
                        <a:t> 2020 - </a:t>
                      </a:r>
                      <a:r>
                        <a:rPr lang="en-GB" sz="1400" noProof="0" dirty="0">
                          <a:effectLst/>
                        </a:rPr>
                        <a:t>Mid-term</a:t>
                      </a:r>
                      <a:r>
                        <a:rPr lang="fr-FR" sz="1400" dirty="0">
                          <a:effectLst/>
                        </a:rPr>
                        <a:t> </a:t>
                      </a:r>
                      <a:r>
                        <a:rPr lang="en-GB" sz="1400" noProof="0" dirty="0">
                          <a:effectLst/>
                        </a:rPr>
                        <a:t>Review</a:t>
                      </a:r>
                      <a:r>
                        <a:rPr lang="fr-FR" sz="1400" dirty="0">
                          <a:effectLst/>
                        </a:rPr>
                        <a:t> 2015</a:t>
                      </a:r>
                      <a:endParaRPr lang="en-GB" sz="1400" dirty="0">
                        <a:effectLst/>
                        <a:latin typeface="Tahoma" panose="020B0604030504040204" pitchFamily="34" charset="0"/>
                        <a:ea typeface="Calibri" panose="020F0502020204030204" pitchFamily="34" charset="0"/>
                        <a:cs typeface="Times New Roman" panose="02020603050405020304" pitchFamily="18" charset="0"/>
                      </a:endParaRP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2518832272"/>
                  </a:ext>
                </a:extLst>
              </a:tr>
              <a:tr h="697231">
                <a:tc gridSpan="3">
                  <a:txBody>
                    <a:bodyPr/>
                    <a:lstStyle/>
                    <a:p>
                      <a:pPr algn="ctr">
                        <a:lnSpc>
                          <a:spcPct val="115000"/>
                        </a:lnSpc>
                        <a:spcBef>
                          <a:spcPts val="300"/>
                        </a:spcBef>
                        <a:spcAft>
                          <a:spcPts val="0"/>
                        </a:spcAft>
                      </a:pPr>
                      <a:r>
                        <a:rPr lang="fr-FR" sz="1400" dirty="0">
                          <a:effectLst/>
                        </a:rPr>
                        <a:t>Target 3a (Agriculture)</a:t>
                      </a:r>
                      <a:endParaRPr lang="en-GB" sz="14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gridSpan="2">
                  <a:txBody>
                    <a:bodyPr/>
                    <a:lstStyle/>
                    <a:p>
                      <a:pPr algn="ctr">
                        <a:lnSpc>
                          <a:spcPct val="115000"/>
                        </a:lnSpc>
                        <a:spcBef>
                          <a:spcPts val="300"/>
                        </a:spcBef>
                        <a:spcAft>
                          <a:spcPts val="0"/>
                        </a:spcAft>
                      </a:pPr>
                      <a:r>
                        <a:rPr lang="fr-FR" sz="1400" dirty="0">
                          <a:effectLst/>
                        </a:rPr>
                        <a:t>Target 3b (</a:t>
                      </a:r>
                      <a:r>
                        <a:rPr lang="en-GB" sz="1400" noProof="0" dirty="0">
                          <a:effectLst/>
                        </a:rPr>
                        <a:t>Forests</a:t>
                      </a:r>
                      <a:r>
                        <a:rPr lang="fr-FR" sz="1400" dirty="0">
                          <a:effectLst/>
                        </a:rPr>
                        <a:t>)</a:t>
                      </a:r>
                      <a:endParaRPr lang="en-GB" sz="14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2704768516"/>
                  </a:ext>
                </a:extLst>
              </a:tr>
              <a:tr h="697231">
                <a:tc gridSpan="5">
                  <a:txBody>
                    <a:bodyPr/>
                    <a:lstStyle/>
                    <a:p>
                      <a:pPr algn="ctr">
                        <a:lnSpc>
                          <a:spcPct val="115000"/>
                        </a:lnSpc>
                        <a:spcBef>
                          <a:spcPts val="300"/>
                        </a:spcBef>
                        <a:spcAft>
                          <a:spcPts val="0"/>
                        </a:spcAft>
                      </a:pPr>
                      <a:r>
                        <a:rPr lang="en-GB" sz="1400" b="0" i="0" u="none" strike="noStrike" kern="1200" dirty="0">
                          <a:solidFill>
                            <a:schemeClr val="dk1"/>
                          </a:solidFill>
                          <a:effectLst/>
                          <a:latin typeface="+mn-lt"/>
                          <a:ea typeface="+mn-ea"/>
                          <a:cs typeface="+mn-cs"/>
                        </a:rPr>
                        <a:t>Overall</a:t>
                      </a:r>
                      <a:r>
                        <a:rPr lang="en-GB" sz="1400" b="0" i="0" u="none" strike="noStrike" kern="1200" baseline="0" dirty="0">
                          <a:solidFill>
                            <a:schemeClr val="dk1"/>
                          </a:solidFill>
                          <a:effectLst/>
                          <a:latin typeface="+mn-lt"/>
                          <a:ea typeface="+mn-ea"/>
                          <a:cs typeface="+mn-cs"/>
                        </a:rPr>
                        <a:t> Assessment: </a:t>
                      </a:r>
                      <a:r>
                        <a:rPr lang="en-GB" sz="1400" b="0" i="0" u="none" strike="noStrike" kern="1200" dirty="0">
                          <a:solidFill>
                            <a:schemeClr val="dk1"/>
                          </a:solidFill>
                          <a:effectLst/>
                          <a:latin typeface="+mn-lt"/>
                          <a:ea typeface="+mn-ea"/>
                          <a:cs typeface="+mn-cs"/>
                        </a:rPr>
                        <a:t>No significant overall progress (much stronger efforts are needed to meet the target by its deadline)</a:t>
                      </a:r>
                      <a:endParaRPr lang="en-GB" sz="14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15000"/>
                        </a:lnSpc>
                        <a:spcBef>
                          <a:spcPts val="300"/>
                        </a:spcBef>
                        <a:spcAft>
                          <a:spcPts val="0"/>
                        </a:spcAft>
                      </a:pPr>
                      <a:endParaRPr lang="en-GB" sz="12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15000"/>
                        </a:lnSpc>
                        <a:spcBef>
                          <a:spcPts val="300"/>
                        </a:spcBef>
                        <a:spcAft>
                          <a:spcPts val="0"/>
                        </a:spcAft>
                      </a:pPr>
                      <a:endParaRPr lang="en-GB" sz="12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15000"/>
                        </a:lnSpc>
                        <a:spcBef>
                          <a:spcPts val="300"/>
                        </a:spcBef>
                        <a:spcAft>
                          <a:spcPts val="0"/>
                        </a:spcAft>
                      </a:pPr>
                      <a:endParaRPr lang="en-GB" sz="12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15000"/>
                        </a:lnSpc>
                        <a:spcBef>
                          <a:spcPts val="300"/>
                        </a:spcBef>
                        <a:spcAft>
                          <a:spcPts val="0"/>
                        </a:spcAft>
                      </a:pPr>
                      <a:endParaRPr lang="en-GB" sz="12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6863639"/>
                  </a:ext>
                </a:extLst>
              </a:tr>
              <a:tr h="1254420">
                <a:tc>
                  <a:txBody>
                    <a:bodyPr/>
                    <a:lstStyle/>
                    <a:p>
                      <a:pPr algn="ctr">
                        <a:lnSpc>
                          <a:spcPct val="115000"/>
                        </a:lnSpc>
                        <a:spcBef>
                          <a:spcPts val="300"/>
                        </a:spcBef>
                        <a:spcAft>
                          <a:spcPts val="0"/>
                        </a:spcAft>
                      </a:pPr>
                      <a:r>
                        <a:rPr lang="en-GB" sz="1400" dirty="0">
                          <a:effectLst/>
                        </a:rPr>
                        <a:t>Action 8: Enhance CAP direct payments</a:t>
                      </a:r>
                      <a:endParaRPr lang="en-GB" sz="14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0"/>
                        </a:spcAft>
                      </a:pPr>
                      <a:r>
                        <a:rPr lang="en-GB" sz="1400" dirty="0">
                          <a:effectLst/>
                        </a:rPr>
                        <a:t>Action 9: Better target rural development</a:t>
                      </a:r>
                      <a:endParaRPr lang="en-GB" sz="14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0"/>
                        </a:spcAft>
                      </a:pPr>
                      <a:r>
                        <a:rPr lang="en-GB" sz="1400" dirty="0">
                          <a:effectLst/>
                        </a:rPr>
                        <a:t>Action 10:  Genetic diversity</a:t>
                      </a:r>
                      <a:endParaRPr lang="en-GB" sz="14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0"/>
                        </a:spcAft>
                      </a:pPr>
                      <a:r>
                        <a:rPr lang="en-GB" sz="1400" dirty="0">
                          <a:effectLst/>
                        </a:rPr>
                        <a:t>Action 11: Encourage forest conservation</a:t>
                      </a:r>
                      <a:endParaRPr lang="en-GB" sz="14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0"/>
                        </a:spcAft>
                      </a:pPr>
                      <a:r>
                        <a:rPr lang="en-GB" sz="1400" dirty="0">
                          <a:effectLst/>
                        </a:rPr>
                        <a:t>Action 12: Biodiversity measures in forest plans</a:t>
                      </a:r>
                      <a:endParaRPr lang="en-GB" sz="14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30942710"/>
                  </a:ext>
                </a:extLst>
              </a:tr>
              <a:tr h="697231">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1874627013"/>
                  </a:ext>
                </a:extLst>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881" y="4490597"/>
            <a:ext cx="735558" cy="49037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7681" y="4490597"/>
            <a:ext cx="735558" cy="49037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481" y="4490597"/>
            <a:ext cx="735558" cy="49037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9469" y="4490597"/>
            <a:ext cx="735558" cy="490371"/>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110" y="4490597"/>
            <a:ext cx="735558" cy="490371"/>
          </a:xfrm>
          <a:prstGeom prst="rect">
            <a:avLst/>
          </a:prstGeom>
        </p:spPr>
      </p:pic>
      <p:sp>
        <p:nvSpPr>
          <p:cNvPr id="13" name="TextBox 12"/>
          <p:cNvSpPr txBox="1"/>
          <p:nvPr/>
        </p:nvSpPr>
        <p:spPr>
          <a:xfrm>
            <a:off x="4119725" y="5107086"/>
            <a:ext cx="6194318" cy="307777"/>
          </a:xfrm>
          <a:prstGeom prst="rect">
            <a:avLst/>
          </a:prstGeom>
          <a:noFill/>
        </p:spPr>
        <p:txBody>
          <a:bodyPr wrap="square" rtlCol="0">
            <a:spAutoFit/>
          </a:bodyPr>
          <a:lstStyle/>
          <a:p>
            <a:r>
              <a:rPr lang="en-GB" sz="1400" dirty="0"/>
              <a:t>Source: European Commission, 2015</a:t>
            </a:r>
          </a:p>
        </p:txBody>
      </p:sp>
      <p:sp>
        <p:nvSpPr>
          <p:cNvPr id="14" name="Content Placeholder 2"/>
          <p:cNvSpPr>
            <a:spLocks noGrp="1"/>
          </p:cNvSpPr>
          <p:nvPr>
            <p:ph idx="1"/>
          </p:nvPr>
        </p:nvSpPr>
        <p:spPr>
          <a:xfrm>
            <a:off x="408347" y="1518295"/>
            <a:ext cx="3501320" cy="3780042"/>
          </a:xfrm>
        </p:spPr>
        <p:txBody>
          <a:bodyPr/>
          <a:lstStyle/>
          <a:p>
            <a:pPr algn="just"/>
            <a:r>
              <a:rPr lang="en-GB" sz="1800" dirty="0"/>
              <a:t>Agricultural and forestry ecosystems are still declining at </a:t>
            </a:r>
            <a:r>
              <a:rPr lang="en-GB" sz="1800" dirty="0" smtClean="0"/>
              <a:t>a rapid rate</a:t>
            </a:r>
            <a:r>
              <a:rPr lang="en-GB" sz="1800" dirty="0"/>
              <a:t>*</a:t>
            </a:r>
          </a:p>
          <a:p>
            <a:pPr algn="just"/>
            <a:r>
              <a:rPr lang="en-GB" sz="1800" dirty="0"/>
              <a:t>Agricultural intensification, land abandonment, and intensively managed forests continue to be key threats   to biodiversity</a:t>
            </a:r>
          </a:p>
          <a:p>
            <a:pPr algn="just"/>
            <a:r>
              <a:rPr lang="en-GB" sz="1800" dirty="0"/>
              <a:t>Review concluded that  opportunities under CAP need to be taken up by MS at sufficient scale to address these challenges</a:t>
            </a:r>
          </a:p>
        </p:txBody>
      </p:sp>
      <p:sp>
        <p:nvSpPr>
          <p:cNvPr id="15" name="TextBox 14"/>
          <p:cNvSpPr txBox="1"/>
          <p:nvPr/>
        </p:nvSpPr>
        <p:spPr>
          <a:xfrm>
            <a:off x="368718" y="5509183"/>
            <a:ext cx="4127392" cy="276999"/>
          </a:xfrm>
          <a:prstGeom prst="rect">
            <a:avLst/>
          </a:prstGeom>
          <a:noFill/>
        </p:spPr>
        <p:txBody>
          <a:bodyPr wrap="square" rtlCol="0">
            <a:spAutoFit/>
          </a:bodyPr>
          <a:lstStyle/>
          <a:p>
            <a:r>
              <a:rPr lang="en-GB" sz="1200" dirty="0"/>
              <a:t>*Based on MS 2007-2012 Nature Directives reporting </a:t>
            </a:r>
          </a:p>
        </p:txBody>
      </p:sp>
    </p:spTree>
    <p:extLst>
      <p:ext uri="{BB962C8B-B14F-4D97-AF65-F5344CB8AC3E}">
        <p14:creationId xmlns:p14="http://schemas.microsoft.com/office/powerpoint/2010/main" val="2697814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5" y="274643"/>
            <a:ext cx="11139953" cy="1144729"/>
          </a:xfrm>
        </p:spPr>
        <p:txBody>
          <a:bodyPr/>
          <a:lstStyle/>
          <a:p>
            <a:r>
              <a:rPr lang="en-GB" sz="3200" dirty="0"/>
              <a:t>Biodiversity status in agricultural and forest habitats and species</a:t>
            </a:r>
            <a:endParaRPr lang="fr-FR"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6530363"/>
              </p:ext>
            </p:extLst>
          </p:nvPr>
        </p:nvGraphicFramePr>
        <p:xfrm>
          <a:off x="334296" y="963561"/>
          <a:ext cx="5515896" cy="43163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5"/>
          <p:cNvGraphicFramePr>
            <a:graphicFrameLocks/>
          </p:cNvGraphicFramePr>
          <p:nvPr>
            <p:extLst>
              <p:ext uri="{D42A27DB-BD31-4B8C-83A1-F6EECF244321}">
                <p14:modId xmlns:p14="http://schemas.microsoft.com/office/powerpoint/2010/main" val="698852923"/>
              </p:ext>
            </p:extLst>
          </p:nvPr>
        </p:nvGraphicFramePr>
        <p:xfrm>
          <a:off x="5850192" y="963560"/>
          <a:ext cx="6174675" cy="431636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62115" y="5456902"/>
            <a:ext cx="8298426" cy="307777"/>
          </a:xfrm>
          <a:prstGeom prst="rect">
            <a:avLst/>
          </a:prstGeom>
          <a:noFill/>
        </p:spPr>
        <p:txBody>
          <a:bodyPr wrap="square" rtlCol="0">
            <a:spAutoFit/>
          </a:bodyPr>
          <a:lstStyle/>
          <a:p>
            <a:r>
              <a:rPr lang="en-GB" sz="1400" dirty="0"/>
              <a:t>Source: EEA (2019) </a:t>
            </a:r>
            <a:r>
              <a:rPr lang="en-GB" sz="1400" u="sng" dirty="0"/>
              <a:t>preliminary data</a:t>
            </a:r>
            <a:r>
              <a:rPr lang="en-GB" sz="1400" dirty="0"/>
              <a:t> based on MS 2013-2018 Nature Directives reporting </a:t>
            </a:r>
          </a:p>
        </p:txBody>
      </p:sp>
    </p:spTree>
    <p:extLst>
      <p:ext uri="{BB962C8B-B14F-4D97-AF65-F5344CB8AC3E}">
        <p14:creationId xmlns:p14="http://schemas.microsoft.com/office/powerpoint/2010/main" val="403996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Abundance and distribution of relevant species</a:t>
            </a:r>
            <a:br>
              <a:rPr lang="en-GB" dirty="0"/>
            </a:br>
            <a:endParaRPr lang="en-GB" dirty="0"/>
          </a:p>
        </p:txBody>
      </p:sp>
      <p:pic>
        <p:nvPicPr>
          <p:cNvPr id="8" name="Picture 7"/>
          <p:cNvPicPr>
            <a:picLocks noChangeAspect="1"/>
          </p:cNvPicPr>
          <p:nvPr/>
        </p:nvPicPr>
        <p:blipFill>
          <a:blip r:embed="rId3"/>
          <a:stretch>
            <a:fillRect/>
          </a:stretch>
        </p:blipFill>
        <p:spPr>
          <a:xfrm>
            <a:off x="6096004" y="1721090"/>
            <a:ext cx="5237370" cy="3558268"/>
          </a:xfrm>
          <a:prstGeom prst="rect">
            <a:avLst/>
          </a:prstGeom>
        </p:spPr>
      </p:pic>
      <p:pic>
        <p:nvPicPr>
          <p:cNvPr id="9" name="Picture 8"/>
          <p:cNvPicPr>
            <a:picLocks noChangeAspect="1"/>
          </p:cNvPicPr>
          <p:nvPr/>
        </p:nvPicPr>
        <p:blipFill>
          <a:blip r:embed="rId4"/>
          <a:stretch>
            <a:fillRect/>
          </a:stretch>
        </p:blipFill>
        <p:spPr>
          <a:xfrm>
            <a:off x="734650" y="1729978"/>
            <a:ext cx="4975047" cy="3558268"/>
          </a:xfrm>
          <a:prstGeom prst="rect">
            <a:avLst/>
          </a:prstGeom>
        </p:spPr>
      </p:pic>
      <p:sp>
        <p:nvSpPr>
          <p:cNvPr id="10" name="Title 1"/>
          <p:cNvSpPr txBox="1">
            <a:spLocks/>
          </p:cNvSpPr>
          <p:nvPr/>
        </p:nvSpPr>
        <p:spPr>
          <a:xfrm>
            <a:off x="6096004" y="1411993"/>
            <a:ext cx="3918857" cy="317985"/>
          </a:xfrm>
          <a:prstGeom prst="rect">
            <a:avLst/>
          </a:prstGeom>
        </p:spPr>
        <p:txBody>
          <a:bodyPr vert="horz" lIns="91440" tIns="45720" rIns="91440" bIns="45720" rtlCol="0" anchor="t">
            <a:noAutofit/>
          </a:bodyPr>
          <a:lstStyle>
            <a:lvl1pPr algn="l" defTabSz="914377" rtl="0" eaLnBrk="1" latinLnBrk="0" hangingPunct="1">
              <a:spcBef>
                <a:spcPct val="0"/>
              </a:spcBef>
              <a:buNone/>
              <a:defRPr sz="3600" b="1" kern="1200">
                <a:solidFill>
                  <a:schemeClr val="accent1"/>
                </a:solidFill>
                <a:latin typeface="+mj-lt"/>
                <a:ea typeface="+mj-ea"/>
                <a:cs typeface="+mj-cs"/>
              </a:defRPr>
            </a:lvl1pPr>
          </a:lstStyle>
          <a:p>
            <a:r>
              <a:rPr lang="en-GB" sz="1200" dirty="0">
                <a:solidFill>
                  <a:schemeClr val="tx1"/>
                </a:solidFill>
              </a:rPr>
              <a:t>Common birds - population index, 1990-2016</a:t>
            </a:r>
            <a:br>
              <a:rPr lang="en-GB" sz="1200" dirty="0">
                <a:solidFill>
                  <a:schemeClr val="tx1"/>
                </a:solidFill>
              </a:rPr>
            </a:br>
            <a:endParaRPr lang="en-GB" sz="1200" dirty="0">
              <a:solidFill>
                <a:schemeClr val="tx1"/>
              </a:solidFill>
            </a:endParaRPr>
          </a:p>
        </p:txBody>
      </p:sp>
      <p:sp>
        <p:nvSpPr>
          <p:cNvPr id="12" name="Title 1"/>
          <p:cNvSpPr txBox="1">
            <a:spLocks/>
          </p:cNvSpPr>
          <p:nvPr/>
        </p:nvSpPr>
        <p:spPr>
          <a:xfrm>
            <a:off x="609605" y="1404639"/>
            <a:ext cx="3918857" cy="317985"/>
          </a:xfrm>
          <a:prstGeom prst="rect">
            <a:avLst/>
          </a:prstGeom>
        </p:spPr>
        <p:txBody>
          <a:bodyPr vert="horz" lIns="91440" tIns="45720" rIns="91440" bIns="45720" rtlCol="0" anchor="t">
            <a:noAutofit/>
          </a:bodyPr>
          <a:lstStyle>
            <a:lvl1pPr algn="l" defTabSz="914377" rtl="0" eaLnBrk="1" latinLnBrk="0" hangingPunct="1">
              <a:spcBef>
                <a:spcPct val="0"/>
              </a:spcBef>
              <a:buNone/>
              <a:defRPr sz="3600" b="1" kern="1200">
                <a:solidFill>
                  <a:schemeClr val="accent1"/>
                </a:solidFill>
                <a:latin typeface="+mj-lt"/>
                <a:ea typeface="+mj-ea"/>
                <a:cs typeface="+mj-cs"/>
              </a:defRPr>
            </a:lvl1pPr>
          </a:lstStyle>
          <a:p>
            <a:r>
              <a:rPr lang="en-GB" sz="1200" dirty="0">
                <a:solidFill>
                  <a:schemeClr val="tx1"/>
                </a:solidFill>
              </a:rPr>
              <a:t>Grassland butterflies - population index, 1990-2017</a:t>
            </a:r>
          </a:p>
        </p:txBody>
      </p:sp>
      <p:sp>
        <p:nvSpPr>
          <p:cNvPr id="13" name="Title 1"/>
          <p:cNvSpPr txBox="1">
            <a:spLocks/>
          </p:cNvSpPr>
          <p:nvPr/>
        </p:nvSpPr>
        <p:spPr>
          <a:xfrm>
            <a:off x="6558121" y="5303004"/>
            <a:ext cx="6052452" cy="317985"/>
          </a:xfrm>
          <a:prstGeom prst="rect">
            <a:avLst/>
          </a:prstGeom>
        </p:spPr>
        <p:txBody>
          <a:bodyPr vert="horz" lIns="91440" tIns="45720" rIns="91440" bIns="45720" rtlCol="0" anchor="t">
            <a:noAutofit/>
          </a:bodyPr>
          <a:lstStyle>
            <a:lvl1pPr algn="l" defTabSz="914377" rtl="0" eaLnBrk="1" latinLnBrk="0" hangingPunct="1">
              <a:spcBef>
                <a:spcPct val="0"/>
              </a:spcBef>
              <a:buNone/>
              <a:defRPr sz="3600" b="1" kern="1200">
                <a:solidFill>
                  <a:schemeClr val="accent1"/>
                </a:solidFill>
                <a:latin typeface="+mj-lt"/>
                <a:ea typeface="+mj-ea"/>
                <a:cs typeface="+mj-cs"/>
              </a:defRPr>
            </a:lvl1pPr>
          </a:lstStyle>
          <a:p>
            <a:r>
              <a:rPr lang="en-GB" sz="1000" dirty="0">
                <a:solidFill>
                  <a:schemeClr val="tx1"/>
                </a:solidFill>
              </a:rPr>
              <a:t>Source: </a:t>
            </a:r>
            <a:r>
              <a:rPr lang="en-GB" sz="1000" b="0" dirty="0">
                <a:solidFill>
                  <a:schemeClr val="tx1"/>
                </a:solidFill>
              </a:rPr>
              <a:t>European Bird Census Council, RSBP, BirdLife International, Czech Society for Ornithology</a:t>
            </a:r>
          </a:p>
          <a:p>
            <a:r>
              <a:rPr lang="en-GB" sz="1000" b="0" dirty="0">
                <a:solidFill>
                  <a:schemeClr val="tx1"/>
                </a:solidFill>
              </a:rPr>
              <a:t>Notes: Compiled by EEA refers to EU-28 (except HR, MT) + Norway and Switzerland</a:t>
            </a:r>
            <a:br>
              <a:rPr lang="en-GB" sz="1000" b="0" dirty="0">
                <a:solidFill>
                  <a:schemeClr val="tx1"/>
                </a:solidFill>
              </a:rPr>
            </a:br>
            <a:endParaRPr lang="en-GB" sz="1000" b="0" dirty="0">
              <a:solidFill>
                <a:schemeClr val="tx1"/>
              </a:solidFill>
            </a:endParaRPr>
          </a:p>
        </p:txBody>
      </p:sp>
      <p:sp>
        <p:nvSpPr>
          <p:cNvPr id="14" name="Title 1"/>
          <p:cNvSpPr txBox="1">
            <a:spLocks/>
          </p:cNvSpPr>
          <p:nvPr/>
        </p:nvSpPr>
        <p:spPr>
          <a:xfrm>
            <a:off x="352912" y="5279358"/>
            <a:ext cx="6052452" cy="317985"/>
          </a:xfrm>
          <a:prstGeom prst="rect">
            <a:avLst/>
          </a:prstGeom>
        </p:spPr>
        <p:txBody>
          <a:bodyPr vert="horz" lIns="91440" tIns="45720" rIns="91440" bIns="45720" rtlCol="0" anchor="t">
            <a:noAutofit/>
          </a:bodyPr>
          <a:lstStyle>
            <a:lvl1pPr algn="l" defTabSz="914377" rtl="0" eaLnBrk="1" latinLnBrk="0" hangingPunct="1">
              <a:spcBef>
                <a:spcPct val="0"/>
              </a:spcBef>
              <a:buNone/>
              <a:defRPr sz="3600" b="1" kern="1200">
                <a:solidFill>
                  <a:schemeClr val="accent1"/>
                </a:solidFill>
                <a:latin typeface="+mj-lt"/>
                <a:ea typeface="+mj-ea"/>
                <a:cs typeface="+mj-cs"/>
              </a:defRPr>
            </a:lvl1pPr>
          </a:lstStyle>
          <a:p>
            <a:r>
              <a:rPr lang="en-GB" sz="1000" dirty="0">
                <a:solidFill>
                  <a:schemeClr val="tx1"/>
                </a:solidFill>
              </a:rPr>
              <a:t>Source: </a:t>
            </a:r>
            <a:r>
              <a:rPr lang="en-GB" sz="1000" b="0" dirty="0">
                <a:solidFill>
                  <a:schemeClr val="tx1"/>
                </a:solidFill>
              </a:rPr>
              <a:t>EEA, Butterfly Conservation Europe, European Butterfly Monitoring Scheme partnership, Assessing Butterflies in Europe (ABLE) project</a:t>
            </a:r>
          </a:p>
          <a:p>
            <a:r>
              <a:rPr lang="en-GB" sz="1000" b="0" dirty="0">
                <a:solidFill>
                  <a:schemeClr val="tx1"/>
                </a:solidFill>
              </a:rPr>
              <a:t>Notes: Compiled by EEA refers to BE, EE, FI, FR, DE, IE. LT, LU, NL, PT, RO, SL, ES, SE, UK</a:t>
            </a:r>
            <a:br>
              <a:rPr lang="en-GB" sz="1000" b="0" dirty="0">
                <a:solidFill>
                  <a:schemeClr val="tx1"/>
                </a:solidFill>
              </a:rPr>
            </a:br>
            <a:endParaRPr lang="en-GB" sz="1000" b="0" dirty="0">
              <a:solidFill>
                <a:schemeClr val="tx1"/>
              </a:solidFill>
            </a:endParaRPr>
          </a:p>
        </p:txBody>
      </p:sp>
    </p:spTree>
    <p:extLst>
      <p:ext uri="{BB962C8B-B14F-4D97-AF65-F5344CB8AC3E}">
        <p14:creationId xmlns:p14="http://schemas.microsoft.com/office/powerpoint/2010/main" val="335080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Implementation in Member States (1)</a:t>
            </a:r>
            <a:endParaRPr lang="en-US" dirty="0"/>
          </a:p>
        </p:txBody>
      </p:sp>
      <p:sp>
        <p:nvSpPr>
          <p:cNvPr id="3" name="Content Placeholder 2"/>
          <p:cNvSpPr>
            <a:spLocks noGrp="1"/>
          </p:cNvSpPr>
          <p:nvPr>
            <p:ph idx="1"/>
          </p:nvPr>
        </p:nvSpPr>
        <p:spPr>
          <a:xfrm>
            <a:off x="298454" y="1209804"/>
            <a:ext cx="5228586" cy="4489955"/>
          </a:xfrm>
        </p:spPr>
        <p:txBody>
          <a:bodyPr/>
          <a:lstStyle/>
          <a:p>
            <a:pPr algn="just"/>
            <a:r>
              <a:rPr lang="en-GB" sz="1600" dirty="0"/>
              <a:t>Member States have considerable flexibility about how they implement CAP Pillar 1 instruments and all Pillar 2 measures related to biodiversity</a:t>
            </a:r>
          </a:p>
          <a:p>
            <a:pPr algn="just"/>
            <a:r>
              <a:rPr lang="en-GB" sz="1600" dirty="0"/>
              <a:t>78% of EU agricultural land was subject to at least one greening obligation in 2017</a:t>
            </a:r>
          </a:p>
          <a:p>
            <a:pPr algn="just"/>
            <a:r>
              <a:rPr lang="en-GB" sz="1600" dirty="0"/>
              <a:t>Pillar 2 measures which tend to have greater a biodiversity focus covered significantly smaller areas of EU agricultural land in 2017 e.g. M10.1 (14.6%), M11 (3.9%) M12 (8.9% of Natura 2000 areas)</a:t>
            </a:r>
          </a:p>
          <a:p>
            <a:pPr algn="just"/>
            <a:r>
              <a:rPr lang="en-GB" sz="1600" dirty="0"/>
              <a:t>0.7% of the total forestry area was supported under M12 in 2017. However forest measures outside Natura 2000  areas have experienced low uptake to date compared with the targets set</a:t>
            </a:r>
          </a:p>
          <a:p>
            <a:pPr algn="just"/>
            <a:r>
              <a:rPr lang="en-GB" sz="1600" dirty="0"/>
              <a:t>Provision of biodiversity relevant information/ advice and means of communication under Farm Advisory System differs significantly</a:t>
            </a:r>
          </a:p>
          <a:p>
            <a:endParaRPr lang="en-GB" sz="2000" dirty="0"/>
          </a:p>
          <a:p>
            <a:endParaRPr lang="en-GB" sz="2000" dirty="0"/>
          </a:p>
          <a:p>
            <a:endParaRPr lang="en-GB" sz="2000" dirty="0"/>
          </a:p>
          <a:p>
            <a:endParaRPr lang="en-GB" sz="2000" dirty="0"/>
          </a:p>
        </p:txBody>
      </p:sp>
      <p:sp>
        <p:nvSpPr>
          <p:cNvPr id="5" name="Rectangle 4"/>
          <p:cNvSpPr/>
          <p:nvPr/>
        </p:nvSpPr>
        <p:spPr>
          <a:xfrm>
            <a:off x="5637361" y="1257710"/>
            <a:ext cx="6554639" cy="276999"/>
          </a:xfrm>
          <a:prstGeom prst="rect">
            <a:avLst/>
          </a:prstGeom>
        </p:spPr>
        <p:txBody>
          <a:bodyPr wrap="square">
            <a:spAutoFit/>
          </a:bodyPr>
          <a:lstStyle/>
          <a:p>
            <a:r>
              <a:rPr lang="en-GB" sz="1200" b="1" dirty="0">
                <a:latin typeface="Tahoma" panose="020B0604030504040204" pitchFamily="34" charset="0"/>
                <a:ea typeface="Calibri" panose="020F0502020204030204" pitchFamily="34" charset="0"/>
                <a:cs typeface="Times New Roman" panose="02020603050405020304" pitchFamily="18" charset="0"/>
              </a:rPr>
              <a:t>Area supported under different CAP instruments and in the EU-28 in 2017 (ha)</a:t>
            </a:r>
            <a:endParaRPr lang="en-GB" sz="1200" b="1"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637891" y="1650047"/>
            <a:ext cx="6452509" cy="3114993"/>
          </a:xfrm>
          <a:prstGeom prst="rect">
            <a:avLst/>
          </a:prstGeom>
          <a:noFill/>
        </p:spPr>
      </p:pic>
      <p:sp>
        <p:nvSpPr>
          <p:cNvPr id="7" name="Rectangle 6"/>
          <p:cNvSpPr/>
          <p:nvPr/>
        </p:nvSpPr>
        <p:spPr>
          <a:xfrm>
            <a:off x="5637891" y="4765040"/>
            <a:ext cx="6096000" cy="553998"/>
          </a:xfrm>
          <a:prstGeom prst="rect">
            <a:avLst/>
          </a:prstGeom>
        </p:spPr>
        <p:txBody>
          <a:bodyPr>
            <a:spAutoFit/>
          </a:bodyPr>
          <a:lstStyle/>
          <a:p>
            <a:r>
              <a:rPr lang="en-GB" sz="1000" dirty="0">
                <a:ea typeface="Calibri" panose="020F0502020204030204" pitchFamily="34" charset="0"/>
              </a:rPr>
              <a:t>Source: DG AGRI Data portal (UAA: </a:t>
            </a:r>
            <a:r>
              <a:rPr lang="en-GB" sz="1000" dirty="0">
                <a:ea typeface="Times New Roman" panose="02020603050405020304" pitchFamily="18" charset="0"/>
              </a:rPr>
              <a:t>Eurostat: apro_cpsh1; BPS/SAPS: CATS (OID_01_2a &amp;OID_02_2b); Cross-compliance CATS &amp; RDIS (OIH_01_1a); Greening (ISAMM Greenings OID_05_3); M13 (CATS - OIR_06_1.4); M10 (CATS - OIR_06_1.1); M11 (CATS OIR_06_1.2); M12 (CATS OIR_06_1.3)</a:t>
            </a:r>
            <a:endParaRPr lang="en-US" sz="1000" dirty="0"/>
          </a:p>
        </p:txBody>
      </p:sp>
    </p:spTree>
    <p:extLst>
      <p:ext uri="{BB962C8B-B14F-4D97-AF65-F5344CB8AC3E}">
        <p14:creationId xmlns:p14="http://schemas.microsoft.com/office/powerpoint/2010/main" val="1562242956"/>
      </p:ext>
    </p:extLst>
  </p:cSld>
  <p:clrMapOvr>
    <a:masterClrMapping/>
  </p:clrMapOvr>
</p:sld>
</file>

<file path=ppt/theme/theme1.xml><?xml version="1.0" encoding="utf-8"?>
<a:theme xmlns:a="http://schemas.openxmlformats.org/drawingml/2006/main" name="Template 2016_v2">
  <a:themeElements>
    <a:clrScheme name="IEEP colours 2016">
      <a:dk1>
        <a:srgbClr val="3F3F3F"/>
      </a:dk1>
      <a:lt1>
        <a:sysClr val="window" lastClr="FFFFFF"/>
      </a:lt1>
      <a:dk2>
        <a:srgbClr val="618015"/>
      </a:dk2>
      <a:lt2>
        <a:srgbClr val="EBB300"/>
      </a:lt2>
      <a:accent1>
        <a:srgbClr val="DA6542"/>
      </a:accent1>
      <a:accent2>
        <a:srgbClr val="784C6C"/>
      </a:accent2>
      <a:accent3>
        <a:srgbClr val="617EA5"/>
      </a:accent3>
      <a:accent4>
        <a:srgbClr val="5F9471"/>
      </a:accent4>
      <a:accent5>
        <a:srgbClr val="8DAE5D"/>
      </a:accent5>
      <a:accent6>
        <a:srgbClr val="D3B742"/>
      </a:accent6>
      <a:hlink>
        <a:srgbClr val="9BBB59"/>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template_green_square" id="{A25B1D48-E24C-440A-9718-BCF7DE3F9925}" vid="{F22C6E24-0C86-4926-8E6D-4E564A4D97C9}"/>
    </a:ext>
  </a:extLst>
</a:theme>
</file>

<file path=ppt/theme/theme2.xml><?xml version="1.0" encoding="utf-8"?>
<a:theme xmlns:a="http://schemas.openxmlformats.org/drawingml/2006/main" name="1_Template 2016_v2">
  <a:themeElements>
    <a:clrScheme name="IEEP colours 2016">
      <a:dk1>
        <a:srgbClr val="3F3F3F"/>
      </a:dk1>
      <a:lt1>
        <a:sysClr val="window" lastClr="FFFFFF"/>
      </a:lt1>
      <a:dk2>
        <a:srgbClr val="618015"/>
      </a:dk2>
      <a:lt2>
        <a:srgbClr val="EBB300"/>
      </a:lt2>
      <a:accent1>
        <a:srgbClr val="DA6542"/>
      </a:accent1>
      <a:accent2>
        <a:srgbClr val="784C6C"/>
      </a:accent2>
      <a:accent3>
        <a:srgbClr val="617EA5"/>
      </a:accent3>
      <a:accent4>
        <a:srgbClr val="5F9471"/>
      </a:accent4>
      <a:accent5>
        <a:srgbClr val="8DAE5D"/>
      </a:accent5>
      <a:accent6>
        <a:srgbClr val="D3B742"/>
      </a:accent6>
      <a:hlink>
        <a:srgbClr val="9BBB59"/>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template_green_square" id="{A25B1D48-E24C-440A-9718-BCF7DE3F9925}" vid="{F22C6E24-0C86-4926-8E6D-4E564A4D97C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5037</TotalTime>
  <Words>4208</Words>
  <Application>Microsoft Office PowerPoint</Application>
  <PresentationFormat>Widescreen</PresentationFormat>
  <Paragraphs>321</Paragraphs>
  <Slides>29</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Symbol</vt:lpstr>
      <vt:lpstr>Tahoma</vt:lpstr>
      <vt:lpstr>Times New Roman</vt:lpstr>
      <vt:lpstr>Verdana</vt:lpstr>
      <vt:lpstr>Wingdings</vt:lpstr>
      <vt:lpstr>Template 2016_v2</vt:lpstr>
      <vt:lpstr>1_Template 2016_v2</vt:lpstr>
      <vt:lpstr>Evaluation of the impact of the CAP on habitats, landscapes and biodiversity </vt:lpstr>
      <vt:lpstr>Scope and objectives of the evaluation</vt:lpstr>
      <vt:lpstr>EU Biodiversity framework and the CAP</vt:lpstr>
      <vt:lpstr>Methods and Data used</vt:lpstr>
      <vt:lpstr>CAP Instruments and measures assessed</vt:lpstr>
      <vt:lpstr>EU Biodiversity Strategy progress and the CAP</vt:lpstr>
      <vt:lpstr>Biodiversity status in agricultural and forest habitats and species</vt:lpstr>
      <vt:lpstr>Abundance and distribution of relevant species </vt:lpstr>
      <vt:lpstr>Implementation in Member States (1)</vt:lpstr>
      <vt:lpstr>Implementation in Member States (2)</vt:lpstr>
      <vt:lpstr>Drivers of implementation choices</vt:lpstr>
      <vt:lpstr>Impacts of implementation choices on land use, intensity and distribution</vt:lpstr>
      <vt:lpstr>Effectiveness: General contribution to biodiversity objectives</vt:lpstr>
      <vt:lpstr>Effectiveness: Contribution to protected habitats and species </vt:lpstr>
      <vt:lpstr>Effectiveness: Co-existence of biodiversity and farming</vt:lpstr>
      <vt:lpstr>Effectiveness: Relationship with biodiversity strategies </vt:lpstr>
      <vt:lpstr>Effectiveness: Successful implementation – approaches and critical factors </vt:lpstr>
      <vt:lpstr>Efficiency: CAP results vs. available budget   </vt:lpstr>
      <vt:lpstr>Efficiency: Administrative burden and simplification </vt:lpstr>
      <vt:lpstr>Internal coherence with biodiversity objective  </vt:lpstr>
      <vt:lpstr>Internal coherence with other CAP objectives </vt:lpstr>
      <vt:lpstr>External coherence (BHD and EU Biodiversity Strategy) </vt:lpstr>
      <vt:lpstr>Relevance to needs and new issues  </vt:lpstr>
      <vt:lpstr>EU Added Value</vt:lpstr>
      <vt:lpstr>Conclusions</vt:lpstr>
      <vt:lpstr>Conclusions</vt:lpstr>
      <vt:lpstr>Policy Recommendations (1) </vt:lpstr>
      <vt:lpstr>Data recommendations  </vt:lpstr>
      <vt:lpstr>Thank you for your attention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Effectiveness: general approach</dc:title>
  <dc:creator>David Mottershead</dc:creator>
  <cp:lastModifiedBy>DEHOUBERT Nathalie (AGRI)</cp:lastModifiedBy>
  <cp:revision>367</cp:revision>
  <cp:lastPrinted>2017-08-01T17:53:38Z</cp:lastPrinted>
  <dcterms:created xsi:type="dcterms:W3CDTF">2017-06-15T16:46:49Z</dcterms:created>
  <dcterms:modified xsi:type="dcterms:W3CDTF">2020-07-02T14:01:16Z</dcterms:modified>
</cp:coreProperties>
</file>