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8" r:id="rId2"/>
    <p:sldId id="286" r:id="rId3"/>
    <p:sldId id="277" r:id="rId4"/>
    <p:sldId id="285" r:id="rId5"/>
    <p:sldId id="28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56B1"/>
    <a:srgbClr val="024EA2"/>
    <a:srgbClr val="024B9C"/>
    <a:srgbClr val="035DC1"/>
    <a:srgbClr val="004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14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13/10/2020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13/10/2020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%28CC-BY%29.pdf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Update/add/delete parts of the</a:t>
            </a:r>
            <a:r>
              <a:rPr lang="en-IE" baseline="0" dirty="0" smtClean="0"/>
              <a:t> copy right notice where appropriate.</a:t>
            </a:r>
          </a:p>
          <a:p>
            <a:r>
              <a:rPr lang="en-IE" baseline="0" dirty="0" smtClean="0"/>
              <a:t>More information: </a:t>
            </a:r>
            <a:r>
              <a:rPr lang="en-GB" dirty="0" smtClean="0">
                <a:hlinkClick r:id="rId3"/>
              </a:rPr>
              <a:t>https://myintracomm.ec.europa.eu/corp/intellectual-property/Documents/2019_Reuse-guidelines%28CC-BY%29.pdf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dirty="0" smtClean="0"/>
              <a:t>Secondary acts on controls	</a:t>
            </a: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3600" dirty="0" smtClean="0"/>
              <a:t>State of play	</a:t>
            </a:r>
            <a:endParaRPr lang="en-GB" sz="36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DG AGRI</a:t>
            </a:r>
          </a:p>
          <a:p>
            <a:r>
              <a:rPr lang="en-GB" dirty="0" smtClean="0"/>
              <a:t>B4 – Organics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137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715993" y="1696229"/>
            <a:ext cx="3515200" cy="4721823"/>
          </a:xfrm>
        </p:spPr>
        <p:txBody>
          <a:bodyPr/>
          <a:lstStyle/>
          <a:p>
            <a:pPr marL="0" indent="0">
              <a:buNone/>
            </a:pPr>
            <a:r>
              <a:rPr lang="en-IE" dirty="0" smtClean="0">
                <a:solidFill>
                  <a:schemeClr val="accent4">
                    <a:lumMod val="50000"/>
                  </a:schemeClr>
                </a:solidFill>
              </a:rPr>
              <a:t>Implementing act:</a:t>
            </a:r>
          </a:p>
          <a:p>
            <a:pPr>
              <a:spcAft>
                <a:spcPts val="1200"/>
              </a:spcAft>
              <a:buFontTx/>
              <a:buChar char="-"/>
            </a:pPr>
            <a:r>
              <a:rPr lang="en-IE" sz="1500" dirty="0" smtClean="0">
                <a:solidFill>
                  <a:schemeClr val="accent4">
                    <a:lumMod val="50000"/>
                  </a:schemeClr>
                </a:solidFill>
              </a:rPr>
              <a:t>precautionary measures;</a:t>
            </a:r>
          </a:p>
          <a:p>
            <a:pPr>
              <a:spcAft>
                <a:spcPts val="1200"/>
              </a:spcAft>
              <a:buFontTx/>
              <a:buChar char="-"/>
            </a:pPr>
            <a:r>
              <a:rPr lang="en-IE" sz="1500" dirty="0" smtClean="0">
                <a:solidFill>
                  <a:schemeClr val="accent4">
                    <a:lumMod val="50000"/>
                  </a:schemeClr>
                </a:solidFill>
              </a:rPr>
              <a:t>investigation;</a:t>
            </a:r>
          </a:p>
          <a:p>
            <a:pPr>
              <a:spcAft>
                <a:spcPts val="1200"/>
              </a:spcAft>
              <a:buFontTx/>
              <a:buChar char="-"/>
            </a:pPr>
            <a:r>
              <a:rPr lang="en-IE" sz="1500" dirty="0" smtClean="0">
                <a:solidFill>
                  <a:schemeClr val="accent4">
                    <a:lumMod val="50000"/>
                  </a:schemeClr>
                </a:solidFill>
              </a:rPr>
              <a:t>labelling;</a:t>
            </a:r>
          </a:p>
          <a:p>
            <a:pPr>
              <a:spcAft>
                <a:spcPts val="1200"/>
              </a:spcAft>
              <a:buFontTx/>
              <a:buChar char="-"/>
            </a:pPr>
            <a:r>
              <a:rPr lang="en-IE" sz="1500" dirty="0" smtClean="0">
                <a:solidFill>
                  <a:schemeClr val="accent4">
                    <a:lumMod val="50000"/>
                  </a:schemeClr>
                </a:solidFill>
              </a:rPr>
              <a:t>group of operators: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IE" sz="1200" dirty="0" smtClean="0">
                <a:solidFill>
                  <a:schemeClr val="accent4">
                    <a:lumMod val="50000"/>
                  </a:schemeClr>
                </a:solidFill>
              </a:rPr>
              <a:t>composition and maximum size,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IE" sz="1200" dirty="0" smtClean="0">
                <a:solidFill>
                  <a:schemeClr val="accent4">
                    <a:lumMod val="50000"/>
                  </a:schemeClr>
                </a:solidFill>
              </a:rPr>
              <a:t>rules for ISC;</a:t>
            </a:r>
          </a:p>
          <a:p>
            <a:pPr>
              <a:spcAft>
                <a:spcPts val="1200"/>
              </a:spcAft>
              <a:buFontTx/>
              <a:buChar char="-"/>
            </a:pPr>
            <a:r>
              <a:rPr lang="en-IE" sz="1500" dirty="0" smtClean="0">
                <a:solidFill>
                  <a:schemeClr val="accent4">
                    <a:lumMod val="50000"/>
                  </a:schemeClr>
                </a:solidFill>
              </a:rPr>
              <a:t>minimum controls and sampling;</a:t>
            </a:r>
          </a:p>
          <a:p>
            <a:pPr>
              <a:spcAft>
                <a:spcPts val="1200"/>
              </a:spcAft>
              <a:buFontTx/>
              <a:buChar char="-"/>
            </a:pPr>
            <a:r>
              <a:rPr lang="en-IE" sz="1500" dirty="0" smtClean="0">
                <a:solidFill>
                  <a:schemeClr val="accent4">
                    <a:lumMod val="50000"/>
                  </a:schemeClr>
                </a:solidFill>
              </a:rPr>
              <a:t>catalogue of measures;</a:t>
            </a:r>
          </a:p>
          <a:p>
            <a:pPr>
              <a:spcAft>
                <a:spcPts val="1200"/>
              </a:spcAft>
              <a:buFontTx/>
              <a:buChar char="-"/>
            </a:pPr>
            <a:r>
              <a:rPr lang="en-IE" sz="1500" dirty="0" smtClean="0">
                <a:solidFill>
                  <a:schemeClr val="accent4">
                    <a:lumMod val="50000"/>
                  </a:schemeClr>
                </a:solidFill>
              </a:rPr>
              <a:t>exchange of information;</a:t>
            </a:r>
          </a:p>
          <a:p>
            <a:pPr>
              <a:spcAft>
                <a:spcPts val="1200"/>
              </a:spcAft>
              <a:buFontTx/>
              <a:buChar char="-"/>
            </a:pPr>
            <a:r>
              <a:rPr lang="en-IE" sz="1500" dirty="0">
                <a:solidFill>
                  <a:schemeClr val="accent4">
                    <a:lumMod val="50000"/>
                  </a:schemeClr>
                </a:solidFill>
              </a:rPr>
              <a:t>t</a:t>
            </a:r>
            <a:r>
              <a:rPr lang="en-IE" sz="1500" dirty="0" smtClean="0">
                <a:solidFill>
                  <a:schemeClr val="accent4">
                    <a:lumMod val="50000"/>
                  </a:schemeClr>
                </a:solidFill>
              </a:rPr>
              <a:t>ransitional rules: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IE" sz="1200" dirty="0">
                <a:solidFill>
                  <a:schemeClr val="accent4">
                    <a:lumMod val="50000"/>
                  </a:schemeClr>
                </a:solidFill>
              </a:rPr>
              <a:t>g</a:t>
            </a:r>
            <a:r>
              <a:rPr lang="en-IE" sz="1200" dirty="0" smtClean="0">
                <a:solidFill>
                  <a:schemeClr val="accent4">
                    <a:lumMod val="50000"/>
                  </a:schemeClr>
                </a:solidFill>
              </a:rPr>
              <a:t>roup of operators,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IE" sz="1200" dirty="0" smtClean="0">
                <a:solidFill>
                  <a:schemeClr val="accent4">
                    <a:lumMod val="50000"/>
                  </a:schemeClr>
                </a:solidFill>
              </a:rPr>
              <a:t>national catalogue of measures. 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half" idx="13"/>
          </p:nvPr>
        </p:nvSpPr>
        <p:spPr>
          <a:xfrm>
            <a:off x="4441077" y="2544792"/>
            <a:ext cx="3358489" cy="2674188"/>
          </a:xfrm>
        </p:spPr>
        <p:txBody>
          <a:bodyPr/>
          <a:lstStyle/>
          <a:p>
            <a:pPr marL="0" indent="0">
              <a:buNone/>
            </a:pPr>
            <a:r>
              <a:rPr lang="en-IE" dirty="0" smtClean="0">
                <a:solidFill>
                  <a:schemeClr val="bg2">
                    <a:lumMod val="50000"/>
                  </a:schemeClr>
                </a:solidFill>
              </a:rPr>
              <a:t>Delegated act amend.:</a:t>
            </a:r>
          </a:p>
          <a:p>
            <a:pPr>
              <a:buFontTx/>
              <a:buChar char="-"/>
            </a:pPr>
            <a:r>
              <a:rPr lang="en-IE" sz="1500" dirty="0" smtClean="0">
                <a:solidFill>
                  <a:schemeClr val="bg2">
                    <a:lumMod val="50000"/>
                  </a:schemeClr>
                </a:solidFill>
              </a:rPr>
              <a:t>group </a:t>
            </a:r>
            <a:r>
              <a:rPr lang="en-IE" sz="1500" dirty="0">
                <a:solidFill>
                  <a:schemeClr val="bg2">
                    <a:lumMod val="50000"/>
                  </a:schemeClr>
                </a:solidFill>
              </a:rPr>
              <a:t>of operators</a:t>
            </a:r>
            <a:r>
              <a:rPr lang="en-IE" sz="1500" dirty="0" smtClean="0">
                <a:solidFill>
                  <a:schemeClr val="bg2">
                    <a:lumMod val="50000"/>
                  </a:schemeClr>
                </a:solidFill>
              </a:rPr>
              <a:t>:</a:t>
            </a:r>
          </a:p>
          <a:p>
            <a:pPr lvl="1">
              <a:buFontTx/>
              <a:buChar char="-"/>
            </a:pPr>
            <a:r>
              <a:rPr lang="en-IE" sz="1500" dirty="0" smtClean="0">
                <a:solidFill>
                  <a:schemeClr val="bg2">
                    <a:lumMod val="50000"/>
                  </a:schemeClr>
                </a:solidFill>
              </a:rPr>
              <a:t>geographical proximity,</a:t>
            </a:r>
          </a:p>
          <a:p>
            <a:pPr lvl="1">
              <a:buFontTx/>
              <a:buChar char="-"/>
            </a:pPr>
            <a:r>
              <a:rPr lang="en-IE" sz="1500" dirty="0" smtClean="0">
                <a:solidFill>
                  <a:schemeClr val="bg2">
                    <a:lumMod val="50000"/>
                  </a:schemeClr>
                </a:solidFill>
              </a:rPr>
              <a:t>rules for ISC,</a:t>
            </a:r>
          </a:p>
          <a:p>
            <a:pPr lvl="1">
              <a:buFontTx/>
              <a:buChar char="-"/>
            </a:pPr>
            <a:r>
              <a:rPr lang="en-IE" sz="1500" dirty="0" smtClean="0">
                <a:solidFill>
                  <a:schemeClr val="bg2">
                    <a:lumMod val="50000"/>
                  </a:schemeClr>
                </a:solidFill>
              </a:rPr>
              <a:t>deficiencies of ISC;</a:t>
            </a:r>
          </a:p>
          <a:p>
            <a:pPr>
              <a:buFontTx/>
              <a:buChar char="-"/>
            </a:pPr>
            <a:r>
              <a:rPr lang="en-IE" sz="1500" dirty="0" smtClean="0">
                <a:solidFill>
                  <a:schemeClr val="bg2">
                    <a:lumMod val="50000"/>
                  </a:schemeClr>
                </a:solidFill>
              </a:rPr>
              <a:t>new model </a:t>
            </a:r>
            <a:r>
              <a:rPr lang="en-IE" sz="1500" dirty="0">
                <a:solidFill>
                  <a:schemeClr val="bg2">
                    <a:lumMod val="50000"/>
                  </a:schemeClr>
                </a:solidFill>
              </a:rPr>
              <a:t>o</a:t>
            </a:r>
            <a:r>
              <a:rPr lang="en-IE" sz="1500" dirty="0" smtClean="0">
                <a:solidFill>
                  <a:schemeClr val="bg2">
                    <a:lumMod val="50000"/>
                  </a:schemeClr>
                </a:solidFill>
              </a:rPr>
              <a:t>f certificate.  </a:t>
            </a:r>
            <a:endParaRPr lang="en-IE" sz="1500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pl-PL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half" idx="14"/>
          </p:nvPr>
        </p:nvSpPr>
        <p:spPr>
          <a:xfrm>
            <a:off x="8406265" y="2515739"/>
            <a:ext cx="3358489" cy="2763629"/>
          </a:xfrm>
        </p:spPr>
        <p:txBody>
          <a:bodyPr/>
          <a:lstStyle/>
          <a:p>
            <a:pPr marL="0" indent="0">
              <a:buNone/>
            </a:pPr>
            <a:r>
              <a:rPr lang="en-IE" dirty="0" smtClean="0">
                <a:solidFill>
                  <a:schemeClr val="accent3">
                    <a:lumMod val="75000"/>
                  </a:schemeClr>
                </a:solidFill>
              </a:rPr>
              <a:t>Delegated act suppl.:</a:t>
            </a:r>
          </a:p>
          <a:p>
            <a:pPr>
              <a:buFontTx/>
              <a:buChar char="-"/>
            </a:pPr>
            <a:r>
              <a:rPr lang="en-IE" sz="1500" dirty="0" smtClean="0">
                <a:solidFill>
                  <a:schemeClr val="accent3">
                    <a:lumMod val="75000"/>
                  </a:schemeClr>
                </a:solidFill>
              </a:rPr>
              <a:t>traceability and mass balance checks;</a:t>
            </a:r>
          </a:p>
          <a:p>
            <a:pPr>
              <a:buFontTx/>
              <a:buChar char="-"/>
            </a:pPr>
            <a:r>
              <a:rPr lang="en-IE" sz="1500" dirty="0" smtClean="0">
                <a:solidFill>
                  <a:schemeClr val="accent3">
                    <a:lumMod val="75000"/>
                  </a:schemeClr>
                </a:solidFill>
              </a:rPr>
              <a:t>groups of operators: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IE" sz="1500" dirty="0">
                <a:solidFill>
                  <a:schemeClr val="accent3">
                    <a:lumMod val="75000"/>
                  </a:schemeClr>
                </a:solidFill>
              </a:rPr>
              <a:t>o</a:t>
            </a:r>
            <a:r>
              <a:rPr lang="en-IE" sz="1500" dirty="0" smtClean="0">
                <a:solidFill>
                  <a:schemeClr val="accent3">
                    <a:lumMod val="75000"/>
                  </a:schemeClr>
                </a:solidFill>
              </a:rPr>
              <a:t>fficial controls of groups of operators.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Secondary acts on controls </a:t>
            </a:r>
            <a:endParaRPr lang="pl-PL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4054415" y="1906438"/>
            <a:ext cx="8627" cy="4425351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8140460" y="1869057"/>
            <a:ext cx="8627" cy="4425351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8846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 smtClean="0"/>
              <a:t>ISC finalised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F</a:t>
            </a:r>
            <a:r>
              <a:rPr lang="en-GB" dirty="0" smtClean="0"/>
              <a:t>eedback </a:t>
            </a:r>
            <a:r>
              <a:rPr lang="en-GB" dirty="0"/>
              <a:t>mechanism </a:t>
            </a:r>
            <a:r>
              <a:rPr lang="en-GB" dirty="0" smtClean="0"/>
              <a:t>finalised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TBT </a:t>
            </a:r>
            <a:r>
              <a:rPr lang="en-GB" dirty="0" smtClean="0"/>
              <a:t>notification done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 smtClean="0"/>
              <a:t>Translation to all EU official languages – ongoing </a:t>
            </a:r>
          </a:p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Final discussions with MSs at the </a:t>
            </a:r>
            <a:r>
              <a:rPr lang="en-GB" smtClean="0"/>
              <a:t>GrEx </a:t>
            </a:r>
            <a:r>
              <a:rPr lang="en-GB" dirty="0" smtClean="0"/>
              <a:t>in October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Adoption in November </a:t>
            </a: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Transmission </a:t>
            </a:r>
            <a:r>
              <a:rPr lang="en-GB" dirty="0"/>
              <a:t>to EP and </a:t>
            </a:r>
            <a:r>
              <a:rPr lang="en-GB" dirty="0" smtClean="0"/>
              <a:t>Council in November/December 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Publication at the beginning of 2021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Delegated act supplementing &amp;</a:t>
            </a:r>
            <a:br>
              <a:rPr lang="en-GB" dirty="0" smtClean="0"/>
            </a:br>
            <a:r>
              <a:rPr lang="en-GB" dirty="0" smtClean="0"/>
              <a:t>Delegated act amending on controls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7256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 smtClean="0"/>
              <a:t>ISC finalised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F</a:t>
            </a:r>
            <a:r>
              <a:rPr lang="en-GB" dirty="0" smtClean="0"/>
              <a:t>eedback </a:t>
            </a:r>
            <a:r>
              <a:rPr lang="en-GB" dirty="0"/>
              <a:t>mechanism </a:t>
            </a:r>
            <a:r>
              <a:rPr lang="en-GB" dirty="0" smtClean="0"/>
              <a:t>finalised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TBT </a:t>
            </a:r>
            <a:r>
              <a:rPr lang="en-GB" dirty="0" smtClean="0"/>
              <a:t>notification done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 smtClean="0"/>
              <a:t>Translation to all EU official languages – ongoing </a:t>
            </a:r>
          </a:p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Final discussions with MSs at the COP in October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Committee </a:t>
            </a:r>
            <a:r>
              <a:rPr lang="en-GB" dirty="0" smtClean="0"/>
              <a:t>vote in November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Adoption and publication at the end  of 2020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Implementing act on controls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15099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Thank you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9575" y="4646435"/>
            <a:ext cx="8941016" cy="1853519"/>
          </a:xfrm>
        </p:spPr>
        <p:txBody>
          <a:bodyPr wrap="square" anchor="b" anchorCtr="0"/>
          <a:lstStyle/>
          <a:p>
            <a:r>
              <a:rPr lang="en-US" sz="1050" b="1" dirty="0"/>
              <a:t>© European Union 2020</a:t>
            </a:r>
          </a:p>
          <a:p>
            <a:r>
              <a:rPr lang="en-US" sz="1050" dirty="0" smtClean="0"/>
              <a:t>Unless otherwise noted the reuse of this presentation is </a:t>
            </a:r>
            <a:r>
              <a:rPr lang="en-US" sz="1050" dirty="0" err="1" smtClean="0"/>
              <a:t>authorised</a:t>
            </a:r>
            <a:r>
              <a:rPr lang="en-US" sz="1050" dirty="0" smtClean="0"/>
              <a:t> under the </a:t>
            </a:r>
            <a:r>
              <a:rPr lang="en-US" sz="1050" dirty="0" smtClean="0">
                <a:hlinkClick r:id="rId3"/>
              </a:rPr>
              <a:t>CC BY 4.0 </a:t>
            </a:r>
            <a:r>
              <a:rPr lang="en-US" sz="1050" dirty="0"/>
              <a:t>license. For any use or reproduction of elements that are not owned by the EU, permission may need to be sought directly from the respective </a:t>
            </a:r>
            <a:r>
              <a:rPr lang="en-US" sz="1050" dirty="0" smtClean="0"/>
              <a:t>right holders.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24" y="4858246"/>
            <a:ext cx="1023496" cy="35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61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" id="{9E25CBC4-264C-4E5F-8DDF-C73C2B944108}" vid="{63966CC3-CC63-46CF-BE8C-07ABBDCD62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37</TotalTime>
  <Words>271</Words>
  <Application>Microsoft Office PowerPoint</Application>
  <PresentationFormat>Widescreen</PresentationFormat>
  <Paragraphs>51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Office Theme</vt:lpstr>
      <vt:lpstr>Secondary acts on controls </vt:lpstr>
      <vt:lpstr>Secondary acts on controls </vt:lpstr>
      <vt:lpstr>Delegated act supplementing &amp; Delegated act amending on controls  </vt:lpstr>
      <vt:lpstr>Implementing act on controls  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Secondary acts on controls</dc:title>
  <dc:creator>HAWAT Daria (AGRI)</dc:creator>
  <cp:lastModifiedBy>HAWAT Daria (AGRI)</cp:lastModifiedBy>
  <cp:revision>15</cp:revision>
  <dcterms:created xsi:type="dcterms:W3CDTF">2020-10-09T12:23:36Z</dcterms:created>
  <dcterms:modified xsi:type="dcterms:W3CDTF">2020-10-13T10:46:32Z</dcterms:modified>
</cp:coreProperties>
</file>