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27" r:id="rId2"/>
    <p:sldId id="322" r:id="rId3"/>
    <p:sldId id="346" r:id="rId4"/>
    <p:sldId id="347" r:id="rId5"/>
    <p:sldId id="348" r:id="rId6"/>
    <p:sldId id="349" r:id="rId7"/>
    <p:sldId id="350" r:id="rId8"/>
    <p:sldId id="351" r:id="rId9"/>
    <p:sldId id="328" r:id="rId10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5C3C"/>
    <a:srgbClr val="9A0000"/>
    <a:srgbClr val="006600"/>
    <a:srgbClr val="FF6600"/>
    <a:srgbClr val="FFDC6D"/>
    <a:srgbClr val="A7FFA7"/>
    <a:srgbClr val="FE9700"/>
    <a:srgbClr val="B7ECFF"/>
    <a:srgbClr val="FF9797"/>
    <a:srgbClr val="93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140" autoAdjust="0"/>
  </p:normalViewPr>
  <p:slideViewPr>
    <p:cSldViewPr>
      <p:cViewPr varScale="1">
        <p:scale>
          <a:sx n="64" d="100"/>
          <a:sy n="64" d="100"/>
        </p:scale>
        <p:origin x="42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7" tIns="45093" rIns="90187" bIns="4509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8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7" tIns="45093" rIns="90187" bIns="4509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7" tIns="45093" rIns="90187" bIns="4509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8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7" tIns="45093" rIns="90187" bIns="4509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7" tIns="45093" rIns="90187" bIns="4509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8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7" tIns="45093" rIns="90187" bIns="4509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714875"/>
            <a:ext cx="5335893" cy="446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7" tIns="45093" rIns="90187" bIns="450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7" tIns="45093" rIns="90187" bIns="4509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8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87" tIns="45093" rIns="90187" bIns="4509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  <a:prstGeom prst="rect">
            <a:avLst/>
          </a:prstGeo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  <a:prstGeom prst="rect">
            <a:avLst/>
          </a:prstGeom>
        </p:spPr>
        <p:txBody>
          <a:bodyPr/>
          <a:lstStyle>
            <a:lvl1pPr algn="ctr"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  <a:prstGeom prst="rect">
            <a:avLst/>
          </a:prstGeom>
        </p:spPr>
        <p:txBody>
          <a:bodyPr/>
          <a:lstStyle>
            <a:lvl1pPr algn="ctr"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/>
            </a:lvl1pPr>
          </a:lstStyle>
          <a:p>
            <a:pPr>
              <a:defRPr/>
            </a:pPr>
            <a:fld id="{6B2C12B7-A16D-484F-B166-25A06624DD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9486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4" r:id="rId12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960" cy="3464941"/>
          </a:xfrm>
        </p:spPr>
        <p:txBody>
          <a:bodyPr/>
          <a:lstStyle/>
          <a:p>
            <a:pPr algn="ctr"/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 smtClean="0"/>
              <a:t>Implementing Act </a:t>
            </a:r>
            <a:r>
              <a:rPr lang="en-US" sz="2800" dirty="0" err="1"/>
              <a:t>authorising</a:t>
            </a:r>
            <a:r>
              <a:rPr lang="en-US" sz="2800" dirty="0"/>
              <a:t> products and substances</a:t>
            </a:r>
            <a:r>
              <a:rPr lang="en-US" sz="2800" b="0" dirty="0"/>
              <a:t> for use in organic production and establishing their lists and the </a:t>
            </a:r>
            <a:r>
              <a:rPr lang="en-US" sz="2800" dirty="0"/>
              <a:t>complementary certificate </a:t>
            </a:r>
            <a:r>
              <a:rPr lang="en-US" sz="2800" b="0" dirty="0"/>
              <a:t>on the non-use of antibiotics in organic livestock production and </a:t>
            </a:r>
            <a:r>
              <a:rPr lang="en-US" sz="2800" dirty="0"/>
              <a:t>repealing Commission Regulation (EC) No 889/2008</a:t>
            </a: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1400" b="0" dirty="0" smtClean="0"/>
              <a:t/>
            </a:r>
            <a:br>
              <a:rPr lang="en-GB" sz="1400" b="0" dirty="0" smtClean="0"/>
            </a:br>
            <a:r>
              <a:rPr lang="en-GB" sz="2800" b="0" dirty="0"/>
              <a:t/>
            </a:r>
            <a:br>
              <a:rPr lang="en-GB" sz="2800" b="0" dirty="0"/>
            </a:b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1400" b="0" dirty="0" smtClean="0"/>
              <a:t/>
            </a:r>
            <a:br>
              <a:rPr lang="en-GB" sz="1400" b="0" dirty="0" smtClean="0"/>
            </a:br>
            <a:r>
              <a:rPr lang="en-GB" sz="2800" b="0" dirty="0" smtClean="0"/>
              <a:t/>
            </a:r>
            <a:br>
              <a:rPr lang="en-GB" sz="2800" b="0" dirty="0" smtClean="0"/>
            </a:br>
            <a:r>
              <a:rPr lang="en-GB" sz="2800" b="0" dirty="0" smtClean="0"/>
              <a:t> </a:t>
            </a:r>
            <a:br>
              <a:rPr lang="en-GB" sz="2800" b="0" dirty="0" smtClean="0"/>
            </a:br>
            <a:endParaRPr lang="en-GB" sz="1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5229200"/>
            <a:ext cx="7416824" cy="1368152"/>
          </a:xfrm>
        </p:spPr>
        <p:txBody>
          <a:bodyPr/>
          <a:lstStyle/>
          <a:p>
            <a:pPr algn="ctr"/>
            <a:r>
              <a:rPr lang="en-GB" sz="2400" dirty="0" smtClean="0"/>
              <a:t>CDG – 19 October 2020</a:t>
            </a:r>
          </a:p>
          <a:p>
            <a:pPr algn="ctr"/>
            <a:endParaRPr lang="en-GB" sz="1100" dirty="0" smtClean="0"/>
          </a:p>
          <a:p>
            <a:pPr algn="ctr"/>
            <a:r>
              <a:rPr lang="fr-BE" sz="1800" b="0" dirty="0" smtClean="0"/>
              <a:t>Bas </a:t>
            </a:r>
            <a:r>
              <a:rPr lang="fr-BE" sz="1800" b="0" dirty="0" err="1" smtClean="0"/>
              <a:t>Drukker</a:t>
            </a:r>
            <a:r>
              <a:rPr lang="fr-BE" sz="1800" b="0" dirty="0" smtClean="0"/>
              <a:t> and Denis de Froidmont– </a:t>
            </a:r>
            <a:r>
              <a:rPr lang="fr-BE" sz="1800" b="0" dirty="0" err="1"/>
              <a:t>European</a:t>
            </a:r>
            <a:r>
              <a:rPr lang="fr-BE" sz="1800" b="0" dirty="0"/>
              <a:t> Commission</a:t>
            </a:r>
          </a:p>
          <a:p>
            <a:pPr algn="ctr"/>
            <a:r>
              <a:rPr lang="fr-BE" sz="1800" b="0" dirty="0"/>
              <a:t>DG Agriculture and Rural </a:t>
            </a:r>
            <a:r>
              <a:rPr lang="fr-BE" sz="1800" b="0" dirty="0" err="1"/>
              <a:t>Development</a:t>
            </a:r>
            <a:r>
              <a:rPr lang="fr-BE" sz="1800" b="0" dirty="0"/>
              <a:t> – Unit B.4 </a:t>
            </a:r>
            <a:r>
              <a:rPr lang="fr-BE" sz="1800" b="0" dirty="0" err="1"/>
              <a:t>Organics</a:t>
            </a:r>
            <a:endParaRPr lang="fr-BE" sz="2000" b="0" dirty="0"/>
          </a:p>
        </p:txBody>
      </p:sp>
    </p:spTree>
    <p:extLst>
      <p:ext uri="{BB962C8B-B14F-4D97-AF65-F5344CB8AC3E}">
        <p14:creationId xmlns:p14="http://schemas.microsoft.com/office/powerpoint/2010/main" val="345281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988200"/>
              </p:ext>
            </p:extLst>
          </p:nvPr>
        </p:nvGraphicFramePr>
        <p:xfrm>
          <a:off x="395536" y="1628800"/>
          <a:ext cx="8496944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129">
                  <a:extLst>
                    <a:ext uri="{9D8B030D-6E8A-4147-A177-3AD203B41FA5}">
                      <a16:colId xmlns:a16="http://schemas.microsoft.com/office/drawing/2014/main" val="2805783700"/>
                    </a:ext>
                  </a:extLst>
                </a:gridCol>
                <a:gridCol w="5328815">
                  <a:extLst>
                    <a:ext uri="{9D8B030D-6E8A-4147-A177-3AD203B41FA5}">
                      <a16:colId xmlns:a16="http://schemas.microsoft.com/office/drawing/2014/main" val="1482745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Reg 2018/848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IA </a:t>
                      </a:r>
                      <a:r>
                        <a:rPr lang="fr-BE" dirty="0" err="1" smtClean="0"/>
                        <a:t>authorising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products</a:t>
                      </a:r>
                      <a:r>
                        <a:rPr lang="fr-BE" baseline="0" dirty="0" smtClean="0"/>
                        <a:t> and substances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22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24(1)(a) </a:t>
                      </a:r>
                      <a:r>
                        <a:rPr lang="fr-BE" dirty="0" smtClean="0"/>
                        <a:t>active </a:t>
                      </a:r>
                      <a:r>
                        <a:rPr lang="fr-BE" dirty="0" smtClean="0"/>
                        <a:t>substances to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be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used</a:t>
                      </a:r>
                      <a:r>
                        <a:rPr lang="fr-BE" baseline="0" dirty="0" smtClean="0"/>
                        <a:t> in plant protection </a:t>
                      </a:r>
                      <a:r>
                        <a:rPr lang="fr-BE" baseline="0" dirty="0" err="1" smtClean="0"/>
                        <a:t>products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b="1" dirty="0" err="1" smtClean="0"/>
                        <a:t>Annex</a:t>
                      </a:r>
                      <a:r>
                        <a:rPr lang="fr-BE" b="1" dirty="0" smtClean="0"/>
                        <a:t> I</a:t>
                      </a:r>
                    </a:p>
                    <a:p>
                      <a:r>
                        <a:rPr lang="fr-BE" b="0" i="1" dirty="0" smtClean="0">
                          <a:solidFill>
                            <a:srgbClr val="00B0F0"/>
                          </a:solidFill>
                        </a:rPr>
                        <a:t>Ref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to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annex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to Reg 540/2011 / CAS / Name /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b="0" i="1" dirty="0" smtClean="0">
                        <a:solidFill>
                          <a:srgbClr val="00B0F0"/>
                        </a:solidFill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fr-BE" dirty="0" smtClean="0"/>
                        <a:t>Basic </a:t>
                      </a:r>
                      <a:r>
                        <a:rPr lang="fr-BE" dirty="0" smtClean="0"/>
                        <a:t>substances</a:t>
                      </a:r>
                      <a:endParaRPr lang="fr-BE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fr-BE" dirty="0" err="1" smtClean="0"/>
                        <a:t>Low</a:t>
                      </a:r>
                      <a:r>
                        <a:rPr lang="fr-BE" dirty="0" smtClean="0"/>
                        <a:t> </a:t>
                      </a:r>
                      <a:r>
                        <a:rPr lang="fr-BE" dirty="0" err="1" smtClean="0"/>
                        <a:t>risk</a:t>
                      </a:r>
                      <a:r>
                        <a:rPr lang="fr-BE" dirty="0" smtClean="0"/>
                        <a:t> active </a:t>
                      </a:r>
                      <a:r>
                        <a:rPr lang="fr-BE" dirty="0" smtClean="0"/>
                        <a:t>substances</a:t>
                      </a:r>
                      <a:endParaRPr lang="fr-BE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fr-BE" dirty="0" err="1" smtClean="0"/>
                        <a:t>Biological</a:t>
                      </a:r>
                      <a:r>
                        <a:rPr lang="fr-BE" baseline="0" dirty="0" smtClean="0"/>
                        <a:t> control agents </a:t>
                      </a:r>
                      <a:r>
                        <a:rPr lang="fr-BE" baseline="0" dirty="0" err="1" smtClean="0"/>
                        <a:t>including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micro-organisms</a:t>
                      </a:r>
                      <a:endParaRPr lang="fr-BE" baseline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fr-BE" baseline="0" dirty="0" err="1" smtClean="0"/>
                        <a:t>Substancees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smtClean="0"/>
                        <a:t>not </a:t>
                      </a:r>
                      <a:r>
                        <a:rPr lang="fr-BE" baseline="0" dirty="0" err="1" smtClean="0"/>
                        <a:t>included</a:t>
                      </a:r>
                      <a:r>
                        <a:rPr lang="fr-BE" baseline="0" dirty="0" smtClean="0"/>
                        <a:t> in </a:t>
                      </a:r>
                      <a:r>
                        <a:rPr lang="fr-BE" baseline="0" dirty="0" err="1" smtClean="0"/>
                        <a:t>any</a:t>
                      </a:r>
                      <a:r>
                        <a:rPr lang="fr-BE" baseline="0" dirty="0" smtClean="0"/>
                        <a:t> of the </a:t>
                      </a:r>
                      <a:r>
                        <a:rPr lang="fr-BE" baseline="0" dirty="0" err="1" smtClean="0"/>
                        <a:t>above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categories</a:t>
                      </a:r>
                      <a:r>
                        <a:rPr lang="fr-BE" baseline="0" dirty="0" smtClean="0"/>
                        <a:t> (</a:t>
                      </a:r>
                      <a:r>
                        <a:rPr lang="fr-BE" baseline="0" dirty="0" err="1" smtClean="0"/>
                        <a:t>e.g</a:t>
                      </a:r>
                      <a:r>
                        <a:rPr lang="fr-BE" baseline="0" dirty="0" smtClean="0"/>
                        <a:t>.: </a:t>
                      </a:r>
                      <a:r>
                        <a:rPr lang="fr-BE" baseline="0" dirty="0" smtClean="0">
                          <a:solidFill>
                            <a:srgbClr val="FF0000"/>
                          </a:solidFill>
                        </a:rPr>
                        <a:t>quassia </a:t>
                      </a:r>
                      <a:r>
                        <a:rPr lang="fr-BE" baseline="0" dirty="0" err="1" smtClean="0">
                          <a:solidFill>
                            <a:srgbClr val="FF0000"/>
                          </a:solidFill>
                        </a:rPr>
                        <a:t>extracted</a:t>
                      </a:r>
                      <a:r>
                        <a:rPr lang="fr-BE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424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24(1)(b) </a:t>
                      </a:r>
                      <a:r>
                        <a:rPr lang="fr-BE" dirty="0" err="1" smtClean="0"/>
                        <a:t>fertilisers</a:t>
                      </a:r>
                      <a:r>
                        <a:rPr lang="fr-BE" dirty="0" smtClean="0"/>
                        <a:t>, </a:t>
                      </a:r>
                      <a:r>
                        <a:rPr lang="fr-BE" dirty="0" err="1" smtClean="0"/>
                        <a:t>soil</a:t>
                      </a:r>
                      <a:r>
                        <a:rPr lang="fr-BE" dirty="0" smtClean="0"/>
                        <a:t> </a:t>
                      </a:r>
                      <a:r>
                        <a:rPr lang="fr-BE" dirty="0" err="1" smtClean="0"/>
                        <a:t>conditioners</a:t>
                      </a:r>
                      <a:r>
                        <a:rPr lang="fr-BE" dirty="0" smtClean="0"/>
                        <a:t> and </a:t>
                      </a:r>
                      <a:r>
                        <a:rPr lang="fr-BE" dirty="0" err="1" smtClean="0"/>
                        <a:t>nutrients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b="1" dirty="0" err="1" smtClean="0"/>
                        <a:t>Annex</a:t>
                      </a:r>
                      <a:r>
                        <a:rPr lang="fr-BE" b="1" dirty="0" smtClean="0"/>
                        <a:t> II</a:t>
                      </a:r>
                    </a:p>
                    <a:p>
                      <a:r>
                        <a:rPr lang="fr-BE" b="0" i="1" dirty="0" smtClean="0">
                          <a:solidFill>
                            <a:srgbClr val="00B0F0"/>
                          </a:solidFill>
                        </a:rPr>
                        <a:t>Name / description, </a:t>
                      </a:r>
                      <a:r>
                        <a:rPr lang="fr-BE" b="0" i="1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b="0" i="1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b="0" i="1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b="0" i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170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77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804460"/>
              </p:ext>
            </p:extLst>
          </p:nvPr>
        </p:nvGraphicFramePr>
        <p:xfrm>
          <a:off x="392484" y="1196752"/>
          <a:ext cx="8750570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2805783700"/>
                    </a:ext>
                  </a:extLst>
                </a:gridCol>
                <a:gridCol w="5870250">
                  <a:extLst>
                    <a:ext uri="{9D8B030D-6E8A-4147-A177-3AD203B41FA5}">
                      <a16:colId xmlns:a16="http://schemas.microsoft.com/office/drawing/2014/main" val="1482745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Reg 2018/848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IA </a:t>
                      </a:r>
                      <a:r>
                        <a:rPr lang="fr-BE" dirty="0" err="1" smtClean="0"/>
                        <a:t>authorising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products</a:t>
                      </a:r>
                      <a:r>
                        <a:rPr lang="fr-BE" baseline="0" dirty="0" smtClean="0"/>
                        <a:t> and substances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22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24(1)(c) </a:t>
                      </a:r>
                      <a:r>
                        <a:rPr lang="en-US" b="0" dirty="0" smtClean="0"/>
                        <a:t>non-organic feed material of plant, algal, animal or yeast origin or feed material of microbial or mineral origin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b="1" dirty="0" err="1" smtClean="0"/>
                        <a:t>Annex</a:t>
                      </a:r>
                      <a:r>
                        <a:rPr lang="fr-BE" b="1" dirty="0" smtClean="0"/>
                        <a:t> III</a:t>
                      </a:r>
                    </a:p>
                    <a:p>
                      <a:r>
                        <a:rPr lang="fr-BE" dirty="0" smtClean="0"/>
                        <a:t>PART A</a:t>
                      </a:r>
                    </a:p>
                    <a:p>
                      <a:r>
                        <a:rPr lang="fr-BE" i="1" dirty="0" smtClean="0">
                          <a:solidFill>
                            <a:srgbClr val="00B0F0"/>
                          </a:solidFill>
                        </a:rPr>
                        <a:t>Nr </a:t>
                      </a:r>
                      <a:r>
                        <a:rPr lang="fr-BE" i="1" dirty="0" err="1" smtClean="0">
                          <a:solidFill>
                            <a:srgbClr val="00B0F0"/>
                          </a:solidFill>
                        </a:rPr>
                        <a:t>Feed</a:t>
                      </a:r>
                      <a:r>
                        <a:rPr lang="fr-BE" i="1" dirty="0" smtClean="0">
                          <a:solidFill>
                            <a:srgbClr val="00B0F0"/>
                          </a:solidFill>
                        </a:rPr>
                        <a:t> catalogue / Name / </a:t>
                      </a:r>
                      <a:r>
                        <a:rPr lang="fr-BE" i="1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i="1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i="1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i="1" dirty="0" smtClean="0">
                        <a:solidFill>
                          <a:srgbClr val="00B0F0"/>
                        </a:solidFill>
                      </a:endParaRPr>
                    </a:p>
                    <a:p>
                      <a:pPr marL="342900" indent="-342900">
                        <a:buAutoNum type="arabicParenBoth"/>
                      </a:pPr>
                      <a:r>
                        <a:rPr lang="fr-BE" baseline="0" dirty="0" err="1" smtClean="0"/>
                        <a:t>Feed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material</a:t>
                      </a:r>
                      <a:r>
                        <a:rPr lang="fr-BE" baseline="0" dirty="0" smtClean="0"/>
                        <a:t> of </a:t>
                      </a:r>
                      <a:r>
                        <a:rPr lang="fr-BE" baseline="0" dirty="0" err="1" smtClean="0"/>
                        <a:t>mineral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origin</a:t>
                      </a:r>
                      <a:r>
                        <a:rPr lang="fr-BE" baseline="0" dirty="0" smtClean="0"/>
                        <a:t> </a:t>
                      </a:r>
                    </a:p>
                    <a:p>
                      <a:pPr marL="342900" indent="-342900">
                        <a:buAutoNum type="arabicParenBoth"/>
                      </a:pPr>
                      <a:r>
                        <a:rPr lang="fr-BE" baseline="0" dirty="0" err="1" smtClean="0"/>
                        <a:t>Other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feed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material</a:t>
                      </a:r>
                      <a:endParaRPr lang="fr-BE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229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24(1)(d)</a:t>
                      </a:r>
                      <a:r>
                        <a:rPr lang="fr-BE" b="1" baseline="0" dirty="0" smtClean="0"/>
                        <a:t> </a:t>
                      </a:r>
                      <a:r>
                        <a:rPr lang="fr-BE" baseline="0" dirty="0" err="1" smtClean="0"/>
                        <a:t>feed</a:t>
                      </a:r>
                      <a:r>
                        <a:rPr lang="fr-BE" baseline="0" dirty="0" smtClean="0"/>
                        <a:t> additives and </a:t>
                      </a:r>
                      <a:r>
                        <a:rPr lang="fr-BE" baseline="0" dirty="0" err="1" smtClean="0"/>
                        <a:t>processing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aids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BE" b="1" baseline="0" dirty="0" err="1" smtClean="0"/>
                        <a:t>Annex</a:t>
                      </a:r>
                      <a:r>
                        <a:rPr lang="fr-BE" b="1" baseline="0" dirty="0" smtClean="0"/>
                        <a:t> III</a:t>
                      </a:r>
                    </a:p>
                    <a:p>
                      <a:pPr marL="0" indent="0">
                        <a:buNone/>
                      </a:pPr>
                      <a:r>
                        <a:rPr lang="fr-BE" baseline="0" dirty="0" smtClean="0"/>
                        <a:t>PART B</a:t>
                      </a:r>
                    </a:p>
                    <a:p>
                      <a:pPr marL="0" indent="0">
                        <a:buNone/>
                      </a:pPr>
                      <a:r>
                        <a:rPr lang="fr-BE" baseline="0" dirty="0" smtClean="0">
                          <a:solidFill>
                            <a:srgbClr val="00B0F0"/>
                          </a:solidFill>
                        </a:rPr>
                        <a:t>ID nr or </a:t>
                      </a:r>
                      <a:r>
                        <a:rPr lang="fr-BE" baseline="0" dirty="0" err="1" smtClean="0">
                          <a:solidFill>
                            <a:srgbClr val="00B0F0"/>
                          </a:solidFill>
                        </a:rPr>
                        <a:t>functional</a:t>
                      </a:r>
                      <a:r>
                        <a:rPr lang="fr-BE" baseline="0" dirty="0" smtClean="0">
                          <a:solidFill>
                            <a:srgbClr val="00B0F0"/>
                          </a:solidFill>
                        </a:rPr>
                        <a:t> groups / Name / </a:t>
                      </a:r>
                      <a:r>
                        <a:rPr lang="fr-BE" baseline="0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baseline="0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baseline="0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baseline="0" dirty="0" smtClean="0">
                        <a:solidFill>
                          <a:srgbClr val="00B0F0"/>
                        </a:solidFill>
                      </a:endParaRPr>
                    </a:p>
                    <a:p>
                      <a:pPr marL="342900" indent="-342900">
                        <a:buAutoNum type="arabicParenBoth"/>
                      </a:pPr>
                      <a:r>
                        <a:rPr lang="fr-BE" dirty="0" smtClean="0"/>
                        <a:t> </a:t>
                      </a:r>
                      <a:r>
                        <a:rPr lang="fr-BE" dirty="0" err="1" smtClean="0"/>
                        <a:t>Technological</a:t>
                      </a:r>
                      <a:r>
                        <a:rPr lang="fr-BE" dirty="0" smtClean="0"/>
                        <a:t> additives</a:t>
                      </a:r>
                    </a:p>
                    <a:p>
                      <a:pPr marL="457200" lvl="1" indent="0">
                        <a:buFont typeface="+mj-lt"/>
                        <a:buNone/>
                      </a:pPr>
                      <a:r>
                        <a:rPr lang="fr-BE" sz="1400" dirty="0" smtClean="0"/>
                        <a:t>a)</a:t>
                      </a:r>
                      <a:r>
                        <a:rPr lang="fr-BE" sz="1400" baseline="0" dirty="0" smtClean="0"/>
                        <a:t> </a:t>
                      </a:r>
                      <a:r>
                        <a:rPr lang="fr-BE" sz="1400" dirty="0" err="1" smtClean="0"/>
                        <a:t>Preservatives</a:t>
                      </a:r>
                      <a:r>
                        <a:rPr lang="fr-BE" sz="1400" dirty="0" smtClean="0"/>
                        <a:t>;</a:t>
                      </a:r>
                      <a:r>
                        <a:rPr lang="fr-BE" sz="1400" baseline="0" dirty="0" smtClean="0"/>
                        <a:t> b) </a:t>
                      </a:r>
                      <a:r>
                        <a:rPr lang="fr-BE" sz="1400" dirty="0" err="1" smtClean="0"/>
                        <a:t>Antioxidants</a:t>
                      </a:r>
                      <a:r>
                        <a:rPr lang="fr-BE" sz="1400" dirty="0" smtClean="0"/>
                        <a:t>;</a:t>
                      </a:r>
                      <a:r>
                        <a:rPr lang="fr-BE" sz="1400" baseline="0" dirty="0" smtClean="0"/>
                        <a:t> c) </a:t>
                      </a:r>
                      <a:r>
                        <a:rPr lang="fr-BE" sz="1400" dirty="0" err="1" smtClean="0"/>
                        <a:t>Emulsifiers</a:t>
                      </a:r>
                      <a:r>
                        <a:rPr lang="fr-BE" sz="1400" dirty="0" smtClean="0"/>
                        <a:t>,</a:t>
                      </a:r>
                      <a:r>
                        <a:rPr lang="fr-BE" sz="1400" baseline="0" dirty="0" smtClean="0"/>
                        <a:t> </a:t>
                      </a:r>
                      <a:r>
                        <a:rPr lang="fr-BE" sz="1400" baseline="0" dirty="0" err="1" smtClean="0"/>
                        <a:t>stabilisers</a:t>
                      </a:r>
                      <a:r>
                        <a:rPr lang="fr-BE" sz="1400" baseline="0" dirty="0" smtClean="0"/>
                        <a:t>, </a:t>
                      </a:r>
                      <a:r>
                        <a:rPr lang="fr-BE" sz="1400" baseline="0" dirty="0" err="1" smtClean="0"/>
                        <a:t>thickeners</a:t>
                      </a:r>
                      <a:r>
                        <a:rPr lang="fr-BE" sz="1400" baseline="0" dirty="0" smtClean="0"/>
                        <a:t> and </a:t>
                      </a:r>
                      <a:r>
                        <a:rPr lang="fr-BE" sz="1400" baseline="0" dirty="0" err="1" smtClean="0"/>
                        <a:t>gelling</a:t>
                      </a:r>
                      <a:r>
                        <a:rPr lang="fr-BE" sz="1400" baseline="0" dirty="0" smtClean="0"/>
                        <a:t> agents; d) Binders and anti-</a:t>
                      </a:r>
                      <a:r>
                        <a:rPr lang="fr-BE" sz="1400" baseline="0" dirty="0" err="1" smtClean="0"/>
                        <a:t>caking</a:t>
                      </a:r>
                      <a:r>
                        <a:rPr lang="fr-BE" sz="1400" baseline="0" dirty="0" smtClean="0"/>
                        <a:t> agents; e)</a:t>
                      </a:r>
                      <a:r>
                        <a:rPr lang="fr-BE" sz="1400" baseline="0" dirty="0" err="1" smtClean="0"/>
                        <a:t>Silage</a:t>
                      </a:r>
                      <a:r>
                        <a:rPr lang="fr-BE" sz="1400" baseline="0" dirty="0" smtClean="0"/>
                        <a:t> additives</a:t>
                      </a:r>
                    </a:p>
                    <a:p>
                      <a:pPr marL="342900" lvl="0" indent="-342900">
                        <a:buFont typeface="+mj-lt"/>
                        <a:buAutoNum type="arabicParenBoth"/>
                      </a:pP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Sensory</a:t>
                      </a:r>
                      <a:r>
                        <a:rPr lang="fr-BE" baseline="0" dirty="0" smtClean="0"/>
                        <a:t> additives</a:t>
                      </a:r>
                    </a:p>
                    <a:p>
                      <a:pPr marL="342900" lvl="0" indent="-342900">
                        <a:buFont typeface="+mj-lt"/>
                        <a:buAutoNum type="arabicParenBoth"/>
                      </a:pP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Nutritional</a:t>
                      </a:r>
                      <a:r>
                        <a:rPr lang="fr-BE" baseline="0" dirty="0" smtClean="0"/>
                        <a:t> additives</a:t>
                      </a:r>
                    </a:p>
                    <a:p>
                      <a:pPr marL="457200" lvl="1" indent="0">
                        <a:buFont typeface="+mj-lt"/>
                        <a:buNone/>
                      </a:pPr>
                      <a:r>
                        <a:rPr lang="fr-BE" sz="1400" baseline="0" dirty="0" smtClean="0"/>
                        <a:t>a) </a:t>
                      </a:r>
                      <a:r>
                        <a:rPr lang="fr-BE" sz="1400" baseline="0" dirty="0" err="1" smtClean="0"/>
                        <a:t>Vitamins</a:t>
                      </a:r>
                      <a:r>
                        <a:rPr lang="fr-BE" sz="1400" baseline="0" dirty="0" smtClean="0"/>
                        <a:t>, pro-</a:t>
                      </a:r>
                      <a:r>
                        <a:rPr lang="fr-BE" sz="1400" baseline="0" dirty="0" err="1" smtClean="0"/>
                        <a:t>vitamins</a:t>
                      </a:r>
                      <a:r>
                        <a:rPr lang="fr-BE" sz="1400" baseline="0" dirty="0" smtClean="0"/>
                        <a:t>; b) Compounds of trace </a:t>
                      </a:r>
                      <a:r>
                        <a:rPr lang="fr-BE" sz="1400" baseline="0" dirty="0" err="1" smtClean="0"/>
                        <a:t>elements</a:t>
                      </a:r>
                      <a:r>
                        <a:rPr lang="fr-BE" sz="1400" baseline="0" dirty="0" smtClean="0"/>
                        <a:t>; c) </a:t>
                      </a:r>
                      <a:r>
                        <a:rPr lang="fr-BE" sz="1400" baseline="0" dirty="0" err="1" smtClean="0"/>
                        <a:t>Amino</a:t>
                      </a:r>
                      <a:r>
                        <a:rPr lang="fr-BE" sz="1400" baseline="0" dirty="0" smtClean="0"/>
                        <a:t> </a:t>
                      </a:r>
                      <a:r>
                        <a:rPr lang="fr-BE" sz="1400" baseline="0" dirty="0" err="1" smtClean="0"/>
                        <a:t>acids</a:t>
                      </a:r>
                      <a:r>
                        <a:rPr lang="fr-BE" sz="1400" baseline="0" dirty="0" smtClean="0"/>
                        <a:t>, </a:t>
                      </a:r>
                      <a:r>
                        <a:rPr lang="fr-BE" sz="1400" baseline="0" dirty="0" err="1" smtClean="0"/>
                        <a:t>their</a:t>
                      </a:r>
                      <a:r>
                        <a:rPr lang="fr-BE" sz="1400" baseline="0" dirty="0" smtClean="0"/>
                        <a:t> </a:t>
                      </a:r>
                      <a:r>
                        <a:rPr lang="fr-BE" sz="1400" baseline="0" dirty="0" err="1" smtClean="0"/>
                        <a:t>salts</a:t>
                      </a:r>
                      <a:r>
                        <a:rPr lang="fr-BE" sz="1400" baseline="0" dirty="0" smtClean="0"/>
                        <a:t> and analogues</a:t>
                      </a:r>
                    </a:p>
                    <a:p>
                      <a:pPr marL="342900" indent="-342900">
                        <a:buAutoNum type="arabicParenBoth"/>
                      </a:pPr>
                      <a:r>
                        <a:rPr lang="fr-BE" dirty="0" smtClean="0"/>
                        <a:t> </a:t>
                      </a:r>
                      <a:r>
                        <a:rPr lang="fr-BE" dirty="0" err="1" smtClean="0"/>
                        <a:t>Zootechnical</a:t>
                      </a:r>
                      <a:r>
                        <a:rPr lang="fr-BE" dirty="0" smtClean="0"/>
                        <a:t> additives</a:t>
                      </a:r>
                      <a:endParaRPr lang="en-GB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740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54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024987"/>
              </p:ext>
            </p:extLst>
          </p:nvPr>
        </p:nvGraphicFramePr>
        <p:xfrm>
          <a:off x="179512" y="1484784"/>
          <a:ext cx="885698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805783700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val="1482745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Reg 2018/848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IA </a:t>
                      </a:r>
                      <a:r>
                        <a:rPr lang="fr-BE" dirty="0" err="1" smtClean="0"/>
                        <a:t>authorising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products</a:t>
                      </a:r>
                      <a:r>
                        <a:rPr lang="fr-BE" baseline="0" dirty="0" smtClean="0"/>
                        <a:t> and substances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22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24(1)(e) </a:t>
                      </a:r>
                      <a:r>
                        <a:rPr lang="en-US" b="0" dirty="0" smtClean="0"/>
                        <a:t>products for cleaning and disinfection of ponds, cages, tanks, raceways, buildings or installations used for animal production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b="1" dirty="0" err="1" smtClean="0"/>
                        <a:t>Annex</a:t>
                      </a:r>
                      <a:r>
                        <a:rPr lang="fr-BE" b="1" dirty="0" smtClean="0"/>
                        <a:t> IV</a:t>
                      </a:r>
                    </a:p>
                    <a:p>
                      <a:r>
                        <a:rPr lang="fr-BE" b="0" dirty="0" smtClean="0"/>
                        <a:t>PART A</a:t>
                      </a:r>
                    </a:p>
                    <a:p>
                      <a:r>
                        <a:rPr lang="fr-BE" b="0" dirty="0" smtClean="0"/>
                        <a:t>…</a:t>
                      </a:r>
                      <a:r>
                        <a:rPr lang="fr-BE" b="0" dirty="0" err="1" smtClean="0"/>
                        <a:t>after</a:t>
                      </a:r>
                      <a:r>
                        <a:rPr lang="fr-BE" b="0" dirty="0" smtClean="0"/>
                        <a:t> EGTOP </a:t>
                      </a:r>
                      <a:r>
                        <a:rPr lang="fr-BE" b="0" dirty="0" err="1" smtClean="0"/>
                        <a:t>evaluation</a:t>
                      </a:r>
                      <a:r>
                        <a:rPr lang="fr-BE" b="0" dirty="0" smtClean="0"/>
                        <a:t> of </a:t>
                      </a:r>
                      <a:r>
                        <a:rPr lang="fr-BE" b="0" dirty="0" err="1" smtClean="0"/>
                        <a:t>Annex</a:t>
                      </a:r>
                      <a:r>
                        <a:rPr lang="fr-BE" b="0" dirty="0" smtClean="0"/>
                        <a:t> VII to</a:t>
                      </a:r>
                      <a:r>
                        <a:rPr lang="fr-BE" b="0" baseline="0" dirty="0" smtClean="0"/>
                        <a:t> </a:t>
                      </a:r>
                      <a:r>
                        <a:rPr lang="fr-BE" b="0" baseline="0" dirty="0" err="1" smtClean="0"/>
                        <a:t>Regulation</a:t>
                      </a:r>
                      <a:r>
                        <a:rPr lang="fr-BE" b="0" baseline="0" dirty="0" smtClean="0"/>
                        <a:t> 889/2008 and </a:t>
                      </a:r>
                      <a:r>
                        <a:rPr lang="fr-BE" b="0" dirty="0" smtClean="0"/>
                        <a:t>MS files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229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24(1)(f) </a:t>
                      </a:r>
                      <a:r>
                        <a:rPr lang="en-US" b="0" dirty="0" smtClean="0"/>
                        <a:t>products for cleaning and disinfection of buildings and installations used for plant production, including for storage on an agricultural holding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BE" b="1" baseline="0" dirty="0" err="1" smtClean="0"/>
                        <a:t>Annex</a:t>
                      </a:r>
                      <a:r>
                        <a:rPr lang="fr-BE" b="1" baseline="0" dirty="0" smtClean="0"/>
                        <a:t> IV</a:t>
                      </a:r>
                    </a:p>
                    <a:p>
                      <a:pPr marL="0" indent="0">
                        <a:buNone/>
                      </a:pPr>
                      <a:r>
                        <a:rPr lang="fr-BE" baseline="0" dirty="0" smtClean="0"/>
                        <a:t>PART B</a:t>
                      </a:r>
                    </a:p>
                    <a:p>
                      <a:r>
                        <a:rPr lang="fr-BE" b="0" dirty="0" smtClean="0"/>
                        <a:t>…</a:t>
                      </a:r>
                      <a:r>
                        <a:rPr lang="fr-BE" b="0" dirty="0" err="1" smtClean="0"/>
                        <a:t>after</a:t>
                      </a:r>
                      <a:r>
                        <a:rPr lang="fr-BE" b="0" dirty="0" smtClean="0"/>
                        <a:t> EGTOP </a:t>
                      </a:r>
                      <a:r>
                        <a:rPr lang="fr-BE" b="0" dirty="0" err="1" smtClean="0"/>
                        <a:t>evaluation</a:t>
                      </a:r>
                      <a:r>
                        <a:rPr lang="fr-BE" b="0" dirty="0" smtClean="0"/>
                        <a:t> of </a:t>
                      </a:r>
                      <a:r>
                        <a:rPr lang="fr-BE" b="0" dirty="0" err="1" smtClean="0"/>
                        <a:t>Annex</a:t>
                      </a:r>
                      <a:r>
                        <a:rPr lang="fr-BE" b="0" dirty="0" smtClean="0"/>
                        <a:t> VII to</a:t>
                      </a:r>
                      <a:r>
                        <a:rPr lang="fr-BE" b="0" baseline="0" dirty="0" smtClean="0"/>
                        <a:t> </a:t>
                      </a:r>
                      <a:r>
                        <a:rPr lang="fr-BE" b="0" baseline="0" dirty="0" err="1" smtClean="0"/>
                        <a:t>Regulation</a:t>
                      </a:r>
                      <a:r>
                        <a:rPr lang="fr-BE" b="0" baseline="0" dirty="0" smtClean="0"/>
                        <a:t> 889/2008 and </a:t>
                      </a:r>
                      <a:r>
                        <a:rPr lang="fr-BE" b="0" dirty="0" smtClean="0"/>
                        <a:t>MS files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740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smtClean="0"/>
                        <a:t>24(1)(g) </a:t>
                      </a:r>
                      <a:r>
                        <a:rPr lang="en-US" b="0" smtClean="0"/>
                        <a:t>products for cleaning and disinfection in processing and storage facilities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BE" b="1" baseline="0" dirty="0" err="1" smtClean="0"/>
                        <a:t>Annex</a:t>
                      </a:r>
                      <a:r>
                        <a:rPr lang="fr-BE" b="1" baseline="0" dirty="0" smtClean="0"/>
                        <a:t> IV</a:t>
                      </a:r>
                    </a:p>
                    <a:p>
                      <a:pPr marL="0" indent="0">
                        <a:buNone/>
                      </a:pPr>
                      <a:r>
                        <a:rPr lang="fr-BE" baseline="0" dirty="0" smtClean="0"/>
                        <a:t>PART C</a:t>
                      </a:r>
                    </a:p>
                    <a:p>
                      <a:r>
                        <a:rPr lang="fr-BE" b="0" dirty="0" smtClean="0"/>
                        <a:t>…</a:t>
                      </a:r>
                      <a:r>
                        <a:rPr lang="fr-BE" b="0" dirty="0" err="1" smtClean="0"/>
                        <a:t>after</a:t>
                      </a:r>
                      <a:r>
                        <a:rPr lang="fr-BE" b="0" dirty="0" smtClean="0"/>
                        <a:t> EGTOP </a:t>
                      </a:r>
                      <a:r>
                        <a:rPr lang="fr-BE" b="0" dirty="0" err="1" smtClean="0"/>
                        <a:t>evaluation</a:t>
                      </a:r>
                      <a:r>
                        <a:rPr lang="fr-BE" b="0" dirty="0" smtClean="0"/>
                        <a:t> of </a:t>
                      </a:r>
                      <a:r>
                        <a:rPr lang="fr-BE" b="0" dirty="0" err="1" smtClean="0"/>
                        <a:t>Annex</a:t>
                      </a:r>
                      <a:r>
                        <a:rPr lang="fr-BE" b="0" dirty="0" smtClean="0"/>
                        <a:t> VII to</a:t>
                      </a:r>
                      <a:r>
                        <a:rPr lang="fr-BE" b="0" baseline="0" dirty="0" smtClean="0"/>
                        <a:t> </a:t>
                      </a:r>
                      <a:r>
                        <a:rPr lang="fr-BE" b="0" baseline="0" dirty="0" err="1" smtClean="0"/>
                        <a:t>Regulation</a:t>
                      </a:r>
                      <a:r>
                        <a:rPr lang="fr-BE" b="0" baseline="0" dirty="0" smtClean="0"/>
                        <a:t> 889/2008 and </a:t>
                      </a:r>
                      <a:r>
                        <a:rPr lang="fr-BE" b="0" dirty="0" smtClean="0"/>
                        <a:t>MS files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791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275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052424"/>
              </p:ext>
            </p:extLst>
          </p:nvPr>
        </p:nvGraphicFramePr>
        <p:xfrm>
          <a:off x="268946" y="1556792"/>
          <a:ext cx="875057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6950">
                  <a:extLst>
                    <a:ext uri="{9D8B030D-6E8A-4147-A177-3AD203B41FA5}">
                      <a16:colId xmlns:a16="http://schemas.microsoft.com/office/drawing/2014/main" val="2805783700"/>
                    </a:ext>
                  </a:extLst>
                </a:gridCol>
                <a:gridCol w="5383620">
                  <a:extLst>
                    <a:ext uri="{9D8B030D-6E8A-4147-A177-3AD203B41FA5}">
                      <a16:colId xmlns:a16="http://schemas.microsoft.com/office/drawing/2014/main" val="1482745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Reg 2018/848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IA </a:t>
                      </a:r>
                      <a:r>
                        <a:rPr lang="fr-BE" dirty="0" err="1" smtClean="0"/>
                        <a:t>authorising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products</a:t>
                      </a:r>
                      <a:r>
                        <a:rPr lang="fr-BE" baseline="0" dirty="0" smtClean="0"/>
                        <a:t> and substances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22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24(2)(a) </a:t>
                      </a:r>
                      <a:r>
                        <a:rPr lang="en-US" b="0" dirty="0" smtClean="0"/>
                        <a:t>food additives and processing aids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b="1" dirty="0" err="1" smtClean="0"/>
                        <a:t>Annex</a:t>
                      </a:r>
                      <a:r>
                        <a:rPr lang="fr-BE" b="1" dirty="0" smtClean="0"/>
                        <a:t> V</a:t>
                      </a:r>
                    </a:p>
                    <a:p>
                      <a:r>
                        <a:rPr lang="fr-BE" b="0" dirty="0" smtClean="0"/>
                        <a:t>PART A</a:t>
                      </a:r>
                    </a:p>
                    <a:p>
                      <a:r>
                        <a:rPr lang="fr-BE" b="0" dirty="0" smtClean="0"/>
                        <a:t>Section A1 – Food additives,</a:t>
                      </a:r>
                      <a:r>
                        <a:rPr lang="fr-BE" b="0" baseline="0" dirty="0" smtClean="0"/>
                        <a:t> </a:t>
                      </a:r>
                      <a:r>
                        <a:rPr lang="fr-BE" b="0" baseline="0" dirty="0" err="1" smtClean="0"/>
                        <a:t>including</a:t>
                      </a:r>
                      <a:r>
                        <a:rPr lang="fr-BE" b="0" baseline="0" dirty="0" smtClean="0"/>
                        <a:t> carriers</a:t>
                      </a:r>
                    </a:p>
                    <a:p>
                      <a:pPr marL="0" indent="0">
                        <a:buNone/>
                      </a:pP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E nr / Name /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foodstuffs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to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which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it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could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be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added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/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b="0" i="1" baseline="0" dirty="0" smtClean="0">
                        <a:solidFill>
                          <a:srgbClr val="00B0F0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lang="fr-BE" baseline="0" dirty="0" smtClean="0"/>
                        <a:t>Section A2 – </a:t>
                      </a:r>
                      <a:r>
                        <a:rPr lang="fr-BE" baseline="0" dirty="0" err="1" smtClean="0"/>
                        <a:t>Processing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aids</a:t>
                      </a:r>
                      <a:r>
                        <a:rPr lang="fr-BE" baseline="0" dirty="0" smtClean="0"/>
                        <a:t> and </a:t>
                      </a:r>
                      <a:r>
                        <a:rPr lang="fr-BE" baseline="0" dirty="0" err="1" smtClean="0"/>
                        <a:t>other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products</a:t>
                      </a:r>
                      <a:endParaRPr lang="fr-BE" baseline="0" dirty="0" smtClean="0"/>
                    </a:p>
                    <a:p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Name /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foodstuffs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for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which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it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could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be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used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/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b="0" i="1" baseline="0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b="0" i="1" baseline="0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b="0" i="1" dirty="0" smtClean="0">
                        <a:solidFill>
                          <a:srgbClr val="00B0F0"/>
                        </a:solidFill>
                      </a:endParaRPr>
                    </a:p>
                    <a:p>
                      <a:endParaRPr lang="fr-BE" b="0" i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229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24(2)(b) </a:t>
                      </a:r>
                      <a:r>
                        <a:rPr lang="en-US" b="0" dirty="0" smtClean="0"/>
                        <a:t>non-organic agricultural ingredients to be used for the production of processed organic food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BE" b="1" baseline="0" dirty="0" err="1" smtClean="0"/>
                        <a:t>Annex</a:t>
                      </a:r>
                      <a:r>
                        <a:rPr lang="fr-BE" b="1" baseline="0" dirty="0" smtClean="0"/>
                        <a:t> V</a:t>
                      </a:r>
                    </a:p>
                    <a:p>
                      <a:pPr marL="0" indent="0">
                        <a:buNone/>
                      </a:pPr>
                      <a:r>
                        <a:rPr lang="fr-BE" baseline="0" dirty="0" smtClean="0"/>
                        <a:t>PART B</a:t>
                      </a:r>
                    </a:p>
                    <a:p>
                      <a:pPr marL="0" indent="0">
                        <a:buNone/>
                      </a:pP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Name /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i="1" baseline="0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740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5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932631"/>
              </p:ext>
            </p:extLst>
          </p:nvPr>
        </p:nvGraphicFramePr>
        <p:xfrm>
          <a:off x="251520" y="1556792"/>
          <a:ext cx="8750570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6950">
                  <a:extLst>
                    <a:ext uri="{9D8B030D-6E8A-4147-A177-3AD203B41FA5}">
                      <a16:colId xmlns:a16="http://schemas.microsoft.com/office/drawing/2014/main" val="2805783700"/>
                    </a:ext>
                  </a:extLst>
                </a:gridCol>
                <a:gridCol w="5383620">
                  <a:extLst>
                    <a:ext uri="{9D8B030D-6E8A-4147-A177-3AD203B41FA5}">
                      <a16:colId xmlns:a16="http://schemas.microsoft.com/office/drawing/2014/main" val="1482745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Reg 2018/848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IA </a:t>
                      </a:r>
                      <a:r>
                        <a:rPr lang="fr-BE" dirty="0" err="1" smtClean="0"/>
                        <a:t>authorising</a:t>
                      </a:r>
                      <a:r>
                        <a:rPr lang="fr-BE" baseline="0" dirty="0" smtClean="0"/>
                        <a:t> </a:t>
                      </a:r>
                      <a:r>
                        <a:rPr lang="fr-BE" baseline="0" dirty="0" err="1" smtClean="0"/>
                        <a:t>products</a:t>
                      </a:r>
                      <a:r>
                        <a:rPr lang="fr-BE" baseline="0" dirty="0" smtClean="0"/>
                        <a:t> and substances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22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24(2)(c) </a:t>
                      </a:r>
                      <a:r>
                        <a:rPr lang="en-US" b="0" dirty="0" smtClean="0"/>
                        <a:t>processing aids for the production of yeast and yeast products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BE" b="1" baseline="0" dirty="0" err="1" smtClean="0"/>
                        <a:t>Annex</a:t>
                      </a:r>
                      <a:r>
                        <a:rPr lang="fr-BE" b="1" baseline="0" dirty="0" smtClean="0"/>
                        <a:t> V</a:t>
                      </a:r>
                    </a:p>
                    <a:p>
                      <a:pPr marL="0" indent="0">
                        <a:buNone/>
                      </a:pPr>
                      <a:r>
                        <a:rPr lang="fr-BE" baseline="0" dirty="0" smtClean="0"/>
                        <a:t>PART C</a:t>
                      </a:r>
                    </a:p>
                    <a:p>
                      <a:pPr marL="0" indent="0">
                        <a:buNone/>
                      </a:pP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Name /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used</a:t>
                      </a: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 in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primary</a:t>
                      </a: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yeast</a:t>
                      </a: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 and/or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yeast</a:t>
                      </a: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 production, confection, formulation /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i="1" baseline="0" dirty="0" smtClean="0">
                        <a:solidFill>
                          <a:srgbClr val="00B0F0"/>
                        </a:solidFill>
                      </a:endParaRPr>
                    </a:p>
                    <a:p>
                      <a:pPr marL="0" indent="0">
                        <a:buNone/>
                      </a:pPr>
                      <a:endParaRPr lang="fr-BE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791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err="1" smtClean="0"/>
                        <a:t>Annex</a:t>
                      </a:r>
                      <a:r>
                        <a:rPr lang="fr-BE" b="1" dirty="0" smtClean="0"/>
                        <a:t> II, Part VI Wine, point 2.2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BE" b="1" baseline="0" dirty="0" err="1" smtClean="0"/>
                        <a:t>Annex</a:t>
                      </a:r>
                      <a:r>
                        <a:rPr lang="fr-BE" b="1" baseline="0" dirty="0" smtClean="0"/>
                        <a:t> V</a:t>
                      </a:r>
                    </a:p>
                    <a:p>
                      <a:pPr marL="0" indent="0">
                        <a:buNone/>
                      </a:pPr>
                      <a:r>
                        <a:rPr lang="fr-BE" i="0" baseline="0" dirty="0" smtClean="0">
                          <a:solidFill>
                            <a:schemeClr val="tx1"/>
                          </a:solidFill>
                        </a:rPr>
                        <a:t>PART D</a:t>
                      </a:r>
                    </a:p>
                    <a:p>
                      <a:pPr marL="0" indent="0">
                        <a:buNone/>
                      </a:pP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Name / ID nr / Ref in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Annex</a:t>
                      </a: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 I to Reg 2019/934 /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i="1" baseline="0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i="1" baseline="0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i="1" baseline="0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825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Article 45(2) </a:t>
                      </a:r>
                      <a:r>
                        <a:rPr lang="fr-BE" b="0" dirty="0" err="1" smtClean="0"/>
                        <a:t>products</a:t>
                      </a:r>
                      <a:r>
                        <a:rPr lang="fr-BE" b="0" dirty="0" smtClean="0"/>
                        <a:t> and substances for the use in </a:t>
                      </a:r>
                      <a:r>
                        <a:rPr lang="fr-BE" b="0" dirty="0" err="1" smtClean="0"/>
                        <a:t>third</a:t>
                      </a:r>
                      <a:r>
                        <a:rPr lang="fr-BE" b="0" dirty="0" smtClean="0"/>
                        <a:t> countries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BE" b="1" i="0" baseline="0" dirty="0" err="1" smtClean="0">
                          <a:solidFill>
                            <a:schemeClr val="tx1"/>
                          </a:solidFill>
                        </a:rPr>
                        <a:t>Annex</a:t>
                      </a:r>
                      <a:r>
                        <a:rPr lang="fr-BE" b="1" i="0" baseline="0" dirty="0" smtClean="0">
                          <a:solidFill>
                            <a:schemeClr val="tx1"/>
                          </a:solidFill>
                        </a:rPr>
                        <a:t> VI</a:t>
                      </a:r>
                    </a:p>
                    <a:p>
                      <a:pPr marL="0" indent="0">
                        <a:buNone/>
                      </a:pPr>
                      <a:r>
                        <a:rPr lang="fr-BE" b="0" i="0" baseline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r>
                        <a:rPr lang="fr-BE" b="0" i="0" baseline="0" dirty="0" err="1" smtClean="0">
                          <a:solidFill>
                            <a:schemeClr val="tx1"/>
                          </a:solidFill>
                        </a:rPr>
                        <a:t>after</a:t>
                      </a:r>
                      <a:r>
                        <a:rPr lang="fr-BE" b="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BE" b="0" i="0" baseline="0" dirty="0" err="1" smtClean="0">
                          <a:solidFill>
                            <a:schemeClr val="tx1"/>
                          </a:solidFill>
                        </a:rPr>
                        <a:t>requests</a:t>
                      </a:r>
                      <a:r>
                        <a:rPr lang="fr-BE" b="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BE" b="0" i="0" baseline="0" dirty="0" err="1" smtClean="0">
                          <a:solidFill>
                            <a:schemeClr val="tx1"/>
                          </a:solidFill>
                        </a:rPr>
                        <a:t>from</a:t>
                      </a:r>
                      <a:r>
                        <a:rPr lang="fr-BE" b="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 authority or control body </a:t>
                      </a:r>
                      <a:r>
                        <a:rPr lang="fr-BE" b="0" i="0" baseline="0" dirty="0" smtClean="0">
                          <a:solidFill>
                            <a:schemeClr val="tx1"/>
                          </a:solidFill>
                        </a:rPr>
                        <a:t>and positive </a:t>
                      </a:r>
                      <a:r>
                        <a:rPr lang="fr-BE" b="0" i="0" baseline="0" dirty="0" err="1" smtClean="0">
                          <a:solidFill>
                            <a:schemeClr val="tx1"/>
                          </a:solidFill>
                        </a:rPr>
                        <a:t>evaluation</a:t>
                      </a:r>
                      <a:endParaRPr lang="fr-BE" b="0" i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lang="fr-BE" b="0" i="0" baseline="0" dirty="0" smtClean="0">
                          <a:solidFill>
                            <a:srgbClr val="00B0F0"/>
                          </a:solidFill>
                        </a:rPr>
                        <a:t>Name / areas </a:t>
                      </a:r>
                      <a:r>
                        <a:rPr lang="fr-BE" b="0" i="0" baseline="0" dirty="0" err="1" smtClean="0">
                          <a:solidFill>
                            <a:srgbClr val="00B0F0"/>
                          </a:solidFill>
                        </a:rPr>
                        <a:t>concerned</a:t>
                      </a:r>
                      <a:r>
                        <a:rPr lang="fr-BE" b="0" i="0" baseline="0" dirty="0" smtClean="0">
                          <a:solidFill>
                            <a:srgbClr val="00B0F0"/>
                          </a:solidFill>
                        </a:rPr>
                        <a:t> / </a:t>
                      </a:r>
                      <a:r>
                        <a:rPr lang="fr-BE" b="0" i="0" baseline="0" dirty="0" err="1" smtClean="0">
                          <a:solidFill>
                            <a:srgbClr val="00B0F0"/>
                          </a:solidFill>
                        </a:rPr>
                        <a:t>specific</a:t>
                      </a:r>
                      <a:r>
                        <a:rPr lang="fr-BE" b="0" i="0" baseline="0" dirty="0" smtClean="0">
                          <a:solidFill>
                            <a:srgbClr val="00B0F0"/>
                          </a:solidFill>
                        </a:rPr>
                        <a:t> conditions and </a:t>
                      </a:r>
                      <a:r>
                        <a:rPr lang="fr-BE" b="0" i="0" baseline="0" dirty="0" err="1" smtClean="0">
                          <a:solidFill>
                            <a:srgbClr val="00B0F0"/>
                          </a:solidFill>
                        </a:rPr>
                        <a:t>limits</a:t>
                      </a:r>
                      <a:endParaRPr lang="fr-BE" b="0" i="0" baseline="0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032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48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136340"/>
              </p:ext>
            </p:extLst>
          </p:nvPr>
        </p:nvGraphicFramePr>
        <p:xfrm>
          <a:off x="251520" y="2204864"/>
          <a:ext cx="87505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805783700"/>
                    </a:ext>
                  </a:extLst>
                </a:gridCol>
                <a:gridCol w="5006154">
                  <a:extLst>
                    <a:ext uri="{9D8B030D-6E8A-4147-A177-3AD203B41FA5}">
                      <a16:colId xmlns:a16="http://schemas.microsoft.com/office/drawing/2014/main" val="1482745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Reg 2018/848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IA </a:t>
                      </a:r>
                      <a:r>
                        <a:rPr lang="fr-BE" dirty="0" err="1" smtClean="0"/>
                        <a:t>establishing</a:t>
                      </a:r>
                      <a:r>
                        <a:rPr lang="fr-BE" dirty="0" smtClean="0"/>
                        <a:t> </a:t>
                      </a:r>
                      <a:r>
                        <a:rPr lang="fr-BE" dirty="0" err="1" smtClean="0"/>
                        <a:t>complementary</a:t>
                      </a:r>
                      <a:r>
                        <a:rPr lang="fr-BE" dirty="0" smtClean="0"/>
                        <a:t> </a:t>
                      </a:r>
                      <a:r>
                        <a:rPr lang="fr-BE" dirty="0" err="1" smtClean="0"/>
                        <a:t>certificate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22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BE" b="1" dirty="0" smtClean="0"/>
                        <a:t>39(2)(a) </a:t>
                      </a:r>
                      <a:r>
                        <a:rPr lang="fr-BE" b="0" dirty="0" err="1" smtClean="0"/>
                        <a:t>Implementing</a:t>
                      </a:r>
                      <a:r>
                        <a:rPr lang="fr-BE" b="0" dirty="0" smtClean="0"/>
                        <a:t>  power to </a:t>
                      </a:r>
                      <a:r>
                        <a:rPr lang="fr-BE" b="0" dirty="0" err="1" smtClean="0"/>
                        <a:t>provide</a:t>
                      </a:r>
                      <a:r>
                        <a:rPr lang="fr-BE" b="0" dirty="0" smtClean="0"/>
                        <a:t> </a:t>
                      </a:r>
                      <a:r>
                        <a:rPr lang="fr-BE" b="0" dirty="0" err="1" smtClean="0"/>
                        <a:t>details</a:t>
                      </a:r>
                      <a:r>
                        <a:rPr lang="fr-BE" b="0" dirty="0" smtClean="0"/>
                        <a:t> and </a:t>
                      </a:r>
                      <a:r>
                        <a:rPr lang="fr-BE" b="0" dirty="0" err="1" smtClean="0"/>
                        <a:t>specifications</a:t>
                      </a:r>
                      <a:r>
                        <a:rPr lang="fr-BE" b="0" dirty="0" smtClean="0"/>
                        <a:t> </a:t>
                      </a:r>
                      <a:r>
                        <a:rPr lang="fr-BE" b="0" dirty="0" err="1" smtClean="0"/>
                        <a:t>regarding</a:t>
                      </a:r>
                      <a:r>
                        <a:rPr lang="fr-BE" b="0" dirty="0" smtClean="0"/>
                        <a:t>  the records for </a:t>
                      </a:r>
                      <a:r>
                        <a:rPr lang="fr-BE" b="0" dirty="0" err="1" smtClean="0"/>
                        <a:t>demonstrating</a:t>
                      </a:r>
                      <a:r>
                        <a:rPr lang="fr-BE" b="0" baseline="0" dirty="0" smtClean="0"/>
                        <a:t> compliance </a:t>
                      </a:r>
                      <a:r>
                        <a:rPr lang="fr-BE" b="0" baseline="0" dirty="0" err="1" smtClean="0"/>
                        <a:t>with</a:t>
                      </a:r>
                      <a:r>
                        <a:rPr lang="fr-BE" b="0" baseline="0" dirty="0" smtClean="0"/>
                        <a:t> </a:t>
                      </a:r>
                      <a:r>
                        <a:rPr lang="fr-BE" b="0" baseline="0" dirty="0" err="1" smtClean="0"/>
                        <a:t>this</a:t>
                      </a:r>
                      <a:r>
                        <a:rPr lang="fr-BE" b="0" baseline="0" dirty="0" smtClean="0"/>
                        <a:t> </a:t>
                      </a:r>
                      <a:r>
                        <a:rPr lang="fr-BE" b="0" baseline="0" dirty="0" err="1" smtClean="0"/>
                        <a:t>Regulation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BE" b="1" baseline="0" dirty="0" err="1" smtClean="0"/>
                        <a:t>Annex</a:t>
                      </a:r>
                      <a:r>
                        <a:rPr lang="fr-BE" b="1" baseline="0" dirty="0" smtClean="0"/>
                        <a:t> VII</a:t>
                      </a:r>
                    </a:p>
                    <a:p>
                      <a:pPr marL="0" indent="0">
                        <a:buNone/>
                      </a:pPr>
                      <a:r>
                        <a:rPr lang="fr-BE" b="1" baseline="0" dirty="0" err="1" smtClean="0"/>
                        <a:t>Complementary</a:t>
                      </a:r>
                      <a:r>
                        <a:rPr lang="fr-BE" b="1" baseline="0" dirty="0" smtClean="0"/>
                        <a:t> </a:t>
                      </a:r>
                      <a:r>
                        <a:rPr lang="fr-BE" b="1" baseline="0" dirty="0" err="1" smtClean="0"/>
                        <a:t>certificate</a:t>
                      </a:r>
                      <a:endParaRPr lang="fr-BE" b="1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BE" b="0" baseline="0" dirty="0" smtClean="0"/>
                        <a:t>In addition to </a:t>
                      </a:r>
                      <a:r>
                        <a:rPr lang="en-US" b="0" baseline="0" dirty="0" smtClean="0"/>
                        <a:t>certificate as referred to in Article 35 of Regulation (EU) 2018/848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fr-BE" b="0" baseline="0" dirty="0" smtClean="0"/>
                    </a:p>
                    <a:p>
                      <a:pPr marL="0" indent="0">
                        <a:buNone/>
                      </a:pPr>
                      <a:r>
                        <a:rPr lang="en-US" baseline="0" dirty="0" smtClean="0"/>
                        <a:t>- to confirm that the operator or group of operators produced animal products without the use of antibiotics</a:t>
                      </a:r>
                      <a:endParaRPr lang="fr-BE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791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0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95661"/>
              </p:ext>
            </p:extLst>
          </p:nvPr>
        </p:nvGraphicFramePr>
        <p:xfrm>
          <a:off x="251520" y="1700808"/>
          <a:ext cx="875057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2805783700"/>
                    </a:ext>
                  </a:extLst>
                </a:gridCol>
                <a:gridCol w="6374306">
                  <a:extLst>
                    <a:ext uri="{9D8B030D-6E8A-4147-A177-3AD203B41FA5}">
                      <a16:colId xmlns:a16="http://schemas.microsoft.com/office/drawing/2014/main" val="1482745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Reg 2018/848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IA </a:t>
                      </a:r>
                      <a:r>
                        <a:rPr lang="fr-BE" dirty="0" err="1" smtClean="0"/>
                        <a:t>repealing</a:t>
                      </a:r>
                      <a:r>
                        <a:rPr lang="fr-BE" dirty="0" smtClean="0"/>
                        <a:t> </a:t>
                      </a:r>
                      <a:r>
                        <a:rPr lang="fr-BE" dirty="0" err="1" smtClean="0"/>
                        <a:t>Regulation</a:t>
                      </a:r>
                      <a:r>
                        <a:rPr lang="fr-BE" baseline="0" dirty="0" smtClean="0"/>
                        <a:t> 889/2008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22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BE" b="0" baseline="0" dirty="0" err="1" smtClean="0"/>
                        <a:t>However</a:t>
                      </a:r>
                      <a:r>
                        <a:rPr lang="fr-BE" b="0" baseline="0" dirty="0" smtClean="0"/>
                        <a:t>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="0" baseline="0" dirty="0" smtClean="0"/>
                        <a:t>Annex VII (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products for cleaning and disinfection</a:t>
                      </a:r>
                      <a:r>
                        <a:rPr lang="en-US" b="0" baseline="0" dirty="0" smtClean="0"/>
                        <a:t>) to Regulation (EC) No 889/2008 shall continue to apply until the establishment of the lists in the Annex IV to this IA;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fr-BE" b="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="0" baseline="0" dirty="0" smtClean="0"/>
                        <a:t>Annex IX (non-organic agricultural ingredients to be used for the production of processed organic food) shall continue to apply until 31 December 2023;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b="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/>
                        <a:t>Documentary evidence issued in accordance with Article 68 and Annex XII of Regulation 889/2008 prior to [</a:t>
                      </a:r>
                      <a:r>
                        <a:rPr lang="en-US" i="1" baseline="0" dirty="0" smtClean="0"/>
                        <a:t>the date of application of Regulation (EU) 2018/848</a:t>
                      </a:r>
                      <a:r>
                        <a:rPr lang="en-US" baseline="0" dirty="0" smtClean="0"/>
                        <a:t>] shall remain valid until the end of their expiration date</a:t>
                      </a:r>
                      <a:endParaRPr lang="fr-BE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791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88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700808"/>
            <a:ext cx="8640960" cy="4320480"/>
          </a:xfrm>
        </p:spPr>
        <p:txBody>
          <a:bodyPr/>
          <a:lstStyle/>
          <a:p>
            <a:pPr indent="0" algn="ctr">
              <a:buNone/>
            </a:pPr>
            <a:r>
              <a:rPr lang="fr-BE" b="1" i="0" dirty="0" err="1" smtClean="0"/>
              <a:t>Timeline</a:t>
            </a:r>
            <a:endParaRPr lang="fr-BE" b="1" i="0" dirty="0" smtClean="0"/>
          </a:p>
          <a:p>
            <a:pPr indent="0" algn="ctr">
              <a:buNone/>
            </a:pPr>
            <a:endParaRPr lang="fr-BE" b="1" i="0" dirty="0" smtClean="0"/>
          </a:p>
          <a:p>
            <a:pPr indent="0" algn="ctr">
              <a:buNone/>
            </a:pPr>
            <a:r>
              <a:rPr lang="fr-BE" i="0" dirty="0" err="1" smtClean="0"/>
              <a:t>Next</a:t>
            </a:r>
            <a:r>
              <a:rPr lang="fr-BE" i="0" dirty="0" smtClean="0"/>
              <a:t> discussion </a:t>
            </a:r>
            <a:r>
              <a:rPr lang="fr-BE" i="0" dirty="0" err="1" smtClean="0"/>
              <a:t>with</a:t>
            </a:r>
            <a:r>
              <a:rPr lang="fr-BE" i="0" dirty="0" smtClean="0"/>
              <a:t> MS: 28 – 29 </a:t>
            </a:r>
            <a:r>
              <a:rPr lang="fr-BE" i="0" dirty="0" err="1" smtClean="0"/>
              <a:t>October</a:t>
            </a:r>
            <a:r>
              <a:rPr lang="fr-BE" i="0" dirty="0" smtClean="0"/>
              <a:t> 2020</a:t>
            </a:r>
          </a:p>
          <a:p>
            <a:pPr indent="0" algn="ctr">
              <a:buNone/>
            </a:pPr>
            <a:r>
              <a:rPr lang="fr-BE" i="0" dirty="0" smtClean="0"/>
              <a:t>Inter-service Consultation: end of </a:t>
            </a:r>
            <a:r>
              <a:rPr lang="fr-BE" i="0" dirty="0" err="1" smtClean="0"/>
              <a:t>November</a:t>
            </a:r>
            <a:r>
              <a:rPr lang="fr-BE" i="0" dirty="0" smtClean="0"/>
              <a:t> 2020</a:t>
            </a:r>
          </a:p>
          <a:p>
            <a:pPr indent="0" algn="ctr">
              <a:buNone/>
            </a:pPr>
            <a:r>
              <a:rPr lang="fr-BE" i="0" dirty="0" smtClean="0"/>
              <a:t>Feedback </a:t>
            </a:r>
            <a:r>
              <a:rPr lang="fr-BE" i="0" dirty="0" err="1" smtClean="0"/>
              <a:t>Mechanism</a:t>
            </a:r>
            <a:endParaRPr lang="fr-BE" i="0" dirty="0" smtClean="0"/>
          </a:p>
          <a:p>
            <a:pPr indent="0" algn="ctr">
              <a:buNone/>
            </a:pPr>
            <a:r>
              <a:rPr lang="fr-BE" i="0" dirty="0" smtClean="0"/>
              <a:t>Vote : </a:t>
            </a:r>
            <a:r>
              <a:rPr lang="fr-BE" i="0" dirty="0" err="1" smtClean="0"/>
              <a:t>beginning</a:t>
            </a:r>
            <a:r>
              <a:rPr lang="fr-BE" i="0" dirty="0" smtClean="0"/>
              <a:t> 2021</a:t>
            </a:r>
          </a:p>
          <a:p>
            <a:pPr indent="0" algn="ctr">
              <a:buNone/>
            </a:pPr>
            <a:endParaRPr lang="fr-BE" i="0" dirty="0"/>
          </a:p>
          <a:p>
            <a:pPr indent="0" algn="ctr">
              <a:buNone/>
            </a:pPr>
            <a:r>
              <a:rPr lang="fr-BE" dirty="0" smtClean="0"/>
              <a:t>Application </a:t>
            </a:r>
            <a:r>
              <a:rPr lang="en-US" dirty="0"/>
              <a:t>[the date of application of Regulation (EU) 2018/848] </a:t>
            </a:r>
            <a:endParaRPr lang="fr-BE" dirty="0" smtClean="0"/>
          </a:p>
          <a:p>
            <a:pPr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50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5792</TotalTime>
  <Words>827</Words>
  <Application>Microsoft Office PowerPoint</Application>
  <PresentationFormat>On-screen Show (4:3)</PresentationFormat>
  <Paragraphs>100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Verdana</vt:lpstr>
      <vt:lpstr>Blank</vt:lpstr>
      <vt:lpstr>     Implementing Act authorising products and substances for use in organic production and establishing their lists and the complementary certificate on the non-use of antibiotics in organic livestock production and repealing Commission Regulation (EC) No 889/2008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EGTOP</dc:title>
  <dc:creator>DRUKKER Bas (AGRI)</dc:creator>
  <cp:lastModifiedBy>DE FROIDMONT Denis (AGRI)</cp:lastModifiedBy>
  <cp:revision>365</cp:revision>
  <cp:lastPrinted>2020-03-02T10:23:13Z</cp:lastPrinted>
  <dcterms:created xsi:type="dcterms:W3CDTF">2018-04-25T15:05:16Z</dcterms:created>
  <dcterms:modified xsi:type="dcterms:W3CDTF">2020-10-16T09:57:42Z</dcterms:modified>
</cp:coreProperties>
</file>