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58" r:id="rId2"/>
    <p:sldId id="266" r:id="rId3"/>
    <p:sldId id="285" r:id="rId4"/>
    <p:sldId id="28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9" autoAdjust="0"/>
    <p:restoredTop sz="94660"/>
  </p:normalViewPr>
  <p:slideViewPr>
    <p:cSldViewPr snapToGrid="0">
      <p:cViewPr varScale="1">
        <p:scale>
          <a:sx n="69" d="100"/>
          <a:sy n="69" d="100"/>
        </p:scale>
        <p:origin x="564" y="44"/>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15/10/2020</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15/10/2020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Update/add/delete parts of the</a:t>
            </a:r>
            <a:r>
              <a:rPr lang="en-IE" baseline="0" dirty="0" smtClean="0"/>
              <a:t> copy right notice where appropriate.</a:t>
            </a:r>
          </a:p>
          <a:p>
            <a:r>
              <a:rPr lang="en-IE" baseline="0" dirty="0" smtClean="0"/>
              <a:t>More information: </a:t>
            </a:r>
            <a:r>
              <a:rPr lang="en-GB" dirty="0" smtClean="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4</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smtClean="0"/>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smtClean="0"/>
              <a:t>Edit Master text styles</a:t>
            </a:r>
          </a:p>
        </p:txBody>
      </p:sp>
    </p:spTree>
    <p:extLst>
      <p:ext uri="{BB962C8B-B14F-4D97-AF65-F5344CB8AC3E}">
        <p14:creationId xmlns:p14="http://schemas.microsoft.com/office/powerpoint/2010/main" val="17840629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smtClean="0"/>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smtClean="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smtClean="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smtClean="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smtClean="0"/>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smtClean="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smtClean="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smtClean="0"/>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13677460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0699858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82442872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smtClean="0"/>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fr-BE" dirty="0" smtClean="0"/>
              <a:t>CIVIL DIALOGUE GROU¨P</a:t>
            </a:r>
            <a:endParaRPr lang="en-GB" dirty="0"/>
          </a:p>
        </p:txBody>
      </p:sp>
      <p:sp>
        <p:nvSpPr>
          <p:cNvPr id="7" name="Subtitle 6"/>
          <p:cNvSpPr>
            <a:spLocks noGrp="1"/>
          </p:cNvSpPr>
          <p:nvPr>
            <p:ph type="subTitle" idx="1"/>
          </p:nvPr>
        </p:nvSpPr>
        <p:spPr>
          <a:xfrm>
            <a:off x="1071351" y="4418049"/>
            <a:ext cx="10065224" cy="1530364"/>
          </a:xfrm>
        </p:spPr>
        <p:txBody>
          <a:bodyPr/>
          <a:lstStyle/>
          <a:p>
            <a:r>
              <a:rPr lang="fr-BE" dirty="0" smtClean="0"/>
              <a:t>ORGANIC PRODUCTION</a:t>
            </a:r>
          </a:p>
          <a:p>
            <a:r>
              <a:rPr lang="fr-BE" dirty="0" smtClean="0"/>
              <a:t>State of </a:t>
            </a:r>
            <a:r>
              <a:rPr lang="fr-BE" dirty="0" err="1" smtClean="0"/>
              <a:t>play</a:t>
            </a:r>
            <a:r>
              <a:rPr lang="fr-BE" dirty="0" smtClean="0"/>
              <a:t> </a:t>
            </a:r>
            <a:r>
              <a:rPr lang="fr-BE" dirty="0" err="1" smtClean="0"/>
              <a:t>Secondary</a:t>
            </a:r>
            <a:r>
              <a:rPr lang="fr-BE" dirty="0" smtClean="0"/>
              <a:t> </a:t>
            </a:r>
            <a:r>
              <a:rPr lang="fr-BE" dirty="0" err="1" smtClean="0"/>
              <a:t>legislation</a:t>
            </a:r>
            <a:r>
              <a:rPr lang="fr-BE" dirty="0" smtClean="0"/>
              <a:t> </a:t>
            </a:r>
            <a:r>
              <a:rPr lang="fr-BE" dirty="0" err="1" smtClean="0"/>
              <a:t>trade</a:t>
            </a:r>
            <a:r>
              <a:rPr lang="fr-BE" dirty="0" smtClean="0"/>
              <a:t> </a:t>
            </a:r>
            <a:r>
              <a:rPr lang="fr-BE" dirty="0" err="1" smtClean="0"/>
              <a:t>rules</a:t>
            </a:r>
            <a:endParaRPr lang="en-GB" dirty="0"/>
          </a:p>
        </p:txBody>
      </p:sp>
      <p:sp>
        <p:nvSpPr>
          <p:cNvPr id="8" name="Text Placeholder 7"/>
          <p:cNvSpPr>
            <a:spLocks noGrp="1"/>
          </p:cNvSpPr>
          <p:nvPr>
            <p:ph type="body" sz="quarter" idx="13"/>
          </p:nvPr>
        </p:nvSpPr>
        <p:spPr/>
        <p:txBody>
          <a:bodyPr/>
          <a:lstStyle/>
          <a:p>
            <a:r>
              <a:rPr lang="fr-BE" dirty="0" smtClean="0"/>
              <a:t>19 OCTOBER 2020</a:t>
            </a:r>
            <a:endParaRPr lang="en-GB" dirty="0"/>
          </a:p>
        </p:txBody>
      </p:sp>
    </p:spTree>
    <p:extLst>
      <p:ext uri="{BB962C8B-B14F-4D97-AF65-F5344CB8AC3E}">
        <p14:creationId xmlns:p14="http://schemas.microsoft.com/office/powerpoint/2010/main" val="1121371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472664"/>
            <a:ext cx="10905699" cy="5293895"/>
          </a:xfrm>
        </p:spPr>
        <p:txBody>
          <a:bodyPr/>
          <a:lstStyle/>
          <a:p>
            <a:r>
              <a:rPr lang="fr-BE" sz="1800" b="1" dirty="0" smtClean="0"/>
              <a:t>Delegated </a:t>
            </a:r>
            <a:r>
              <a:rPr lang="fr-BE" sz="1800" b="1" dirty="0" err="1" smtClean="0"/>
              <a:t>act</a:t>
            </a:r>
            <a:r>
              <a:rPr lang="fr-BE" sz="1800" b="1" dirty="0" smtClean="0"/>
              <a:t> </a:t>
            </a:r>
            <a:r>
              <a:rPr lang="en-GB" sz="1800" b="1" dirty="0" smtClean="0"/>
              <a:t>to establish</a:t>
            </a:r>
            <a:r>
              <a:rPr lang="en-GB" sz="1800" b="1" dirty="0" smtClean="0"/>
              <a:t> the </a:t>
            </a:r>
            <a:r>
              <a:rPr lang="en-GB" sz="1800" b="1" dirty="0"/>
              <a:t>information to be sent by third countries and by control authorities and control bodies for the purpose of supervision of the recognition of third countries for the purpose of equivalence under Article 33(2) and control authorities and control bodies under Article 33(3) of Regulation (EC) No 834/2007</a:t>
            </a:r>
            <a:r>
              <a:rPr lang="en-GB" sz="1800" b="1" dirty="0" smtClean="0"/>
              <a:t>): </a:t>
            </a:r>
            <a:r>
              <a:rPr lang="en-GB" sz="1800" dirty="0" smtClean="0"/>
              <a:t>presented and </a:t>
            </a:r>
            <a:r>
              <a:rPr lang="en-GB" sz="1800" dirty="0"/>
              <a:t>d</a:t>
            </a:r>
            <a:r>
              <a:rPr lang="en-GB" sz="1800" dirty="0" smtClean="0"/>
              <a:t>iscussed at the GREX several times</a:t>
            </a:r>
            <a:r>
              <a:rPr lang="fr-BE" sz="1800" dirty="0" smtClean="0"/>
              <a:t>.</a:t>
            </a:r>
            <a:endParaRPr lang="en-GB" sz="1800" dirty="0" smtClean="0"/>
          </a:p>
          <a:p>
            <a:r>
              <a:rPr lang="en-GB" sz="1800" b="1" dirty="0" smtClean="0"/>
              <a:t>Delegated act to add </a:t>
            </a:r>
            <a:r>
              <a:rPr lang="en-GB" sz="1800" b="1" dirty="0"/>
              <a:t>criteria for the recognition of Control Bodies and Control </a:t>
            </a:r>
            <a:r>
              <a:rPr lang="en-GB" sz="1800" b="1" dirty="0" smtClean="0"/>
              <a:t>Authorities under article 46 (1) </a:t>
            </a:r>
            <a:r>
              <a:rPr lang="en-GB" sz="1800" b="1" dirty="0"/>
              <a:t>and </a:t>
            </a:r>
            <a:r>
              <a:rPr lang="en-GB" sz="1800" b="1" dirty="0" smtClean="0"/>
              <a:t>to establish the </a:t>
            </a:r>
            <a:r>
              <a:rPr lang="en-GB" sz="1800" b="1" dirty="0"/>
              <a:t>procedure for recognition of </a:t>
            </a:r>
            <a:r>
              <a:rPr lang="en-GB" sz="1800" b="1" dirty="0" smtClean="0"/>
              <a:t>those control </a:t>
            </a:r>
            <a:r>
              <a:rPr lang="en-GB" sz="1800" b="1" dirty="0"/>
              <a:t>authorities and control bodies </a:t>
            </a:r>
            <a:r>
              <a:rPr lang="en-GB" sz="1800" b="1" dirty="0" smtClean="0"/>
              <a:t>recognised, </a:t>
            </a:r>
            <a:r>
              <a:rPr lang="en-GB" sz="1800" b="1" dirty="0"/>
              <a:t>their supervision and the controls and other actions to be performed by those control authorities and control </a:t>
            </a:r>
            <a:r>
              <a:rPr lang="en-GB" sz="1800" b="1" dirty="0" smtClean="0"/>
              <a:t>bodies: </a:t>
            </a:r>
            <a:r>
              <a:rPr lang="en-GB" sz="1800" dirty="0" smtClean="0"/>
              <a:t>presented </a:t>
            </a:r>
            <a:r>
              <a:rPr lang="en-GB" sz="1800" dirty="0"/>
              <a:t>and discussed at the GREX several </a:t>
            </a:r>
            <a:r>
              <a:rPr lang="en-GB" sz="1800" dirty="0" smtClean="0"/>
              <a:t>times,</a:t>
            </a:r>
            <a:r>
              <a:rPr lang="fr-BE" sz="1800" dirty="0"/>
              <a:t> discussions to continue in </a:t>
            </a:r>
            <a:r>
              <a:rPr lang="fr-BE" sz="1800" dirty="0" err="1"/>
              <a:t>October</a:t>
            </a:r>
            <a:r>
              <a:rPr lang="fr-BE" sz="1800" dirty="0"/>
              <a:t> </a:t>
            </a:r>
            <a:r>
              <a:rPr lang="fr-BE" sz="1800" dirty="0" smtClean="0"/>
              <a:t>GREX.</a:t>
            </a:r>
          </a:p>
          <a:p>
            <a:r>
              <a:rPr lang="fr-BE" sz="1800" b="1" dirty="0" smtClean="0"/>
              <a:t>Delegated </a:t>
            </a:r>
            <a:r>
              <a:rPr lang="fr-BE" sz="1800" b="1" dirty="0" err="1" smtClean="0"/>
              <a:t>act</a:t>
            </a:r>
            <a:r>
              <a:rPr lang="fr-BE" sz="1800" b="1" dirty="0" smtClean="0"/>
              <a:t> to </a:t>
            </a:r>
            <a:r>
              <a:rPr lang="fr-BE" sz="1800" b="1" dirty="0" err="1" smtClean="0"/>
              <a:t>establish</a:t>
            </a:r>
            <a:r>
              <a:rPr lang="fr-BE" sz="1800" b="1" dirty="0" smtClean="0"/>
              <a:t> the </a:t>
            </a:r>
            <a:r>
              <a:rPr lang="fr-BE" sz="1800" b="1" dirty="0" err="1" smtClean="0"/>
              <a:t>rules</a:t>
            </a:r>
            <a:r>
              <a:rPr lang="fr-BE" sz="1800" b="1" dirty="0" smtClean="0"/>
              <a:t> for the control of </a:t>
            </a:r>
            <a:r>
              <a:rPr lang="fr-BE" sz="1800" b="1" dirty="0" err="1" smtClean="0"/>
              <a:t>imported</a:t>
            </a:r>
            <a:r>
              <a:rPr lang="fr-BE" sz="1800" b="1" dirty="0" smtClean="0"/>
              <a:t> </a:t>
            </a:r>
            <a:r>
              <a:rPr lang="fr-BE" sz="1800" b="1" dirty="0" err="1" smtClean="0"/>
              <a:t>organic</a:t>
            </a:r>
            <a:r>
              <a:rPr lang="fr-BE" sz="1800" b="1" dirty="0" smtClean="0"/>
              <a:t> </a:t>
            </a:r>
            <a:r>
              <a:rPr lang="fr-BE" sz="1800" b="1" dirty="0" err="1" smtClean="0"/>
              <a:t>consignments</a:t>
            </a:r>
            <a:r>
              <a:rPr lang="fr-BE" sz="1800" b="1" dirty="0" smtClean="0"/>
              <a:t>: </a:t>
            </a:r>
            <a:r>
              <a:rPr lang="fr-BE" sz="1800" dirty="0" err="1" smtClean="0"/>
              <a:t>under</a:t>
            </a:r>
            <a:r>
              <a:rPr lang="fr-BE" sz="1800" dirty="0" smtClean="0"/>
              <a:t> </a:t>
            </a:r>
            <a:r>
              <a:rPr lang="fr-BE" sz="1800" dirty="0" err="1" smtClean="0"/>
              <a:t>dicussion</a:t>
            </a:r>
            <a:r>
              <a:rPr lang="fr-BE" sz="1800" dirty="0" smtClean="0"/>
              <a:t> in GREX.</a:t>
            </a:r>
            <a:endParaRPr lang="en-GB" sz="1800" b="1" dirty="0"/>
          </a:p>
          <a:p>
            <a:endParaRPr lang="en-GB" sz="1800" dirty="0"/>
          </a:p>
          <a:p>
            <a:endParaRPr lang="en-GB" sz="1800" dirty="0" smtClean="0"/>
          </a:p>
          <a:p>
            <a:endParaRPr lang="en-GB" sz="1800" dirty="0"/>
          </a:p>
          <a:p>
            <a:pPr marL="0" indent="0">
              <a:buNone/>
            </a:pPr>
            <a:endParaRPr lang="fr-BE" dirty="0" smtClean="0"/>
          </a:p>
          <a:p>
            <a:endParaRPr lang="fr-BE" dirty="0" smtClean="0"/>
          </a:p>
          <a:p>
            <a:endParaRPr lang="fr-BE" dirty="0" smtClean="0"/>
          </a:p>
          <a:p>
            <a:endParaRPr lang="en-GB" dirty="0"/>
          </a:p>
        </p:txBody>
      </p:sp>
      <p:sp>
        <p:nvSpPr>
          <p:cNvPr id="2" name="Title 1"/>
          <p:cNvSpPr>
            <a:spLocks noGrp="1"/>
          </p:cNvSpPr>
          <p:nvPr>
            <p:ph type="title"/>
          </p:nvPr>
        </p:nvSpPr>
        <p:spPr>
          <a:xfrm>
            <a:off x="970722" y="0"/>
            <a:ext cx="10515600" cy="1265217"/>
          </a:xfrm>
        </p:spPr>
        <p:txBody>
          <a:bodyPr/>
          <a:lstStyle/>
          <a:p>
            <a:pPr algn="ctr"/>
            <a:r>
              <a:rPr lang="fr-BE" sz="2800" dirty="0" smtClean="0"/>
              <a:t>State of </a:t>
            </a:r>
            <a:r>
              <a:rPr lang="fr-BE" sz="2800" dirty="0" err="1" smtClean="0"/>
              <a:t>play</a:t>
            </a:r>
            <a:r>
              <a:rPr lang="fr-BE" sz="2800" dirty="0"/>
              <a:t> </a:t>
            </a:r>
            <a:r>
              <a:rPr lang="fr-BE" sz="2800" dirty="0" err="1" smtClean="0"/>
              <a:t>secondary</a:t>
            </a:r>
            <a:r>
              <a:rPr lang="fr-BE" sz="2800" dirty="0" smtClean="0"/>
              <a:t> </a:t>
            </a:r>
            <a:r>
              <a:rPr lang="fr-BE" sz="2800" dirty="0" err="1" smtClean="0"/>
              <a:t>legislation</a:t>
            </a:r>
            <a:r>
              <a:rPr lang="fr-BE" sz="2800" dirty="0" smtClean="0"/>
              <a:t/>
            </a:r>
            <a:br>
              <a:rPr lang="fr-BE" sz="2800" dirty="0" smtClean="0"/>
            </a:br>
            <a:r>
              <a:rPr lang="fr-BE" sz="2800" dirty="0" smtClean="0"/>
              <a:t>Delegated </a:t>
            </a:r>
            <a:r>
              <a:rPr lang="fr-BE" sz="2800" dirty="0" err="1" smtClean="0"/>
              <a:t>acts</a:t>
            </a:r>
            <a:r>
              <a:rPr lang="fr-BE" sz="2800" dirty="0" smtClean="0"/>
              <a:t> </a:t>
            </a:r>
            <a:r>
              <a:rPr lang="fr-BE" sz="2800" dirty="0" err="1" smtClean="0"/>
              <a:t>trade</a:t>
            </a:r>
            <a:r>
              <a:rPr lang="fr-BE" sz="2800" dirty="0" smtClean="0"/>
              <a:t> </a:t>
            </a:r>
            <a:r>
              <a:rPr lang="fr-BE" sz="2800" dirty="0" err="1" smtClean="0"/>
              <a:t>rules</a:t>
            </a:r>
            <a:r>
              <a:rPr lang="fr-BE" sz="2800" dirty="0" smtClean="0"/>
              <a:t> </a:t>
            </a:r>
            <a:endParaRPr lang="en-GB" sz="2800" dirty="0"/>
          </a:p>
        </p:txBody>
      </p:sp>
    </p:spTree>
    <p:extLst>
      <p:ext uri="{BB962C8B-B14F-4D97-AF65-F5344CB8AC3E}">
        <p14:creationId xmlns:p14="http://schemas.microsoft.com/office/powerpoint/2010/main" val="1058563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2002055"/>
            <a:ext cx="10905699" cy="4494997"/>
          </a:xfrm>
        </p:spPr>
        <p:txBody>
          <a:bodyPr/>
          <a:lstStyle/>
          <a:p>
            <a:r>
              <a:rPr lang="en-US" sz="2000" b="1" dirty="0" smtClean="0"/>
              <a:t>Implementing act laying </a:t>
            </a:r>
            <a:r>
              <a:rPr lang="en-US" sz="2000" b="1" dirty="0"/>
              <a:t>down certain rules for the application of Regulation (EU) 2018/848 of </a:t>
            </a:r>
            <a:r>
              <a:rPr lang="en-US" sz="2000" b="1" dirty="0" smtClean="0"/>
              <a:t>as </a:t>
            </a:r>
            <a:r>
              <a:rPr lang="en-US" sz="2000" b="1" dirty="0"/>
              <a:t>regards the certificate for operators and groups of operators located in third </a:t>
            </a:r>
            <a:r>
              <a:rPr lang="en-US" sz="2000" b="1" dirty="0" smtClean="0"/>
              <a:t>countries and </a:t>
            </a:r>
            <a:r>
              <a:rPr lang="en-US" sz="2000" b="1" dirty="0"/>
              <a:t>establishing the list of control authorities  and control bodies </a:t>
            </a:r>
            <a:r>
              <a:rPr lang="en-US" sz="2000" b="1" dirty="0" err="1"/>
              <a:t>recognised</a:t>
            </a:r>
            <a:r>
              <a:rPr lang="en-US" sz="2000" b="1" dirty="0"/>
              <a:t> under Article 46(1) of Regulation (EU) </a:t>
            </a:r>
            <a:r>
              <a:rPr lang="en-US" sz="2000" b="1" dirty="0" smtClean="0"/>
              <a:t>2018/848- </a:t>
            </a:r>
            <a:r>
              <a:rPr lang="fr-BE" sz="2000" dirty="0"/>
              <a:t>presented </a:t>
            </a:r>
            <a:r>
              <a:rPr lang="fr-BE" sz="2000" dirty="0" err="1" smtClean="0"/>
              <a:t>several</a:t>
            </a:r>
            <a:r>
              <a:rPr lang="fr-BE" sz="2000" dirty="0" smtClean="0"/>
              <a:t> time at COP, </a:t>
            </a:r>
            <a:r>
              <a:rPr lang="fr-BE" sz="2000" dirty="0"/>
              <a:t>discussions to continue in </a:t>
            </a:r>
            <a:r>
              <a:rPr lang="fr-BE" sz="2000" dirty="0" err="1"/>
              <a:t>October</a:t>
            </a:r>
            <a:r>
              <a:rPr lang="fr-BE" sz="2000" dirty="0"/>
              <a:t> </a:t>
            </a:r>
            <a:r>
              <a:rPr lang="fr-BE" sz="2000" dirty="0" smtClean="0"/>
              <a:t>COP</a:t>
            </a:r>
            <a:endParaRPr lang="en-US" sz="2000" dirty="0" smtClean="0"/>
          </a:p>
          <a:p>
            <a:r>
              <a:rPr lang="en-US" sz="2000" b="1" dirty="0" smtClean="0"/>
              <a:t>Implementing act establishing the lists </a:t>
            </a:r>
            <a:r>
              <a:rPr lang="en-US" sz="2000" b="1" dirty="0"/>
              <a:t>of third countries </a:t>
            </a:r>
            <a:r>
              <a:rPr lang="en-US" sz="2000" b="1" dirty="0" err="1"/>
              <a:t>recognised</a:t>
            </a:r>
            <a:r>
              <a:rPr lang="en-US" sz="2000" b="1" dirty="0"/>
              <a:t> under Article 33(2) and control authorities and control bodies </a:t>
            </a:r>
            <a:r>
              <a:rPr lang="en-US" sz="2000" b="1" dirty="0" err="1"/>
              <a:t>recognised</a:t>
            </a:r>
            <a:r>
              <a:rPr lang="en-US" sz="2000" b="1" dirty="0"/>
              <a:t> under Article 33(3) of Regulation (EC) No 834/2007 and the review of those </a:t>
            </a:r>
            <a:r>
              <a:rPr lang="en-US" sz="2000" b="1" dirty="0" smtClean="0"/>
              <a:t>lists- </a:t>
            </a:r>
            <a:r>
              <a:rPr lang="en-US" sz="2000" dirty="0" smtClean="0"/>
              <a:t>Still to be presented to MS in COP</a:t>
            </a:r>
          </a:p>
          <a:p>
            <a:r>
              <a:rPr lang="en-US" sz="2000" dirty="0" smtClean="0"/>
              <a:t> </a:t>
            </a:r>
            <a:r>
              <a:rPr lang="fr-BE" sz="2000" b="1" dirty="0" smtClean="0"/>
              <a:t>Implementing </a:t>
            </a:r>
            <a:r>
              <a:rPr lang="fr-BE" sz="2000" b="1" dirty="0" err="1"/>
              <a:t>act</a:t>
            </a:r>
            <a:r>
              <a:rPr lang="fr-BE" sz="2000" b="1" dirty="0"/>
              <a:t> to </a:t>
            </a:r>
            <a:r>
              <a:rPr lang="fr-BE" sz="2000" b="1" dirty="0" err="1"/>
              <a:t>establish</a:t>
            </a:r>
            <a:r>
              <a:rPr lang="fr-BE" sz="2000" b="1" dirty="0"/>
              <a:t> the </a:t>
            </a:r>
            <a:r>
              <a:rPr lang="fr-BE" sz="2000" b="1" dirty="0" err="1"/>
              <a:t>rules</a:t>
            </a:r>
            <a:r>
              <a:rPr lang="fr-BE" sz="2000" b="1" dirty="0"/>
              <a:t> for the control of </a:t>
            </a:r>
            <a:r>
              <a:rPr lang="fr-BE" sz="2000" b="1" dirty="0" err="1"/>
              <a:t>imported</a:t>
            </a:r>
            <a:r>
              <a:rPr lang="fr-BE" sz="2000" b="1" dirty="0"/>
              <a:t> </a:t>
            </a:r>
            <a:r>
              <a:rPr lang="fr-BE" sz="2000" b="1" dirty="0" err="1"/>
              <a:t>organic</a:t>
            </a:r>
            <a:r>
              <a:rPr lang="fr-BE" sz="2000" b="1" dirty="0"/>
              <a:t> </a:t>
            </a:r>
            <a:r>
              <a:rPr lang="fr-BE" sz="2000" b="1" dirty="0" err="1"/>
              <a:t>consignments</a:t>
            </a:r>
            <a:r>
              <a:rPr lang="fr-BE" sz="2000" b="1" dirty="0"/>
              <a:t>: </a:t>
            </a:r>
            <a:r>
              <a:rPr lang="fr-BE" sz="2000" dirty="0" err="1"/>
              <a:t>under</a:t>
            </a:r>
            <a:r>
              <a:rPr lang="fr-BE" sz="2000" dirty="0"/>
              <a:t> </a:t>
            </a:r>
            <a:r>
              <a:rPr lang="fr-BE" sz="2000" dirty="0" err="1"/>
              <a:t>dicussion</a:t>
            </a:r>
            <a:r>
              <a:rPr lang="fr-BE" sz="2000" dirty="0"/>
              <a:t> </a:t>
            </a:r>
            <a:r>
              <a:rPr lang="fr-BE" sz="2000" dirty="0" err="1" smtClean="0"/>
              <a:t>with</a:t>
            </a:r>
            <a:r>
              <a:rPr lang="fr-BE" sz="2000" dirty="0" smtClean="0"/>
              <a:t> MS in COP, discussions </a:t>
            </a:r>
            <a:r>
              <a:rPr lang="fr-BE" sz="2000" dirty="0"/>
              <a:t>to continue in </a:t>
            </a:r>
            <a:r>
              <a:rPr lang="fr-BE" sz="2000" dirty="0" err="1"/>
              <a:t>October</a:t>
            </a:r>
            <a:r>
              <a:rPr lang="fr-BE" sz="2000" dirty="0"/>
              <a:t> COP</a:t>
            </a:r>
            <a:endParaRPr lang="en-GB" sz="2000" dirty="0"/>
          </a:p>
          <a:p>
            <a:endParaRPr lang="en-GB" dirty="0"/>
          </a:p>
          <a:p>
            <a:endParaRPr lang="en-GB" dirty="0"/>
          </a:p>
        </p:txBody>
      </p:sp>
      <p:sp>
        <p:nvSpPr>
          <p:cNvPr id="3" name="Title 2"/>
          <p:cNvSpPr>
            <a:spLocks noGrp="1"/>
          </p:cNvSpPr>
          <p:nvPr>
            <p:ph type="title"/>
          </p:nvPr>
        </p:nvSpPr>
        <p:spPr>
          <a:xfrm>
            <a:off x="970722" y="0"/>
            <a:ext cx="10515600" cy="1265217"/>
          </a:xfrm>
        </p:spPr>
        <p:txBody>
          <a:bodyPr/>
          <a:lstStyle/>
          <a:p>
            <a:pPr algn="ctr"/>
            <a:r>
              <a:rPr lang="fr-BE" sz="2800" dirty="0" smtClean="0"/>
              <a:t>State of </a:t>
            </a:r>
            <a:r>
              <a:rPr lang="fr-BE" sz="2800" dirty="0" err="1" smtClean="0"/>
              <a:t>play</a:t>
            </a:r>
            <a:r>
              <a:rPr lang="fr-BE" sz="2800" dirty="0" smtClean="0"/>
              <a:t> </a:t>
            </a:r>
            <a:r>
              <a:rPr lang="fr-BE" sz="2800" dirty="0" err="1" smtClean="0"/>
              <a:t>secondary</a:t>
            </a:r>
            <a:r>
              <a:rPr lang="fr-BE" sz="2800" dirty="0" smtClean="0"/>
              <a:t> </a:t>
            </a:r>
            <a:r>
              <a:rPr lang="fr-BE" sz="2800" dirty="0" err="1" smtClean="0"/>
              <a:t>legislation</a:t>
            </a:r>
            <a:r>
              <a:rPr lang="fr-BE" sz="2800" dirty="0" smtClean="0"/>
              <a:t/>
            </a:r>
            <a:br>
              <a:rPr lang="fr-BE" sz="2800" dirty="0" smtClean="0"/>
            </a:br>
            <a:r>
              <a:rPr lang="fr-BE" sz="2800" dirty="0" smtClean="0"/>
              <a:t>Implementing </a:t>
            </a:r>
            <a:r>
              <a:rPr lang="fr-BE" sz="2800" dirty="0" err="1" smtClean="0"/>
              <a:t>acts</a:t>
            </a:r>
            <a:r>
              <a:rPr lang="fr-BE" sz="2800" dirty="0" smtClean="0"/>
              <a:t> </a:t>
            </a:r>
            <a:r>
              <a:rPr lang="fr-BE" sz="2800" dirty="0" err="1" smtClean="0"/>
              <a:t>trade</a:t>
            </a:r>
            <a:r>
              <a:rPr lang="fr-BE" sz="2800" dirty="0" smtClean="0"/>
              <a:t> </a:t>
            </a:r>
            <a:r>
              <a:rPr lang="fr-BE" sz="2800" dirty="0" err="1" smtClean="0"/>
              <a:t>rules</a:t>
            </a:r>
            <a:r>
              <a:rPr lang="fr-BE" sz="2800" dirty="0" smtClean="0"/>
              <a:t> </a:t>
            </a:r>
            <a:endParaRPr lang="en-GB" sz="2800" dirty="0"/>
          </a:p>
        </p:txBody>
      </p:sp>
    </p:spTree>
    <p:extLst>
      <p:ext uri="{BB962C8B-B14F-4D97-AF65-F5344CB8AC3E}">
        <p14:creationId xmlns:p14="http://schemas.microsoft.com/office/powerpoint/2010/main" val="250123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a:p>
            <a:r>
              <a:rPr lang="en-US" sz="1050" dirty="0" smtClean="0"/>
              <a:t>Unless otherwise noted the reuse of this presentation is </a:t>
            </a:r>
            <a:r>
              <a:rPr lang="en-US" sz="1050" dirty="0" err="1" smtClean="0"/>
              <a:t>authorised</a:t>
            </a:r>
            <a:r>
              <a:rPr lang="en-US" sz="1050" dirty="0" smtClean="0"/>
              <a:t> under the </a:t>
            </a:r>
            <a:r>
              <a:rPr lang="en-US" sz="1050" dirty="0" smtClean="0">
                <a:hlinkClick r:id="rId3"/>
              </a:rPr>
              <a:t>CC BY 4.0 </a:t>
            </a:r>
            <a:r>
              <a:rPr lang="en-US" sz="1050" dirty="0"/>
              <a:t>license. For any use or reproduction of elements that are not owned by the EU, permission may need to be sought directly from the respective </a:t>
            </a:r>
            <a:r>
              <a:rPr lang="en-US" sz="1050" dirty="0" smtClean="0"/>
              <a:t>right holders.</a:t>
            </a:r>
          </a:p>
          <a:p>
            <a:r>
              <a:rPr lang="en-US" sz="1050" dirty="0" smtClean="0"/>
              <a:t>Slide </a:t>
            </a:r>
            <a:r>
              <a:rPr lang="en-US" sz="1050" dirty="0" smtClean="0">
                <a:solidFill>
                  <a:schemeClr val="accent6"/>
                </a:solidFill>
              </a:rPr>
              <a:t>xx</a:t>
            </a:r>
            <a:r>
              <a:rPr lang="en-US" sz="1050" dirty="0" smtClean="0"/>
              <a:t>: </a:t>
            </a:r>
            <a:r>
              <a:rPr lang="en-US" sz="1050" dirty="0">
                <a:solidFill>
                  <a:schemeClr val="accent6"/>
                </a:solidFill>
              </a:rPr>
              <a:t>e</a:t>
            </a:r>
            <a:r>
              <a:rPr lang="en-US" sz="1050" dirty="0" smtClean="0">
                <a:solidFill>
                  <a:schemeClr val="accent6"/>
                </a:solidFill>
              </a:rPr>
              <a:t>lement concerned</a:t>
            </a:r>
            <a:r>
              <a:rPr lang="en-US" sz="1050" dirty="0" smtClean="0"/>
              <a:t>, source</a:t>
            </a:r>
            <a:r>
              <a:rPr lang="en-US" sz="1050" dirty="0" smtClean="0">
                <a:solidFill>
                  <a:schemeClr val="accent6"/>
                </a:solidFill>
              </a:rPr>
              <a:t>: e.g. Fotolia.com</a:t>
            </a:r>
            <a:r>
              <a:rPr lang="en-US" sz="1050" dirty="0" smtClean="0"/>
              <a:t>; Slide </a:t>
            </a:r>
            <a:r>
              <a:rPr lang="en-US" sz="1050" dirty="0" smtClean="0">
                <a:solidFill>
                  <a:schemeClr val="accent6"/>
                </a:solidFill>
              </a:rPr>
              <a:t>xx</a:t>
            </a:r>
            <a:r>
              <a:rPr lang="en-US" sz="1050" dirty="0" smtClean="0"/>
              <a:t>: </a:t>
            </a:r>
            <a:r>
              <a:rPr lang="en-US" sz="1050" dirty="0" smtClean="0">
                <a:solidFill>
                  <a:schemeClr val="accent6"/>
                </a:solidFill>
              </a:rPr>
              <a:t>element concerned</a:t>
            </a:r>
            <a:r>
              <a:rPr lang="en-US" sz="1050" dirty="0" smtClean="0"/>
              <a:t>, source: </a:t>
            </a:r>
            <a:r>
              <a:rPr lang="en-US" sz="1050" dirty="0" smtClean="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249</TotalTime>
  <Words>418</Words>
  <Application>Microsoft Office PowerPoint</Application>
  <PresentationFormat>Widescreen</PresentationFormat>
  <Paragraphs>24</Paragraphs>
  <Slides>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CIVIL DIALOGUE GROU¨P</vt:lpstr>
      <vt:lpstr>State of play secondary legislation Delegated acts trade rules </vt:lpstr>
      <vt:lpstr>State of play secondary legislation Implementing acts trade rules </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DIALOGUE GROU¨P</dc:title>
  <dc:creator>BONAFOS Laurence (AGRI)</dc:creator>
  <cp:lastModifiedBy>ATITAR DE LA FUENTE Alia (AGRI)</cp:lastModifiedBy>
  <cp:revision>25</cp:revision>
  <dcterms:created xsi:type="dcterms:W3CDTF">2020-10-05T06:54:33Z</dcterms:created>
  <dcterms:modified xsi:type="dcterms:W3CDTF">2020-10-15T09:17:46Z</dcterms:modified>
</cp:coreProperties>
</file>