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8"/>
  </p:notesMasterIdLst>
  <p:handoutMasterIdLst>
    <p:handoutMasterId r:id="rId9"/>
  </p:handoutMasterIdLst>
  <p:sldIdLst>
    <p:sldId id="320" r:id="rId3"/>
    <p:sldId id="407" r:id="rId4"/>
    <p:sldId id="406" r:id="rId5"/>
    <p:sldId id="404" r:id="rId6"/>
    <p:sldId id="402" r:id="rId7"/>
  </p:sldIdLst>
  <p:sldSz cx="9144000" cy="6858000" type="screen4x3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339933"/>
    <a:srgbClr val="0F5494"/>
    <a:srgbClr val="33CCCC"/>
    <a:srgbClr val="3166CF"/>
    <a:srgbClr val="0033CC"/>
    <a:srgbClr val="A50021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15" autoAdjust="0"/>
    <p:restoredTop sz="57660" autoAdjust="0"/>
  </p:normalViewPr>
  <p:slideViewPr>
    <p:cSldViewPr>
      <p:cViewPr>
        <p:scale>
          <a:sx n="96" d="100"/>
          <a:sy n="96" d="100"/>
        </p:scale>
        <p:origin x="-64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33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33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6200A68-487F-4FCC-BC46-0A97F9945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01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333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3425"/>
            <a:ext cx="4891088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723" y="4642489"/>
            <a:ext cx="5378777" cy="439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333" y="9283417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26" tIns="45012" rIns="90026" bIns="4501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C5261ED-6D1F-4473-A8B6-2E05B5BEA9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84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5261ED-6D1F-4473-A8B6-2E05B5BEA97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7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2859" indent="-281869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27475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7846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2945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0444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143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8242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3341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7563189-133E-4FD0-98BB-AB60B1D0E9D1}" type="slidenum">
              <a:rPr lang="en-GB" sz="1200" b="0">
                <a:solidFill>
                  <a:schemeClr val="tx1"/>
                </a:solidFill>
              </a:rPr>
              <a:pPr eaLnBrk="1" hangingPunct="1"/>
              <a:t>2</a:t>
            </a:fld>
            <a:endParaRPr lang="en-GB" sz="1200" b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33425"/>
            <a:ext cx="4886325" cy="366553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2" y="4642489"/>
            <a:ext cx="5380348" cy="4398642"/>
          </a:xfrm>
          <a:noFill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2859" indent="-281869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27475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7846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2945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0444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143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8242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3341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938F51A2-F469-4880-A8F9-303F9F6E5EF8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2859" indent="-281869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27475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7846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2945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0444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143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8242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3341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8493F5D-51A1-438B-8A05-3071730E3E7E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b="1" dirty="0" smtClean="0"/>
              <a:t>Source:	Impact Assessment</a:t>
            </a:r>
            <a:endParaRPr lang="en-GB" dirty="0" smtClean="0"/>
          </a:p>
          <a:p>
            <a:pPr eaLnBrk="1" hangingPunct="1"/>
            <a:r>
              <a:rPr lang="en-GB" b="1" dirty="0" smtClean="0"/>
              <a:t>Updated:	31.8.2011</a:t>
            </a:r>
          </a:p>
          <a:p>
            <a:pPr eaLnBrk="1" hangingPunct="1"/>
            <a:endParaRPr lang="en-GB" b="1" dirty="0" smtClean="0"/>
          </a:p>
          <a:p>
            <a:pPr eaLnBrk="1" hangingPunct="1"/>
            <a:r>
              <a:rPr lang="en-GB" b="1" dirty="0" smtClean="0"/>
              <a:t>EU-27 average =	266.7 EUR/ha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2859" indent="-281869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27475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7846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29454" indent="-225495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0444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143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8242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33413" indent="-225495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90236C-F912-4553-893A-0FE149B3D2F2}" type="slidenum">
              <a:rPr lang="en-GB" sz="1200" b="0">
                <a:solidFill>
                  <a:srgbClr val="000000"/>
                </a:solidFill>
                <a:latin typeface="Arial" charset="0"/>
              </a:rPr>
              <a:pPr eaLnBrk="1" hangingPunct="1"/>
              <a:t>5</a:t>
            </a:fld>
            <a:endParaRPr lang="en-GB" sz="12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9BD50BE-BE1E-4B89-A457-5890D8E1C9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8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6E30E-9141-4D5D-BB96-D1173AE90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1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49AB-FBC3-4B1D-8208-3FA9B4E9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25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74C1-5CF2-4FD8-AEB0-78584F4D5A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46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1E99-97AA-4D51-8CC5-682E71892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17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DC7D9064-6581-42D3-833B-7810A1F1F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B37B9EA-AF85-4FB8-9FB0-E03D3DC8D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19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4E71A5A-7FB8-4968-9CDA-901C92A990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6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09D60-8BE9-4B21-82C4-33D2BFF10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0A55-4919-4333-8892-43BEEB101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5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44D6-280C-48E8-8651-B6CE61B774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3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E8264B0-9C1B-4CEE-BC76-2AFF1B622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5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DE1FC-90AA-49E0-9C79-377A71A43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1855A-F1B8-4911-999F-E5399D366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5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280F-8755-40B9-BAD6-E6B7A0C13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89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0C4B9-036C-4E4D-BBE4-81EE77677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97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EE23B-67F6-4C3B-99D1-26109EE33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285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C45A0-F299-41E8-B911-5FFC8D0530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5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5C02-F00D-45E0-A98D-CA61D620F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79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6317836-D356-4D33-B9B6-ABE6ED2F9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27C7-70AD-457A-9E17-1CD484FD08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90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33C3-12B0-4B07-9D2B-4688ACEE5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7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54DA7-67F4-477B-9A33-C9CC6A7DDE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9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BD19-87A9-4114-8CD3-A8414F6024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D431-0EE8-4975-8F3E-BCA345A91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FBE5-A0CA-4854-BF11-11856AE305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135E4B-1257-4349-8BC2-F66C29F0A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0" r:id="rId1"/>
    <p:sldLayoutId id="2147485981" r:id="rId2"/>
    <p:sldLayoutId id="2147485982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  <p:sldLayoutId id="2147485968" r:id="rId12"/>
    <p:sldLayoutId id="214748596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0A6F3B-3283-4DD1-807A-4086158C3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3" r:id="rId1"/>
    <p:sldLayoutId id="2147485984" r:id="rId2"/>
    <p:sldLayoutId id="2147485985" r:id="rId3"/>
    <p:sldLayoutId id="2147485970" r:id="rId4"/>
    <p:sldLayoutId id="2147485971" r:id="rId5"/>
    <p:sldLayoutId id="2147485972" r:id="rId6"/>
    <p:sldLayoutId id="2147485973" r:id="rId7"/>
    <p:sldLayoutId id="2147485974" r:id="rId8"/>
    <p:sldLayoutId id="2147485975" r:id="rId9"/>
    <p:sldLayoutId id="2147485976" r:id="rId10"/>
    <p:sldLayoutId id="2147485977" r:id="rId11"/>
    <p:sldLayoutId id="2147485978" r:id="rId12"/>
    <p:sldLayoutId id="214748597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40200" y="1700213"/>
            <a:ext cx="4824413" cy="2449512"/>
          </a:xfrm>
        </p:spPr>
        <p:txBody>
          <a:bodyPr/>
          <a:lstStyle/>
          <a:p>
            <a:pPr algn="r"/>
            <a:r>
              <a:rPr lang="en-GB" sz="2800" dirty="0" smtClean="0">
                <a:solidFill>
                  <a:srgbClr val="FFFFFF"/>
                </a:solidFill>
              </a:rPr>
              <a:t>The CAP towards 2020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Direct payments</a:t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724400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9A73CD5-42CF-4A36-830E-73848B534322}" type="slidenum">
              <a:rPr lang="en-GB" sz="1000" smtClean="0">
                <a:solidFill>
                  <a:schemeClr val="bg1"/>
                </a:solidFill>
              </a:rPr>
              <a:pPr eaLnBrk="1" hangingPunct="1"/>
              <a:t>2</a:t>
            </a:fld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2091"/>
            <a:ext cx="8785225" cy="720725"/>
          </a:xfrm>
        </p:spPr>
        <p:txBody>
          <a:bodyPr/>
          <a:lstStyle/>
          <a:p>
            <a:pPr eaLnBrk="1" hangingPunct="1"/>
            <a:r>
              <a:rPr lang="en-GB" dirty="0" smtClean="0"/>
              <a:t>The reform introduced a new system of direct payments …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915691"/>
            <a:ext cx="7776864" cy="44656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GB" b="1" kern="1200" dirty="0" smtClean="0">
                <a:cs typeface="Verdana" panose="020B0604030504040204" pitchFamily="34" charset="0"/>
              </a:rPr>
              <a:t>Ensuring the long-term viability of farms</a:t>
            </a:r>
          </a:p>
          <a:p>
            <a:pPr marL="800100" lvl="1" indent="-342900" eaLnBrk="1" hangingPunct="1">
              <a:defRPr/>
            </a:pPr>
            <a:endParaRPr lang="en-GB" sz="1500" kern="120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eaLnBrk="1" hangingPunct="1">
              <a:spcBef>
                <a:spcPts val="0"/>
              </a:spcBef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Providing a basic layer of fixed income support</a:t>
            </a:r>
          </a:p>
          <a:p>
            <a:pPr marL="800100" lvl="1" indent="-342900" eaLnBrk="1" hangingPunct="1"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Making them less vulnerable to fluctuations in prices and income</a:t>
            </a:r>
          </a:p>
          <a:p>
            <a:pPr marL="381000" indent="-381000" eaLnBrk="1" hangingPunct="1">
              <a:lnSpc>
                <a:spcPct val="90000"/>
              </a:lnSpc>
              <a:defRPr/>
            </a:pPr>
            <a:endParaRPr lang="en-GB" sz="1400" i="1" dirty="0" smtClean="0"/>
          </a:p>
          <a:p>
            <a:pPr marL="381000" indent="-381000"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b="1" kern="1200" dirty="0" smtClean="0">
                <a:cs typeface="Verdana" panose="020B0604030504040204" pitchFamily="34" charset="0"/>
              </a:rPr>
              <a:t>Enhancing the sustainable management of natural resources</a:t>
            </a:r>
          </a:p>
          <a:p>
            <a:pPr marL="800100" lvl="1" indent="-342900" eaLnBrk="1" hangingPunct="1">
              <a:defRPr/>
            </a:pPr>
            <a:endParaRPr lang="en-GB" sz="1500" i="1" kern="120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eaLnBrk="1" hangingPunct="1">
              <a:spcBef>
                <a:spcPts val="0"/>
              </a:spcBef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Reflecting the important role of agriculture in the joint delivery of private and public goods </a:t>
            </a:r>
          </a:p>
          <a:p>
            <a:pPr marL="800100" lvl="1" indent="-342900" eaLnBrk="1" hangingPunct="1"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Supporting agricultural practices beneficial for the environment and climate change</a:t>
            </a:r>
          </a:p>
          <a:p>
            <a:pPr marL="381000" indent="-381000" eaLnBrk="1" hangingPunct="1">
              <a:lnSpc>
                <a:spcPct val="90000"/>
              </a:lnSpc>
              <a:spcBef>
                <a:spcPts val="0"/>
              </a:spcBef>
              <a:defRPr/>
            </a:pPr>
            <a:endParaRPr lang="en-GB" b="1" kern="1200" dirty="0" smtClean="0">
              <a:cs typeface="Verdana" panose="020B0604030504040204" pitchFamily="34" charset="0"/>
            </a:endParaRPr>
          </a:p>
          <a:p>
            <a:pPr marL="381000" indent="-381000"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b="1" kern="1200" dirty="0" smtClean="0">
                <a:cs typeface="Verdana" panose="020B0604030504040204" pitchFamily="34" charset="0"/>
              </a:rPr>
              <a:t>Contributing to territorial development</a:t>
            </a:r>
          </a:p>
          <a:p>
            <a:pPr marL="800100" lvl="1" indent="-342900" eaLnBrk="1" hangingPunct="1">
              <a:spcBef>
                <a:spcPts val="0"/>
              </a:spcBef>
              <a:defRPr/>
            </a:pPr>
            <a:endParaRPr lang="en-GB" sz="1500" i="1" kern="120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800100" lvl="1" indent="-342900" eaLnBrk="1" hangingPunct="1"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Allowing for structural and production diversity</a:t>
            </a:r>
          </a:p>
          <a:p>
            <a:pPr marL="800100" lvl="1" indent="-342900" eaLnBrk="1" hangingPunct="1">
              <a:defRPr/>
            </a:pP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Supporting agriculture in specific areas with significant </a:t>
            </a:r>
            <a:r>
              <a:rPr lang="en-GB" sz="1500" i="1" kern="120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spillover</a:t>
            </a:r>
            <a:r>
              <a:rPr lang="en-GB" sz="1500" i="1" kern="12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effects on food supply chain and rural economies </a:t>
            </a:r>
          </a:p>
          <a:p>
            <a:pPr marL="800100" lvl="1" indent="-342900" eaLnBrk="1" hangingPunct="1">
              <a:defRPr/>
            </a:pPr>
            <a:endParaRPr lang="en-GB" sz="1500" i="1" kern="120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… while enhancing their efficiency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68819BA9-51A5-4244-8384-809313CD1976}" type="slidenum">
              <a:rPr lang="en-GB" sz="1000" smtClean="0">
                <a:solidFill>
                  <a:schemeClr val="bg1"/>
                </a:solidFill>
              </a:rPr>
              <a:pPr eaLnBrk="1" hangingPunct="1"/>
              <a:t>3</a:t>
            </a:fld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9750" y="3503613"/>
            <a:ext cx="2466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More equitable</a:t>
            </a:r>
          </a:p>
          <a:p>
            <a:pPr algn="ctr" eaLnBrk="1" hangingPunct="1"/>
            <a:r>
              <a:rPr lang="en-GB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distribution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539750" y="2061220"/>
            <a:ext cx="24241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Improved targeting</a:t>
            </a:r>
          </a:p>
        </p:txBody>
      </p:sp>
      <p:sp>
        <p:nvSpPr>
          <p:cNvPr id="12294" name="AutoShape 8"/>
          <p:cNvSpPr>
            <a:spLocks noChangeArrowheads="1"/>
          </p:cNvSpPr>
          <p:nvPr/>
        </p:nvSpPr>
        <p:spPr bwMode="auto">
          <a:xfrm rot="10800000">
            <a:off x="3059113" y="2133103"/>
            <a:ext cx="504825" cy="431800"/>
          </a:xfrm>
          <a:prstGeom prst="leftArrow">
            <a:avLst>
              <a:gd name="adj1" fmla="val 50000"/>
              <a:gd name="adj2" fmla="val 29228"/>
            </a:avLst>
          </a:prstGeom>
          <a:solidFill>
            <a:srgbClr val="679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5" name="AutoShape 9"/>
          <p:cNvSpPr>
            <a:spLocks noChangeArrowheads="1"/>
          </p:cNvSpPr>
          <p:nvPr/>
        </p:nvSpPr>
        <p:spPr bwMode="auto">
          <a:xfrm rot="10800000">
            <a:off x="3059113" y="3573463"/>
            <a:ext cx="504825" cy="431800"/>
          </a:xfrm>
          <a:prstGeom prst="leftArrow">
            <a:avLst>
              <a:gd name="adj1" fmla="val 50000"/>
              <a:gd name="adj2" fmla="val 29228"/>
            </a:avLst>
          </a:prstGeom>
          <a:solidFill>
            <a:srgbClr val="679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6" name="AutoShape 10"/>
          <p:cNvSpPr>
            <a:spLocks noChangeArrowheads="1"/>
          </p:cNvSpPr>
          <p:nvPr/>
        </p:nvSpPr>
        <p:spPr bwMode="auto">
          <a:xfrm rot="10800000">
            <a:off x="3059113" y="5013176"/>
            <a:ext cx="504825" cy="431800"/>
          </a:xfrm>
          <a:prstGeom prst="leftArrow">
            <a:avLst>
              <a:gd name="adj1" fmla="val 50000"/>
              <a:gd name="adj2" fmla="val 29228"/>
            </a:avLst>
          </a:prstGeom>
          <a:solidFill>
            <a:srgbClr val="679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bg1"/>
              </a:buClr>
            </a:pPr>
            <a:endParaRPr lang="en-GB" sz="1800" b="0" dirty="0">
              <a:solidFill>
                <a:srgbClr val="0F5494"/>
              </a:solidFill>
            </a:endParaRP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539750" y="1700982"/>
            <a:ext cx="8064500" cy="12239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9" name="Rectangle 14"/>
          <p:cNvSpPr>
            <a:spLocks noChangeArrowheads="1"/>
          </p:cNvSpPr>
          <p:nvPr/>
        </p:nvSpPr>
        <p:spPr bwMode="auto">
          <a:xfrm>
            <a:off x="539750" y="3141663"/>
            <a:ext cx="8064500" cy="12239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300" name="Rectangle 15"/>
          <p:cNvSpPr>
            <a:spLocks noChangeArrowheads="1"/>
          </p:cNvSpPr>
          <p:nvPr/>
        </p:nvSpPr>
        <p:spPr bwMode="auto">
          <a:xfrm>
            <a:off x="539750" y="4653136"/>
            <a:ext cx="8064500" cy="12239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52863" y="1801813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16399" name="Text Box 4"/>
          <p:cNvSpPr txBox="1">
            <a:spLocks noChangeArrowheads="1"/>
          </p:cNvSpPr>
          <p:nvPr/>
        </p:nvSpPr>
        <p:spPr bwMode="auto">
          <a:xfrm>
            <a:off x="3844925" y="1716856"/>
            <a:ext cx="4751388" cy="120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Active farmer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Young farmers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Green payment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Specific support to territories, sectors and size</a:t>
            </a:r>
          </a:p>
        </p:txBody>
      </p:sp>
      <p:sp>
        <p:nvSpPr>
          <p:cNvPr id="16400" name="Text Box 4"/>
          <p:cNvSpPr txBox="1">
            <a:spLocks noChangeArrowheads="1"/>
          </p:cNvSpPr>
          <p:nvPr/>
        </p:nvSpPr>
        <p:spPr bwMode="auto">
          <a:xfrm>
            <a:off x="3836988" y="3389313"/>
            <a:ext cx="4759325" cy="76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Convergence of payments among MS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Convergence of payments among farmers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Redistributive payment</a:t>
            </a:r>
            <a:endParaRPr lang="en-GB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2304" name="Text Box 4"/>
          <p:cNvSpPr txBox="1">
            <a:spLocks noChangeArrowheads="1"/>
          </p:cNvSpPr>
          <p:nvPr/>
        </p:nvSpPr>
        <p:spPr bwMode="auto">
          <a:xfrm>
            <a:off x="561975" y="4941168"/>
            <a:ext cx="24241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Greener direct payments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852863" y="4797152"/>
            <a:ext cx="4751387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Mandatory practices beneficial for environment and climate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30% of direct payment budget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  <a:defRPr/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Streamlined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cross-compliance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125538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Convergence of Direct Payments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00C32B2-F67B-44DF-9030-1471EB0E8397}" type="slidenum">
              <a:rPr lang="en-GB" sz="1000" smtClean="0">
                <a:solidFill>
                  <a:schemeClr val="bg1"/>
                </a:solidFill>
              </a:rPr>
              <a:pPr eaLnBrk="1" hangingPunct="1"/>
              <a:t>4</a:t>
            </a:fld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14340" name="Picture 2" descr="U:\D_Repository\A_Workzone\10_Future of CAP (post 2013)\13_Political agreement\2. PPTs\Key DATA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628775"/>
            <a:ext cx="7858125" cy="45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3"/>
          <p:cNvSpPr txBox="1">
            <a:spLocks noChangeArrowheads="1"/>
          </p:cNvSpPr>
          <p:nvPr/>
        </p:nvSpPr>
        <p:spPr bwMode="auto">
          <a:xfrm>
            <a:off x="273050" y="6237288"/>
            <a:ext cx="8640763" cy="430212"/>
          </a:xfrm>
          <a:prstGeom prst="rect">
            <a:avLst/>
          </a:prstGeom>
          <a:noFill/>
          <a:ln w="9525">
            <a:solidFill>
              <a:srgbClr val="0F549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1100" b="0" i="1" dirty="0" smtClean="0">
                <a:solidFill>
                  <a:srgbClr val="0F5494"/>
                </a:solidFill>
              </a:rPr>
              <a:t>* MS may decide to transfer amounts between pillar I (direct payments) and pillar II (rural development): up to 15 % both directions in all MS, but in certain MS up to 25 % from pillar II to pillar I</a:t>
            </a:r>
            <a:endParaRPr lang="en-GB" sz="1100" b="0" i="1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049338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New design of direct payments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B17D391-7766-44A1-BAEF-25BE4EF63EB8}" type="slidenum">
              <a:rPr lang="en-GB" sz="1000" smtClean="0">
                <a:solidFill>
                  <a:srgbClr val="FFFFFF"/>
                </a:solidFill>
              </a:rPr>
              <a:pPr eaLnBrk="1" hangingPunct="1"/>
              <a:t>5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 rot="16200000">
            <a:off x="-1650207" y="4001295"/>
            <a:ext cx="4094163" cy="425450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GB" sz="1200" dirty="0">
                <a:solidFill>
                  <a:srgbClr val="009999"/>
                </a:solidFill>
                <a:cs typeface="Arial" charset="0"/>
              </a:rPr>
              <a:t>Cross compliance</a:t>
            </a:r>
          </a:p>
          <a:p>
            <a:pPr algn="ctr" eaLnBrk="1" hangingPunct="1">
              <a:lnSpc>
                <a:spcPct val="90000"/>
              </a:lnSpc>
              <a:buClr>
                <a:srgbClr val="467A39"/>
              </a:buClr>
              <a:buSzPct val="80000"/>
            </a:pPr>
            <a:r>
              <a:rPr lang="en-GB" sz="1200" b="0" dirty="0">
                <a:solidFill>
                  <a:srgbClr val="000000"/>
                </a:solidFill>
                <a:cs typeface="Arial" charset="0"/>
              </a:rPr>
              <a:t> Streamlined</a:t>
            </a:r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776288" y="5187950"/>
            <a:ext cx="5632450" cy="119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66" name="Group 1"/>
          <p:cNvGrpSpPr>
            <a:grpSpLocks/>
          </p:cNvGrpSpPr>
          <p:nvPr/>
        </p:nvGrpSpPr>
        <p:grpSpPr bwMode="auto">
          <a:xfrm>
            <a:off x="755650" y="4991099"/>
            <a:ext cx="6096000" cy="1390062"/>
            <a:chOff x="755650" y="4991100"/>
            <a:chExt cx="6096001" cy="1390228"/>
          </a:xfrm>
        </p:grpSpPr>
        <p:sp>
          <p:nvSpPr>
            <p:cNvPr id="15395" name="Rectangle 12"/>
            <p:cNvSpPr>
              <a:spLocks noChangeArrowheads="1"/>
            </p:cNvSpPr>
            <p:nvPr/>
          </p:nvSpPr>
          <p:spPr bwMode="auto">
            <a:xfrm>
              <a:off x="781050" y="4991100"/>
              <a:ext cx="6070601" cy="252413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Basic Payment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6" name="Rectangle 14"/>
            <p:cNvSpPr>
              <a:spLocks noChangeArrowheads="1"/>
            </p:cNvSpPr>
            <p:nvPr/>
          </p:nvSpPr>
          <p:spPr bwMode="auto">
            <a:xfrm>
              <a:off x="3765550" y="5292725"/>
              <a:ext cx="3035300" cy="1015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dirty="0" err="1">
                  <a:solidFill>
                    <a:srgbClr val="292929"/>
                  </a:solidFill>
                </a:rPr>
                <a:t>Voluntary</a:t>
              </a:r>
              <a:r>
                <a:rPr lang="fr-BE" sz="1200" b="0" dirty="0">
                  <a:solidFill>
                    <a:srgbClr val="292929"/>
                  </a:solidFill>
                </a:rPr>
                <a:t> </a:t>
              </a:r>
              <a:r>
                <a:rPr lang="fr-BE" sz="1200" b="0" dirty="0" err="1">
                  <a:solidFill>
                    <a:srgbClr val="292929"/>
                  </a:solidFill>
                </a:rPr>
                <a:t>redistributive</a:t>
              </a:r>
              <a:r>
                <a:rPr lang="fr-BE" sz="1200" b="0" dirty="0">
                  <a:solidFill>
                    <a:srgbClr val="292929"/>
                  </a:solidFill>
                </a:rPr>
                <a:t> </a:t>
              </a:r>
              <a:r>
                <a:rPr lang="fr-BE" sz="1200" b="0" dirty="0" err="1">
                  <a:solidFill>
                    <a:srgbClr val="292929"/>
                  </a:solidFill>
                </a:rPr>
                <a:t>payment</a:t>
              </a:r>
              <a:r>
                <a:rPr lang="fr-BE" sz="1200" b="0" dirty="0">
                  <a:solidFill>
                    <a:srgbClr val="292929"/>
                  </a:solidFill>
                </a:rPr>
                <a:t> (+max.65% on max. 30 ha or </a:t>
              </a:r>
              <a:r>
                <a:rPr lang="fr-BE" sz="1200" b="0" dirty="0" smtClean="0">
                  <a:solidFill>
                    <a:srgbClr val="292929"/>
                  </a:solidFill>
                </a:rPr>
                <a:t>AFS; </a:t>
              </a:r>
              <a:r>
                <a:rPr lang="fr-BE" sz="1200" b="0" dirty="0">
                  <a:solidFill>
                    <a:srgbClr val="292929"/>
                  </a:solidFill>
                </a:rPr>
                <a:t>max 30% DP </a:t>
              </a:r>
              <a:r>
                <a:rPr lang="fr-BE" sz="1200" b="0" dirty="0" err="1">
                  <a:solidFill>
                    <a:srgbClr val="292929"/>
                  </a:solidFill>
                </a:rPr>
                <a:t>envelope</a:t>
              </a:r>
              <a:r>
                <a:rPr lang="fr-BE" sz="1200" b="0" dirty="0">
                  <a:solidFill>
                    <a:srgbClr val="292929"/>
                  </a:solidFill>
                </a:rPr>
                <a:t>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 smtClean="0">
                  <a:solidFill>
                    <a:srgbClr val="292929"/>
                  </a:solidFill>
                </a:rPr>
                <a:t>Definition </a:t>
              </a:r>
              <a:r>
                <a:rPr lang="en-GB" sz="1200" b="0" dirty="0">
                  <a:solidFill>
                    <a:srgbClr val="292929"/>
                  </a:solidFill>
                </a:rPr>
                <a:t>of 'active farmer'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</p:txBody>
        </p:sp>
        <p:sp>
          <p:nvSpPr>
            <p:cNvPr id="15397" name="Rectangle 15"/>
            <p:cNvSpPr>
              <a:spLocks noChangeArrowheads="1"/>
            </p:cNvSpPr>
            <p:nvPr/>
          </p:nvSpPr>
          <p:spPr bwMode="auto">
            <a:xfrm>
              <a:off x="755650" y="5365665"/>
              <a:ext cx="3044825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New BPS entitlements in 2015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SAPS extended until 2020 (EU-10)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Internal convergence / derogation with external convergence model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>
                <a:solidFill>
                  <a:srgbClr val="292929"/>
                </a:solidFill>
              </a:endParaRPr>
            </a:p>
          </p:txBody>
        </p:sp>
      </p:grp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776288" y="4238625"/>
            <a:ext cx="563245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68" name="Group 2"/>
          <p:cNvGrpSpPr>
            <a:grpSpLocks/>
          </p:cNvGrpSpPr>
          <p:nvPr/>
        </p:nvGrpSpPr>
        <p:grpSpPr bwMode="auto">
          <a:xfrm>
            <a:off x="781050" y="4094163"/>
            <a:ext cx="6311900" cy="901700"/>
            <a:chOff x="781050" y="4094163"/>
            <a:chExt cx="6311900" cy="901700"/>
          </a:xfrm>
        </p:grpSpPr>
        <p:sp>
          <p:nvSpPr>
            <p:cNvPr id="15392" name="Rectangle 17"/>
            <p:cNvSpPr>
              <a:spLocks noChangeArrowheads="1"/>
            </p:cNvSpPr>
            <p:nvPr/>
          </p:nvSpPr>
          <p:spPr bwMode="auto">
            <a:xfrm>
              <a:off x="781050" y="4094163"/>
              <a:ext cx="6069013" cy="252412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«Green» Payment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3" name="Rectangle 19"/>
            <p:cNvSpPr>
              <a:spLocks noChangeArrowheads="1"/>
            </p:cNvSpPr>
            <p:nvPr/>
          </p:nvSpPr>
          <p:spPr bwMode="auto">
            <a:xfrm>
              <a:off x="863600" y="4349750"/>
              <a:ext cx="2592388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Crop diversification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Permanent grassland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Ecological focus area</a:t>
              </a:r>
            </a:p>
          </p:txBody>
        </p:sp>
        <p:sp>
          <p:nvSpPr>
            <p:cNvPr id="15394" name="Rectangle 20"/>
            <p:cNvSpPr>
              <a:spLocks noChangeArrowheads="1"/>
            </p:cNvSpPr>
            <p:nvPr/>
          </p:nvSpPr>
          <p:spPr bwMode="auto">
            <a:xfrm>
              <a:off x="3957638" y="4349750"/>
              <a:ext cx="313531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30% of the DP envelope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Thresholds &amp; exemptions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Equivalence</a:t>
              </a:r>
              <a:endParaRPr lang="en-GB" sz="1200" b="0">
                <a:solidFill>
                  <a:srgbClr val="292929"/>
                </a:solidFill>
              </a:endParaRPr>
            </a:p>
          </p:txBody>
        </p:sp>
      </p:grpSp>
      <p:sp>
        <p:nvSpPr>
          <p:cNvPr id="15369" name="Rectangle 21"/>
          <p:cNvSpPr>
            <a:spLocks noChangeArrowheads="1"/>
          </p:cNvSpPr>
          <p:nvPr/>
        </p:nvSpPr>
        <p:spPr bwMode="auto">
          <a:xfrm>
            <a:off x="779463" y="3498850"/>
            <a:ext cx="56261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0" name="Group 3"/>
          <p:cNvGrpSpPr>
            <a:grpSpLocks/>
          </p:cNvGrpSpPr>
          <p:nvPr/>
        </p:nvGrpSpPr>
        <p:grpSpPr bwMode="auto">
          <a:xfrm>
            <a:off x="776288" y="3303588"/>
            <a:ext cx="6069012" cy="935037"/>
            <a:chOff x="776288" y="3302794"/>
            <a:chExt cx="6069013" cy="935831"/>
          </a:xfrm>
        </p:grpSpPr>
        <p:sp>
          <p:nvSpPr>
            <p:cNvPr id="15389" name="Rectangle 22"/>
            <p:cNvSpPr>
              <a:spLocks noChangeArrowheads="1"/>
            </p:cNvSpPr>
            <p:nvPr/>
          </p:nvSpPr>
          <p:spPr bwMode="auto">
            <a:xfrm>
              <a:off x="776288" y="3302794"/>
              <a:ext cx="6069013" cy="252412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Young Farmer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0" name="Rectangle 24"/>
            <p:cNvSpPr>
              <a:spLocks noChangeArrowheads="1"/>
            </p:cNvSpPr>
            <p:nvPr/>
          </p:nvSpPr>
          <p:spPr bwMode="auto">
            <a:xfrm>
              <a:off x="781050" y="3592513"/>
              <a:ext cx="2927350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Up to 2% of DP envelope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&lt; 40 years commencing activity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>
                <a:solidFill>
                  <a:srgbClr val="292929"/>
                </a:solidFill>
              </a:endParaRPr>
            </a:p>
          </p:txBody>
        </p:sp>
        <p:sp>
          <p:nvSpPr>
            <p:cNvPr id="15391" name="Rectangle 25"/>
            <p:cNvSpPr>
              <a:spLocks noChangeArrowheads="1"/>
            </p:cNvSpPr>
            <p:nvPr/>
          </p:nvSpPr>
          <p:spPr bwMode="auto">
            <a:xfrm>
              <a:off x="3902075" y="3597275"/>
              <a:ext cx="2813050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+25% (/</a:t>
              </a:r>
              <a:r>
                <a:rPr lang="en-GB" sz="1200" b="0">
                  <a:solidFill>
                    <a:srgbClr val="292929"/>
                  </a:solidFill>
                </a:rPr>
                <a:t>payment entitlements)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For 5 years</a:t>
              </a:r>
            </a:p>
          </p:txBody>
        </p:sp>
      </p:grpSp>
      <p:sp>
        <p:nvSpPr>
          <p:cNvPr id="15371" name="Rectangle 26"/>
          <p:cNvSpPr>
            <a:spLocks noChangeArrowheads="1"/>
          </p:cNvSpPr>
          <p:nvPr/>
        </p:nvSpPr>
        <p:spPr bwMode="auto">
          <a:xfrm>
            <a:off x="7235825" y="2889250"/>
            <a:ext cx="1727200" cy="3371850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2" name="Group 6"/>
          <p:cNvGrpSpPr>
            <a:grpSpLocks/>
          </p:cNvGrpSpPr>
          <p:nvPr/>
        </p:nvGrpSpPr>
        <p:grpSpPr bwMode="auto">
          <a:xfrm>
            <a:off x="6800850" y="2132013"/>
            <a:ext cx="2163763" cy="4656137"/>
            <a:chOff x="6800850" y="2132013"/>
            <a:chExt cx="2163763" cy="4656137"/>
          </a:xfrm>
        </p:grpSpPr>
        <p:sp>
          <p:nvSpPr>
            <p:cNvPr id="15385" name="Line 5"/>
            <p:cNvSpPr>
              <a:spLocks noChangeShapeType="1"/>
            </p:cNvSpPr>
            <p:nvPr/>
          </p:nvSpPr>
          <p:spPr bwMode="auto">
            <a:xfrm flipV="1">
              <a:off x="7092950" y="2132013"/>
              <a:ext cx="0" cy="4176712"/>
            </a:xfrm>
            <a:prstGeom prst="line">
              <a:avLst/>
            </a:prstGeom>
            <a:noFill/>
            <a:ln w="57150">
              <a:solidFill>
                <a:srgbClr val="0F5494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6" name="Oval 7"/>
            <p:cNvSpPr>
              <a:spLocks noChangeArrowheads="1"/>
            </p:cNvSpPr>
            <p:nvPr/>
          </p:nvSpPr>
          <p:spPr bwMode="auto">
            <a:xfrm>
              <a:off x="6800850" y="6388100"/>
              <a:ext cx="584200" cy="400050"/>
            </a:xfrm>
            <a:prstGeom prst="ellipse">
              <a:avLst/>
            </a:pr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</a:rPr>
                <a:t>OR</a:t>
              </a:r>
            </a:p>
          </p:txBody>
        </p:sp>
        <p:sp>
          <p:nvSpPr>
            <p:cNvPr id="15387" name="Rectangle 27"/>
            <p:cNvSpPr>
              <a:spLocks noChangeArrowheads="1"/>
            </p:cNvSpPr>
            <p:nvPr/>
          </p:nvSpPr>
          <p:spPr bwMode="auto">
            <a:xfrm>
              <a:off x="7235825" y="2836069"/>
              <a:ext cx="1728788" cy="449263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00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Small Farmer </a:t>
              </a:r>
              <a:br>
                <a:rPr lang="en-GB" sz="1200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8" name="Rectangle 29"/>
            <p:cNvSpPr>
              <a:spLocks noChangeArrowheads="1"/>
            </p:cNvSpPr>
            <p:nvPr/>
          </p:nvSpPr>
          <p:spPr bwMode="auto">
            <a:xfrm>
              <a:off x="7235825" y="3321844"/>
              <a:ext cx="1687513" cy="2862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Simplification of claims and controls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Lump sum payment to be determined by MS under conditions [500 to 1250 €]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Entrance in 2015 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Up to 10% of the DP envelope</a:t>
              </a:r>
            </a:p>
          </p:txBody>
        </p:sp>
      </p:grpSp>
      <p:sp>
        <p:nvSpPr>
          <p:cNvPr id="15373" name="Rectangle 30"/>
          <p:cNvSpPr>
            <a:spLocks noChangeArrowheads="1"/>
          </p:cNvSpPr>
          <p:nvPr/>
        </p:nvSpPr>
        <p:spPr bwMode="auto">
          <a:xfrm>
            <a:off x="781050" y="2201863"/>
            <a:ext cx="3143250" cy="1049337"/>
          </a:xfrm>
          <a:prstGeom prst="rect">
            <a:avLst/>
          </a:prstGeom>
          <a:noFill/>
          <a:ln w="9525">
            <a:solidFill>
              <a:srgbClr val="92D05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87D3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4" name="Group 4"/>
          <p:cNvGrpSpPr>
            <a:grpSpLocks/>
          </p:cNvGrpSpPr>
          <p:nvPr/>
        </p:nvGrpSpPr>
        <p:grpSpPr bwMode="auto">
          <a:xfrm>
            <a:off x="755650" y="2170113"/>
            <a:ext cx="3168650" cy="1081087"/>
            <a:chOff x="755650" y="2170113"/>
            <a:chExt cx="3168650" cy="1081087"/>
          </a:xfrm>
        </p:grpSpPr>
        <p:sp>
          <p:nvSpPr>
            <p:cNvPr id="15383" name="Rectangle 31"/>
            <p:cNvSpPr>
              <a:spLocks noChangeArrowheads="1"/>
            </p:cNvSpPr>
            <p:nvPr/>
          </p:nvSpPr>
          <p:spPr bwMode="auto">
            <a:xfrm>
              <a:off x="781050" y="2170113"/>
              <a:ext cx="3143250" cy="252412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Coupled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support*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4" name="Rectangle 33"/>
            <p:cNvSpPr>
              <a:spLocks noChangeArrowheads="1"/>
            </p:cNvSpPr>
            <p:nvPr/>
          </p:nvSpPr>
          <p:spPr bwMode="auto">
            <a:xfrm>
              <a:off x="755650" y="2420938"/>
              <a:ext cx="3168650" cy="830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Wide range of sectors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Up to 8% (or to 13% depending on past level) of DP envelope, +2% for protein crops</a:t>
              </a:r>
            </a:p>
          </p:txBody>
        </p:sp>
      </p:grpSp>
      <p:sp>
        <p:nvSpPr>
          <p:cNvPr id="15375" name="Rectangle 34"/>
          <p:cNvSpPr>
            <a:spLocks noChangeArrowheads="1"/>
          </p:cNvSpPr>
          <p:nvPr/>
        </p:nvSpPr>
        <p:spPr bwMode="auto">
          <a:xfrm>
            <a:off x="4056063" y="2193925"/>
            <a:ext cx="2789237" cy="1057275"/>
          </a:xfrm>
          <a:prstGeom prst="rect">
            <a:avLst/>
          </a:prstGeom>
          <a:noFill/>
          <a:ln w="9525">
            <a:solidFill>
              <a:srgbClr val="92D05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87D3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6" name="Group 5"/>
          <p:cNvGrpSpPr>
            <a:grpSpLocks/>
          </p:cNvGrpSpPr>
          <p:nvPr/>
        </p:nvGrpSpPr>
        <p:grpSpPr bwMode="auto">
          <a:xfrm>
            <a:off x="4052888" y="2166938"/>
            <a:ext cx="2792412" cy="898525"/>
            <a:chOff x="4052888" y="2166938"/>
            <a:chExt cx="2792412" cy="898525"/>
          </a:xfrm>
        </p:grpSpPr>
        <p:sp>
          <p:nvSpPr>
            <p:cNvPr id="15381" name="Rectangle 35"/>
            <p:cNvSpPr>
              <a:spLocks noChangeArrowheads="1"/>
            </p:cNvSpPr>
            <p:nvPr/>
          </p:nvSpPr>
          <p:spPr bwMode="auto">
            <a:xfrm>
              <a:off x="4052888" y="2166938"/>
              <a:ext cx="2792412" cy="252412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Natural constraint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support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2" name="Rectangle 37"/>
            <p:cNvSpPr>
              <a:spLocks noChangeArrowheads="1"/>
            </p:cNvSpPr>
            <p:nvPr/>
          </p:nvSpPr>
          <p:spPr bwMode="auto">
            <a:xfrm>
              <a:off x="4052888" y="2419350"/>
              <a:ext cx="279241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For areas with natural constraints – or part of them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Up to 5% of the DP envelope</a:t>
              </a:r>
            </a:p>
          </p:txBody>
        </p:sp>
      </p:grpSp>
      <p:grpSp>
        <p:nvGrpSpPr>
          <p:cNvPr id="15377" name="Group 7"/>
          <p:cNvGrpSpPr>
            <a:grpSpLocks/>
          </p:cNvGrpSpPr>
          <p:nvPr/>
        </p:nvGrpSpPr>
        <p:grpSpPr bwMode="auto">
          <a:xfrm>
            <a:off x="1763713" y="1498600"/>
            <a:ext cx="4152900" cy="600075"/>
            <a:chOff x="1763713" y="1498599"/>
            <a:chExt cx="4152900" cy="600075"/>
          </a:xfrm>
        </p:grpSpPr>
        <p:sp>
          <p:nvSpPr>
            <p:cNvPr id="15379" name="Text Box 5"/>
            <p:cNvSpPr txBox="1">
              <a:spLocks noChangeArrowheads="1"/>
            </p:cNvSpPr>
            <p:nvPr/>
          </p:nvSpPr>
          <p:spPr bwMode="auto">
            <a:xfrm>
              <a:off x="1844675" y="1587498"/>
              <a:ext cx="399097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en-GB" sz="1200">
                  <a:solidFill>
                    <a:srgbClr val="0F5494"/>
                  </a:solidFill>
                  <a:cs typeface="Arial" charset="0"/>
                </a:rPr>
                <a:t>  Capping voluntary for the MS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en-GB" sz="1200">
                  <a:solidFill>
                    <a:srgbClr val="0F5494"/>
                  </a:solidFill>
                  <a:cs typeface="Arial" charset="0"/>
                </a:rPr>
                <a:t>Degressivity of 5% over 150 000 €</a:t>
              </a:r>
              <a:endParaRPr lang="en-GB" sz="1100" b="0" i="1">
                <a:solidFill>
                  <a:srgbClr val="0F5494"/>
                </a:solidFill>
                <a:cs typeface="Arial" charset="0"/>
              </a:endParaRPr>
            </a:p>
          </p:txBody>
        </p:sp>
        <p:sp>
          <p:nvSpPr>
            <p:cNvPr id="15380" name="Oval 39"/>
            <p:cNvSpPr>
              <a:spLocks noChangeArrowheads="1"/>
            </p:cNvSpPr>
            <p:nvPr/>
          </p:nvSpPr>
          <p:spPr bwMode="auto">
            <a:xfrm>
              <a:off x="1763713" y="1498599"/>
              <a:ext cx="4152900" cy="600075"/>
            </a:xfrm>
            <a:prstGeom prst="ellipse">
              <a:avLst/>
            </a:prstGeom>
            <a:noFill/>
            <a:ln w="9525">
              <a:solidFill>
                <a:srgbClr val="0F549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78" name="Rectangle 6"/>
          <p:cNvSpPr>
            <a:spLocks noChangeArrowheads="1"/>
          </p:cNvSpPr>
          <p:nvPr/>
        </p:nvSpPr>
        <p:spPr bwMode="auto">
          <a:xfrm>
            <a:off x="781050" y="3294063"/>
            <a:ext cx="6064250" cy="2967037"/>
          </a:xfrm>
          <a:prstGeom prst="rect">
            <a:avLst/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851650" y="1268760"/>
            <a:ext cx="2071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solidFill>
                  <a:schemeClr val="tx1"/>
                </a:solidFill>
              </a:rPr>
              <a:t>V = voluntary scheme</a:t>
            </a:r>
          </a:p>
          <a:p>
            <a:r>
              <a:rPr lang="en-GB" sz="1200" b="0" dirty="0" smtClean="0">
                <a:solidFill>
                  <a:schemeClr val="tx1"/>
                </a:solidFill>
              </a:rPr>
              <a:t>C = compulsory scheme</a:t>
            </a:r>
            <a:endParaRPr lang="en-GB" sz="12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149" y="6308725"/>
            <a:ext cx="6530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1" dirty="0" smtClean="0">
                <a:solidFill>
                  <a:srgbClr val="336699"/>
                </a:solidFill>
                <a:cs typeface="Arial" charset="0"/>
              </a:rPr>
              <a:t>* In some </a:t>
            </a:r>
            <a:r>
              <a:rPr lang="en-GB" sz="1000" b="0" i="1" dirty="0" smtClean="0">
                <a:solidFill>
                  <a:srgbClr val="0F5494"/>
                </a:solidFill>
              </a:rPr>
              <a:t>MS (BG, EL, ES, PT) the crop specific payment for cotton is compulsory; obligation derives from 1979 Act of Accession of EL</a:t>
            </a:r>
          </a:p>
          <a:p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6291</TotalTime>
  <Words>475</Words>
  <Application>Microsoft Office PowerPoint</Application>
  <PresentationFormat>On-screen Show (4:3)</PresentationFormat>
  <Paragraphs>89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2_Slide_Master</vt:lpstr>
      <vt:lpstr>1_Slide_Master</vt:lpstr>
      <vt:lpstr>The CAP towards 2020  Direct payments  </vt:lpstr>
      <vt:lpstr>The reform introduced a new system of direct payments …</vt:lpstr>
      <vt:lpstr>… while enhancing their efficiency</vt:lpstr>
      <vt:lpstr>Convergence of Direct Payments</vt:lpstr>
      <vt:lpstr>New design of direct payments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Unit D1</cp:lastModifiedBy>
  <cp:revision>454</cp:revision>
  <cp:lastPrinted>2014-09-19T09:50:43Z</cp:lastPrinted>
  <dcterms:created xsi:type="dcterms:W3CDTF">2011-10-28T10:25:18Z</dcterms:created>
  <dcterms:modified xsi:type="dcterms:W3CDTF">2014-10-23T10:40:43Z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1224267933</vt:i4>
  </property>
  <property fmtid="{D5CDD505-2E9C-101B-9397-08002B2CF9AE}" pid="3" name="_NewReviewCycle">
    <vt:lpwstr/>
  </property>
  <property fmtid="{D5CDD505-2E9C-101B-9397-08002B2CF9AE}" pid="4" name="_EmailSubject">
    <vt:lpwstr>Presentation DP - CDG 24/10</vt:lpwstr>
  </property>
  <property fmtid="{D5CDD505-2E9C-101B-9397-08002B2CF9AE}" pid="5" name="_AuthorEmail">
    <vt:lpwstr>Marie.BOURJOU@ec.europa.eu</vt:lpwstr>
  </property>
  <property fmtid="{D5CDD505-2E9C-101B-9397-08002B2CF9AE}" pid="6" name="_AuthorEmailDisplayName">
    <vt:lpwstr>BOURJOU Marie (AGRI)</vt:lpwstr>
  </property>
  <property fmtid="{D5CDD505-2E9C-101B-9397-08002B2CF9AE}" pid="7" name="_PreviousAdHocReviewCycleID">
    <vt:i4>-371243948</vt:i4>
  </property>
</Properties>
</file>