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5"/>
    <p:sldMasterId id="2147483856" r:id="rId6"/>
  </p:sldMasterIdLst>
  <p:notesMasterIdLst>
    <p:notesMasterId r:id="rId19"/>
  </p:notesMasterIdLst>
  <p:handoutMasterIdLst>
    <p:handoutMasterId r:id="rId20"/>
  </p:handoutMasterIdLst>
  <p:sldIdLst>
    <p:sldId id="462" r:id="rId7"/>
    <p:sldId id="455" r:id="rId8"/>
    <p:sldId id="456" r:id="rId9"/>
    <p:sldId id="457" r:id="rId10"/>
    <p:sldId id="458" r:id="rId11"/>
    <p:sldId id="464" r:id="rId12"/>
    <p:sldId id="463" r:id="rId13"/>
    <p:sldId id="467" r:id="rId14"/>
    <p:sldId id="466" r:id="rId15"/>
    <p:sldId id="468" r:id="rId16"/>
    <p:sldId id="465" r:id="rId17"/>
    <p:sldId id="461" r:id="rId18"/>
  </p:sldIdLst>
  <p:sldSz cx="9144000" cy="5143500" type="screen16x9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044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085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129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173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5216" algn="l" defTabSz="914085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2258" algn="l" defTabSz="914085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199302" algn="l" defTabSz="914085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6346" algn="l" defTabSz="914085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CCECFF"/>
    <a:srgbClr val="42A62A"/>
    <a:srgbClr val="003399"/>
    <a:srgbClr val="96A519"/>
    <a:srgbClr val="FFCCCC"/>
    <a:srgbClr val="99CCFF"/>
    <a:srgbClr val="FF9999"/>
    <a:srgbClr val="CCFF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7232" autoAdjust="0"/>
  </p:normalViewPr>
  <p:slideViewPr>
    <p:cSldViewPr>
      <p:cViewPr varScale="1">
        <p:scale>
          <a:sx n="115" d="100"/>
          <a:sy n="115" d="100"/>
        </p:scale>
        <p:origin x="-370" y="-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26"/>
        <p:guide orient="horz" pos="3127"/>
        <p:guide pos="2160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45" tIns="45623" rIns="91245" bIns="4562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3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45" tIns="45623" rIns="91245" bIns="4562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8165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45" tIns="45623" rIns="91245" bIns="4562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3" y="9428165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45" tIns="45623" rIns="91245" bIns="4562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AC4541D-2D0E-4D7E-9563-ECADFFF757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155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45" tIns="45623" rIns="91245" bIns="4562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3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45" tIns="45623" rIns="91245" bIns="4562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650" y="744538"/>
            <a:ext cx="661828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1" y="4714877"/>
            <a:ext cx="5487042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45" tIns="45623" rIns="91245" bIns="45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28165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45" tIns="45623" rIns="91245" bIns="4562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3" y="9428165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45" tIns="45623" rIns="91245" bIns="4562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6F9A5A5-EB6C-4A38-83F9-F52C1C4BC9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969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4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08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12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17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216" algn="l" defTabSz="9140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58" algn="l" defTabSz="9140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302" algn="l" defTabSz="9140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46" algn="l" defTabSz="9140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23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861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23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B5098A-9A5C-4124-8F61-7759246AB0A9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4297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650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spcBef>
                <a:spcPts val="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000" b="0" kern="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rPr>
              <a:t>Current green architecture to be replaced </a:t>
            </a: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SzPct val="125000"/>
              <a:buFont typeface="Courier New" panose="02070309020205020404" pitchFamily="49" charset="0"/>
              <a:buChar char="o"/>
            </a:pPr>
            <a:r>
              <a:rPr lang="en-US" sz="2000" b="0" kern="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rPr>
              <a:t>Environmental and climate objectives set at EU level, adequate targets in CAP strategic plans</a:t>
            </a:r>
          </a:p>
          <a:p>
            <a:pPr marL="800100" lvl="1" indent="-342900" algn="just">
              <a:spcBef>
                <a:spcPts val="0"/>
              </a:spcBef>
              <a:spcAft>
                <a:spcPts val="600"/>
              </a:spcAft>
              <a:buSzPct val="125000"/>
              <a:buFont typeface="Courier New" panose="02070309020205020404" pitchFamily="49" charset="0"/>
              <a:buChar char="o"/>
            </a:pPr>
            <a:r>
              <a:rPr lang="en-US" sz="2000" b="0" kern="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rPr>
              <a:t>Member States taking into account their local conditions:</a:t>
            </a:r>
          </a:p>
          <a:p>
            <a:pPr marL="1257300" lvl="2" indent="-342900" algn="just">
              <a:spcBef>
                <a:spcPts val="0"/>
              </a:spcBef>
              <a:spcAft>
                <a:spcPts val="600"/>
              </a:spcAft>
              <a:buSzPct val="125000"/>
              <a:buFont typeface="EC Square Sans Pro" panose="020B0506040000020004" pitchFamily="34" charset="0"/>
              <a:buChar char="₊"/>
            </a:pPr>
            <a:r>
              <a:rPr lang="en-US" sz="2000" b="0" kern="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rPr>
              <a:t>Devise a mixture of mandatory and voluntary measures in Pillar I and Pillar II</a:t>
            </a:r>
          </a:p>
          <a:p>
            <a:pPr marL="1257300" lvl="2" indent="-342900" algn="just">
              <a:spcBef>
                <a:spcPts val="0"/>
              </a:spcBef>
              <a:spcAft>
                <a:spcPts val="600"/>
              </a:spcAft>
              <a:buSzPct val="125000"/>
              <a:buFont typeface="EC Square Sans Pro" panose="020B0506040000020004" pitchFamily="34" charset="0"/>
              <a:buChar char="₊"/>
            </a:pPr>
            <a:r>
              <a:rPr lang="en-US" sz="2000" b="0" kern="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rPr>
              <a:t>Further define minimum mandatory practices (conditionality)</a:t>
            </a:r>
          </a:p>
          <a:p>
            <a:pPr marL="342900" lvl="0" indent="-342900" algn="just">
              <a:spcBef>
                <a:spcPts val="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2000" b="0" kern="0" dirty="0" smtClean="0">
                <a:solidFill>
                  <a:srgbClr val="0F5494"/>
                </a:solidFill>
                <a:latin typeface="Arial" charset="0"/>
                <a:ea typeface="+mn-ea"/>
                <a:cs typeface="+mn-cs"/>
              </a:rPr>
              <a:t>Explore introduction of nutrient management plan and incentives for precision agriculture</a:t>
            </a:r>
          </a:p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5B1DB-08E8-4CF2-896D-034E8D857B82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95023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3988" y="742950"/>
            <a:ext cx="6604000" cy="3716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465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650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5B1DB-08E8-4CF2-896D-034E8D857B82}" type="slidenum">
              <a:rPr lang="en-GB" altLang="en-US" smtClean="0"/>
              <a:pPr/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09452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650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F5B1DB-08E8-4CF2-896D-034E8D857B82}" type="slidenum">
              <a:rPr lang="en-GB" altLang="en-US" smtClean="0"/>
              <a:pPr/>
              <a:t>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95023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23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214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23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0573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23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224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23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065A2-36FB-4225-8EDB-51AA536FA08A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642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23" y="723900"/>
            <a:ext cx="5021263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275606"/>
            <a:ext cx="424847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3057804"/>
            <a:ext cx="4752528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" name="Slide Number Placeholder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91408" tIns="45705" rIns="91408" bIns="45705"/>
          <a:lstStyle>
            <a:lvl1pPr algn="r">
              <a:defRPr sz="1400" b="0"/>
            </a:lvl1pPr>
          </a:lstStyle>
          <a:p>
            <a:pPr>
              <a:defRPr/>
            </a:pPr>
            <a:fld id="{E70FA584-9459-440E-B1A7-14F611A65F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" y="2345718"/>
            <a:ext cx="1894945" cy="11233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723822"/>
            <a:ext cx="4138758" cy="16218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08" y="3469069"/>
            <a:ext cx="4151221" cy="16849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748" y="2345718"/>
            <a:ext cx="2246773" cy="112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4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2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1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21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E3523334-66B0-41F7-B297-54D68DC564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07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044" indent="0">
              <a:buNone/>
              <a:defRPr sz="2800"/>
            </a:lvl2pPr>
            <a:lvl3pPr marL="914085" indent="0">
              <a:buNone/>
              <a:defRPr sz="2400"/>
            </a:lvl3pPr>
            <a:lvl4pPr marL="1371129" indent="0">
              <a:buNone/>
              <a:defRPr sz="2000"/>
            </a:lvl4pPr>
            <a:lvl5pPr marL="1828173" indent="0">
              <a:buNone/>
              <a:defRPr sz="2000"/>
            </a:lvl5pPr>
            <a:lvl6pPr marL="2285216" indent="0">
              <a:buNone/>
              <a:defRPr sz="2000"/>
            </a:lvl6pPr>
            <a:lvl7pPr marL="2742258" indent="0">
              <a:buNone/>
              <a:defRPr sz="2000"/>
            </a:lvl7pPr>
            <a:lvl8pPr marL="3199302" indent="0">
              <a:buNone/>
              <a:defRPr sz="2000"/>
            </a:lvl8pPr>
            <a:lvl9pPr marL="3656346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3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F969393F-058C-4957-803B-4ED52AEAA7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8439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B10B47D6-B220-4680-A4EA-22384398C84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238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789385"/>
            <a:ext cx="2146300" cy="40505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789385"/>
            <a:ext cx="6286500" cy="40505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8569B301-7F55-4AE4-A373-1EDE2D102B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429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1"/>
            <a:ext cx="9144000" cy="844154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49" y="303610"/>
            <a:ext cx="1620837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67209"/>
            <a:ext cx="8229600" cy="70246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977686"/>
            <a:ext cx="8229600" cy="2538357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569619"/>
            <a:ext cx="2133600" cy="3571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569619"/>
            <a:ext cx="2895600" cy="3571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964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" y="4281361"/>
            <a:ext cx="9145475" cy="90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U:\02. External Communication\02.06 MEDIA_PRESS_DIGITAL-WEB\Graphic stuff\Future of CAP\Materiel CAP Have your say\arrow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980" y="4488462"/>
            <a:ext cx="2644689" cy="65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076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bg>
      <p:bgPr>
        <a:solidFill>
          <a:srgbClr val="3C6C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214274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5566" tIns="17783" rIns="35566" bIns="17783" numCol="1" rtlCol="0" anchor="ctr" anchorCtr="0" compatLnSpc="1">
            <a:prstTxWarp prst="textNoShape">
              <a:avLst/>
            </a:prstTxWarp>
          </a:bodyPr>
          <a:lstStyle/>
          <a:p>
            <a:pPr marL="1235" marR="0" indent="0" algn="l" defTabSz="35566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5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7807524" y="4712428"/>
            <a:ext cx="1123754" cy="320833"/>
          </a:xfrm>
          <a:prstGeom prst="rect">
            <a:avLst/>
          </a:prstGeom>
          <a:noFill/>
        </p:spPr>
        <p:txBody>
          <a:bodyPr wrap="none" lIns="35566" tIns="17783" rIns="35566" bIns="17783" rtlCol="0">
            <a:spAutoFit/>
          </a:bodyPr>
          <a:lstStyle/>
          <a:p>
            <a:r>
              <a:rPr lang="en-GB" sz="1400" b="1" baseline="3000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</a:rPr>
              <a:t>Agriculture and</a:t>
            </a:r>
          </a:p>
          <a:p>
            <a:r>
              <a:rPr lang="en-GB" sz="1400" b="1" baseline="30000">
                <a:solidFill>
                  <a:schemeClr val="tx1">
                    <a:lumMod val="65000"/>
                    <a:lumOff val="35000"/>
                  </a:schemeClr>
                </a:solidFill>
                <a:latin typeface="EC Square Sans Pro" panose="020B0506040000020004" pitchFamily="34" charset="0"/>
              </a:rPr>
              <a:t>Rural Development</a:t>
            </a:r>
          </a:p>
        </p:txBody>
      </p:sp>
      <p:pic>
        <p:nvPicPr>
          <p:cNvPr id="1026" name="Picture 2" descr="U:\02. External Communication\02.06 MEDIA_PRESS_DIGITAL-WEB\Graphic stuff\logotheque\signatureBlack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463" y="4375569"/>
            <a:ext cx="1898022" cy="753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852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844551"/>
            <a:ext cx="9144000" cy="4298950"/>
          </a:xfrm>
          <a:prstGeom prst="rect">
            <a:avLst/>
          </a:prstGeom>
          <a:solidFill>
            <a:srgbClr val="0F5494"/>
          </a:solidFill>
          <a:ln w="63500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91408" tIns="45705" rIns="91408" bIns="45705"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003" y="4827588"/>
            <a:ext cx="5111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0" y="1"/>
            <a:ext cx="9144000" cy="84455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68288"/>
            <a:ext cx="1354138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275606"/>
            <a:ext cx="4536504" cy="1566174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49792"/>
            <a:ext cx="3744416" cy="1404156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522" indent="-228522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570469"/>
            <a:ext cx="2133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570469"/>
            <a:ext cx="2895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570469"/>
            <a:ext cx="2133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8A4FDA3-6134-4C41-8033-3FBAD6D9D70B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608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844551"/>
            <a:ext cx="9144000" cy="4298950"/>
          </a:xfrm>
          <a:prstGeom prst="rect">
            <a:avLst/>
          </a:prstGeom>
          <a:solidFill>
            <a:schemeClr val="bg1"/>
          </a:solidFill>
          <a:ln w="63500" algn="ctr">
            <a:noFill/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lIns="91408" tIns="45705" rIns="91408" bIns="45705"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1"/>
            <a:ext cx="9144000" cy="844550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68288"/>
            <a:ext cx="1354138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003" y="4827588"/>
            <a:ext cx="5111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275606"/>
            <a:ext cx="4536504" cy="1566174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49792"/>
            <a:ext cx="3744416" cy="1404156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522" indent="-228522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570469"/>
            <a:ext cx="2133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570469"/>
            <a:ext cx="2895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570469"/>
            <a:ext cx="2133600" cy="357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1836452-7813-4F73-9229-064FC693A378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211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44" indent="0">
              <a:buNone/>
              <a:defRPr sz="1800"/>
            </a:lvl2pPr>
            <a:lvl3pPr marL="914085" indent="0">
              <a:buNone/>
              <a:defRPr sz="1600"/>
            </a:lvl3pPr>
            <a:lvl4pPr marL="1371129" indent="0">
              <a:buNone/>
              <a:defRPr sz="1400"/>
            </a:lvl4pPr>
            <a:lvl5pPr marL="1828173" indent="0">
              <a:buNone/>
              <a:defRPr sz="1400"/>
            </a:lvl5pPr>
            <a:lvl6pPr marL="2285216" indent="0">
              <a:buNone/>
              <a:defRPr sz="1400"/>
            </a:lvl6pPr>
            <a:lvl7pPr marL="2742258" indent="0">
              <a:buNone/>
              <a:defRPr sz="1400"/>
            </a:lvl7pPr>
            <a:lvl8pPr marL="3199302" indent="0">
              <a:buNone/>
              <a:defRPr sz="1400"/>
            </a:lvl8pPr>
            <a:lvl9pPr marL="365634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59534-8829-40BE-9820-23CCBA924A4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40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3900"/>
            <a:ext cx="9144000" cy="442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723900"/>
            <a:ext cx="4813300" cy="4426744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 anchor="ctr"/>
          <a:lstStyle/>
          <a:p>
            <a:pPr marL="3175"/>
            <a:endParaRPr lang="en-US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275606"/>
            <a:ext cx="4608512" cy="1836204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25" y="3381840"/>
            <a:ext cx="4705795" cy="864394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Slide Number Placeholder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91408" tIns="45705" rIns="91408" bIns="45705"/>
          <a:lstStyle>
            <a:lvl1pPr algn="r">
              <a:defRPr sz="1400" b="0"/>
            </a:lvl1pPr>
          </a:lstStyle>
          <a:p>
            <a:pPr>
              <a:defRPr/>
            </a:pPr>
            <a:fld id="{B3077AC8-1B21-4CFC-8DE3-91276129C7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627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9144000" cy="844550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68288"/>
            <a:ext cx="1354138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003" y="4827588"/>
            <a:ext cx="5111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67262"/>
            <a:ext cx="8229600" cy="7024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977686"/>
            <a:ext cx="8229600" cy="2538357"/>
          </a:xfrm>
        </p:spPr>
        <p:txBody>
          <a:bodyPr/>
          <a:lstStyle>
            <a:lvl1pPr marL="0" indent="-342783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570469"/>
            <a:ext cx="2133600" cy="3571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570469"/>
            <a:ext cx="2895600" cy="3571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570469"/>
            <a:ext cx="2133600" cy="3571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736FA61-AD18-4751-96A3-21918F9ADBC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86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90702"/>
            <a:ext cx="4038600" cy="27253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2"/>
            <a:ext cx="4038600" cy="27253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8C3FD-CA4F-459A-ADDA-D8484FCE2C3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742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6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6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9D556-C292-4C3C-B38E-EE4ECCA2FB2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594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79AEB-B4BE-4D61-B241-C2715A1A5C7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2534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2B59E-BBDB-4FC8-98CA-D62DCE5C187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0046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4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3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4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A7FD1-609F-48C6-A3AC-AD873E2ED9C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8716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044" indent="0">
              <a:buNone/>
              <a:defRPr sz="2800"/>
            </a:lvl2pPr>
            <a:lvl3pPr marL="914085" indent="0">
              <a:buNone/>
              <a:defRPr sz="2400"/>
            </a:lvl3pPr>
            <a:lvl4pPr marL="1371129" indent="0">
              <a:buNone/>
              <a:defRPr sz="2000"/>
            </a:lvl4pPr>
            <a:lvl5pPr marL="1828173" indent="0">
              <a:buNone/>
              <a:defRPr sz="2000"/>
            </a:lvl5pPr>
            <a:lvl6pPr marL="2285216" indent="0">
              <a:buNone/>
              <a:defRPr sz="2000"/>
            </a:lvl6pPr>
            <a:lvl7pPr marL="2742258" indent="0">
              <a:buNone/>
              <a:defRPr sz="2000"/>
            </a:lvl7pPr>
            <a:lvl8pPr marL="3199302" indent="0">
              <a:buNone/>
              <a:defRPr sz="2000"/>
            </a:lvl8pPr>
            <a:lvl9pPr marL="3656346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5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44" indent="0">
              <a:buNone/>
              <a:defRPr sz="1200"/>
            </a:lvl2pPr>
            <a:lvl3pPr marL="914085" indent="0">
              <a:buNone/>
              <a:defRPr sz="1000"/>
            </a:lvl3pPr>
            <a:lvl4pPr marL="1371129" indent="0">
              <a:buNone/>
              <a:defRPr sz="900"/>
            </a:lvl4pPr>
            <a:lvl5pPr marL="1828173" indent="0">
              <a:buNone/>
              <a:defRPr sz="900"/>
            </a:lvl5pPr>
            <a:lvl6pPr marL="2285216" indent="0">
              <a:buNone/>
              <a:defRPr sz="900"/>
            </a:lvl6pPr>
            <a:lvl7pPr marL="2742258" indent="0">
              <a:buNone/>
              <a:defRPr sz="900"/>
            </a:lvl7pPr>
            <a:lvl8pPr marL="3199302" indent="0">
              <a:buNone/>
              <a:defRPr sz="900"/>
            </a:lvl8pPr>
            <a:lvl9pPr marL="36563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628C0-4447-4807-A03D-80B6279A35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1390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D39EB-3BF4-44E3-98FC-DB6BF2300A0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483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842988"/>
            <a:ext cx="2058988" cy="36730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27" y="842988"/>
            <a:ext cx="6029325" cy="36730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E8F68-E0A8-4025-8351-FD5E3B97A40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502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56" y="125265"/>
            <a:ext cx="9156154" cy="501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523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723905"/>
            <a:ext cx="9156700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1685"/>
            <a:ext cx="1814512" cy="1048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4807744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26" y="1762164"/>
            <a:ext cx="7343775" cy="1079897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26" y="3381375"/>
            <a:ext cx="7343775" cy="864394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91408" tIns="45705" rIns="91408" bIns="45705"/>
          <a:lstStyle>
            <a:lvl1pPr algn="r">
              <a:defRPr sz="1400" b="0"/>
            </a:lvl1pPr>
          </a:lstStyle>
          <a:p>
            <a:pPr>
              <a:defRPr/>
            </a:pPr>
            <a:fld id="{6B59A3A0-3A85-4AF5-97D1-15D1D35BC20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415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5357B215-4857-4B8C-A3A3-7B325CA6DA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809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44" indent="0">
              <a:buNone/>
              <a:defRPr sz="1800"/>
            </a:lvl2pPr>
            <a:lvl3pPr marL="914085" indent="0">
              <a:buNone/>
              <a:defRPr sz="1600"/>
            </a:lvl3pPr>
            <a:lvl4pPr marL="1371129" indent="0">
              <a:buNone/>
              <a:defRPr sz="1400"/>
            </a:lvl4pPr>
            <a:lvl5pPr marL="1828173" indent="0">
              <a:buNone/>
              <a:defRPr sz="1400"/>
            </a:lvl5pPr>
            <a:lvl6pPr marL="2285216" indent="0">
              <a:buNone/>
              <a:defRPr sz="1400"/>
            </a:lvl6pPr>
            <a:lvl7pPr marL="2742258" indent="0">
              <a:buNone/>
              <a:defRPr sz="1400"/>
            </a:lvl7pPr>
            <a:lvl8pPr marL="3199302" indent="0">
              <a:buNone/>
              <a:defRPr sz="1400"/>
            </a:lvl8pPr>
            <a:lvl9pPr marL="3656346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3F34F0FE-008F-4813-AAED-266D819688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1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221582"/>
            <a:ext cx="4214812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87" y="1221582"/>
            <a:ext cx="4214813" cy="36183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DA4CBC02-FFB3-45B7-8FF8-3807D211D85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7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44" indent="0">
              <a:buNone/>
              <a:defRPr sz="2000" b="1"/>
            </a:lvl2pPr>
            <a:lvl3pPr marL="914085" indent="0">
              <a:buNone/>
              <a:defRPr sz="1800" b="1"/>
            </a:lvl3pPr>
            <a:lvl4pPr marL="1371129" indent="0">
              <a:buNone/>
              <a:defRPr sz="1600" b="1"/>
            </a:lvl4pPr>
            <a:lvl5pPr marL="1828173" indent="0">
              <a:buNone/>
              <a:defRPr sz="1600" b="1"/>
            </a:lvl5pPr>
            <a:lvl6pPr marL="2285216" indent="0">
              <a:buNone/>
              <a:defRPr sz="1600" b="1"/>
            </a:lvl6pPr>
            <a:lvl7pPr marL="2742258" indent="0">
              <a:buNone/>
              <a:defRPr sz="1600" b="1"/>
            </a:lvl7pPr>
            <a:lvl8pPr marL="3199302" indent="0">
              <a:buNone/>
              <a:defRPr sz="1600" b="1"/>
            </a:lvl8pPr>
            <a:lvl9pPr marL="36563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CEB95AE7-7205-4EAA-9A73-C91B014F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874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1FE88C3C-11C6-4471-8457-0F5B9D0767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5242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4976814"/>
            <a:ext cx="628650" cy="178594"/>
          </a:xfrm>
          <a:prstGeom prst="rect">
            <a:avLst/>
          </a:prstGeom>
          <a:ln/>
        </p:spPr>
        <p:txBody>
          <a:bodyPr lIns="91408" tIns="45705" rIns="91408" bIns="45705"/>
          <a:lstStyle>
            <a:lvl1pPr>
              <a:defRPr/>
            </a:lvl1pPr>
          </a:lstStyle>
          <a:p>
            <a:pPr>
              <a:defRPr/>
            </a:pPr>
            <a:fld id="{960D4671-3BA9-40DC-933A-BF3BAC8926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125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9144000" cy="526256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8" tIns="45705" rIns="91408" bIns="45705" anchor="ctr"/>
          <a:lstStyle/>
          <a:p>
            <a:pPr algn="ctr" defTabSz="4570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789421"/>
            <a:ext cx="8585200" cy="378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7" y="1221582"/>
            <a:ext cx="8582025" cy="361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893469"/>
            <a:ext cx="2133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4893469"/>
            <a:ext cx="2895600" cy="147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4290"/>
            <a:ext cx="1620838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927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5" r:id="rId15"/>
    <p:sldLayoutId id="2147483870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044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085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129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173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783" indent="-34278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695" indent="-285651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2607" indent="-228522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599651" indent="-22852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6695" indent="-22852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3737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0780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7824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4866" indent="-22852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4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5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9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3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1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8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02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4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42965"/>
            <a:ext cx="8229600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90700"/>
            <a:ext cx="8229600" cy="272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70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70"/>
            <a:ext cx="2895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70"/>
            <a:ext cx="2133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8" tIns="45705" rIns="91408" bIns="45705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25CD9F0-71C1-4CBA-9CC6-2353AE2CB15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95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</p:sldLayoutIdLst>
  <p:txStyles>
    <p:titleStyle>
      <a:lvl1pPr marL="358652" indent="-358652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652" indent="-358652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652" indent="-358652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652" indent="-358652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652" indent="-358652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696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2737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29781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682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783" indent="-342783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695" indent="-285651" algn="l" rtl="0" eaLnBrk="1" fontAlgn="base" hangingPunct="1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2607" indent="-228522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599651" indent="-228522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6695" indent="-22852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3737" indent="-22852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0780" indent="-22852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7824" indent="-22852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4866" indent="-228522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4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5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29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73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1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58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02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46" algn="l" defTabSz="91408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agriculture/future-cap_e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6582" y="1419633"/>
            <a:ext cx="3929931" cy="3159849"/>
          </a:xfrm>
          <a:prstGeom prst="rect">
            <a:avLst/>
          </a:prstGeom>
          <a:noFill/>
        </p:spPr>
        <p:txBody>
          <a:bodyPr wrap="square" lIns="35570" tIns="17785" rIns="35570" bIns="17785" rtlCol="0">
            <a:spAutoFit/>
          </a:bodyPr>
          <a:lstStyle/>
          <a:p>
            <a:pPr algn="ctr"/>
            <a:endParaRPr lang="en-GB" sz="1900" baseline="30000" dirty="0" smtClean="0">
              <a:solidFill>
                <a:srgbClr val="FFFFFF"/>
              </a:solidFill>
              <a:latin typeface="Verdana"/>
            </a:endParaRPr>
          </a:p>
          <a:p>
            <a:pPr algn="ctr"/>
            <a:r>
              <a:rPr lang="en-GB" sz="2400" baseline="30000" dirty="0" smtClean="0">
                <a:solidFill>
                  <a:srgbClr val="FFFFFF"/>
                </a:solidFill>
                <a:latin typeface="Verdana"/>
              </a:rPr>
              <a:t>Key elements of the future CAP, as currently under discussion</a:t>
            </a:r>
            <a:endParaRPr lang="en-GB" sz="2400" baseline="30000" dirty="0">
              <a:solidFill>
                <a:srgbClr val="FFFFFF"/>
              </a:solidFill>
              <a:latin typeface="Verdana"/>
            </a:endParaRPr>
          </a:p>
          <a:p>
            <a:endParaRPr lang="en-GB" sz="1900" baseline="30000" dirty="0" smtClean="0">
              <a:solidFill>
                <a:srgbClr val="FFFFFF"/>
              </a:solidFill>
              <a:latin typeface="Verdana"/>
            </a:endParaRPr>
          </a:p>
          <a:p>
            <a:endParaRPr lang="en-GB" sz="2000" baseline="30000" dirty="0">
              <a:solidFill>
                <a:srgbClr val="FFFFFF"/>
              </a:solidFill>
              <a:latin typeface="Verdana"/>
            </a:endParaRPr>
          </a:p>
          <a:p>
            <a:pPr algn="ctr"/>
            <a:r>
              <a:rPr lang="en-GB" sz="2000" baseline="30000" dirty="0" smtClean="0">
                <a:solidFill>
                  <a:srgbClr val="FFFFFF"/>
                </a:solidFill>
                <a:latin typeface="EC Square Sans Pro" panose="020B0506040000020004" pitchFamily="34" charset="0"/>
              </a:rPr>
              <a:t>Civil Dialogue Group</a:t>
            </a:r>
            <a:endParaRPr lang="en-GB" sz="1900" baseline="30000" dirty="0">
              <a:solidFill>
                <a:srgbClr val="FFFFFF"/>
              </a:solidFill>
              <a:latin typeface="Verdana"/>
            </a:endParaRPr>
          </a:p>
          <a:p>
            <a:pPr algn="r">
              <a:buClr>
                <a:srgbClr val="FFFFFF"/>
              </a:buClr>
            </a:pPr>
            <a:endParaRPr lang="en-GB" sz="1200" b="0" kern="0" dirty="0" smtClean="0">
              <a:solidFill>
                <a:srgbClr val="FFFFFF"/>
              </a:solidFill>
              <a:latin typeface="Verdana"/>
            </a:endParaRPr>
          </a:p>
          <a:p>
            <a:pPr lvl="2">
              <a:buClr>
                <a:srgbClr val="FFFFFF"/>
              </a:buClr>
            </a:pPr>
            <a:endParaRPr lang="en-GB" sz="1000" b="0" kern="0" dirty="0">
              <a:solidFill>
                <a:srgbClr val="FFFFFF"/>
              </a:solidFill>
              <a:latin typeface="Verdana"/>
            </a:endParaRPr>
          </a:p>
          <a:p>
            <a:pPr lvl="2">
              <a:buClr>
                <a:srgbClr val="FFFFFF"/>
              </a:buClr>
            </a:pPr>
            <a:r>
              <a:rPr lang="en-GB" sz="1000" b="0" kern="0" dirty="0" smtClean="0">
                <a:solidFill>
                  <a:srgbClr val="FFFFFF"/>
                </a:solidFill>
                <a:latin typeface="Verdana"/>
              </a:rPr>
              <a:t>Brussels, 19 April 2018</a:t>
            </a:r>
          </a:p>
          <a:p>
            <a:pPr lvl="2">
              <a:buClr>
                <a:srgbClr val="FFFFFF"/>
              </a:buClr>
            </a:pPr>
            <a:endParaRPr lang="en-GB" sz="1200" b="0" kern="0" dirty="0">
              <a:solidFill>
                <a:srgbClr val="FFFFFF"/>
              </a:solidFill>
              <a:latin typeface="Verdana"/>
            </a:endParaRPr>
          </a:p>
          <a:p>
            <a:pPr lvl="2">
              <a:buClr>
                <a:srgbClr val="FFFFFF"/>
              </a:buClr>
            </a:pPr>
            <a:endParaRPr lang="en-GB" sz="1200" b="0" kern="0" dirty="0" smtClean="0">
              <a:solidFill>
                <a:srgbClr val="FFFFFF"/>
              </a:solidFill>
              <a:latin typeface="Verdana"/>
            </a:endParaRPr>
          </a:p>
          <a:p>
            <a:pPr algn="r">
              <a:buClr>
                <a:srgbClr val="FFFFFF"/>
              </a:buClr>
            </a:pPr>
            <a:endParaRPr lang="en-GB" sz="1200" dirty="0" smtClean="0">
              <a:solidFill>
                <a:srgbClr val="FFFFFF"/>
              </a:solidFill>
              <a:latin typeface="Verdana"/>
            </a:endParaRPr>
          </a:p>
          <a:p>
            <a:pPr>
              <a:buClr>
                <a:srgbClr val="FFFFFF"/>
              </a:buClr>
            </a:pPr>
            <a:endParaRPr lang="en-GB" sz="1200" dirty="0">
              <a:solidFill>
                <a:srgbClr val="FFFFFF"/>
              </a:solidFill>
              <a:latin typeface="Verdana"/>
            </a:endParaRPr>
          </a:p>
          <a:p>
            <a:pPr>
              <a:buClr>
                <a:srgbClr val="FFFFFF"/>
              </a:buClr>
            </a:pPr>
            <a:endParaRPr lang="en-GB" sz="2000" kern="0" dirty="0">
              <a:solidFill>
                <a:srgbClr val="FFFFFF"/>
              </a:solidFill>
              <a:latin typeface="Verdana"/>
            </a:endParaRPr>
          </a:p>
          <a:p>
            <a:endParaRPr lang="en-GB" sz="190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72465" y="4545638"/>
            <a:ext cx="2785364" cy="302657"/>
          </a:xfrm>
          <a:prstGeom prst="rect">
            <a:avLst/>
          </a:prstGeom>
          <a:noFill/>
        </p:spPr>
        <p:txBody>
          <a:bodyPr wrap="square" lIns="35570" tIns="17785" rIns="35570" bIns="17785" rtlCol="0">
            <a:spAutoFit/>
          </a:bodyPr>
          <a:lstStyle/>
          <a:p>
            <a:r>
              <a:rPr lang="en-GB" sz="2600" baseline="30000" dirty="0">
                <a:solidFill>
                  <a:srgbClr val="FFFFFF"/>
                </a:solidFill>
                <a:latin typeface="EC Square Sans Cond Pro" panose="020B0506040000020004" pitchFamily="34" charset="0"/>
              </a:rPr>
              <a:t>#</a:t>
            </a:r>
            <a:r>
              <a:rPr lang="en-GB" sz="2600" baseline="30000" dirty="0" err="1">
                <a:solidFill>
                  <a:srgbClr val="FFFFFF"/>
                </a:solidFill>
                <a:latin typeface="EC Square Sans Cond Pro" panose="020B0506040000020004" pitchFamily="34" charset="0"/>
              </a:rPr>
              <a:t>FutureofCAP</a:t>
            </a:r>
            <a:endParaRPr lang="en-GB" sz="2600" baseline="30000" dirty="0">
              <a:solidFill>
                <a:srgbClr val="FFFFFF"/>
              </a:solidFill>
              <a:latin typeface="EC Square Sans Cond Pro" panose="020B0506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4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179512" y="357448"/>
            <a:ext cx="8748464" cy="46930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vert="horz" lIns="91027" tIns="45514" rIns="91027" bIns="455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2400" dirty="0">
                <a:solidFill>
                  <a:srgbClr val="42A62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ENV &amp; CLIM Example 2</a:t>
            </a:r>
            <a:endParaRPr lang="en-GB" sz="2400" u="sng" dirty="0">
              <a:solidFill>
                <a:srgbClr val="42A62A"/>
              </a:solidFill>
            </a:endParaRPr>
          </a:p>
        </p:txBody>
      </p:sp>
      <p:sp>
        <p:nvSpPr>
          <p:cNvPr id="5" name="Down Arrow 4"/>
          <p:cNvSpPr/>
          <p:nvPr/>
        </p:nvSpPr>
        <p:spPr bwMode="auto">
          <a:xfrm>
            <a:off x="828275" y="1984300"/>
            <a:ext cx="144016" cy="209840"/>
          </a:xfrm>
          <a:prstGeom prst="down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5566" tIns="17783" rIns="35566" bIns="17783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6" name="Down Arrow 5"/>
          <p:cNvSpPr/>
          <p:nvPr/>
        </p:nvSpPr>
        <p:spPr bwMode="auto">
          <a:xfrm>
            <a:off x="832726" y="3022239"/>
            <a:ext cx="144016" cy="209840"/>
          </a:xfrm>
          <a:prstGeom prst="down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5566" tIns="17783" rIns="35566" bIns="17783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828275" y="4296241"/>
            <a:ext cx="144016" cy="209840"/>
          </a:xfrm>
          <a:prstGeom prst="downArrow">
            <a:avLst/>
          </a:prstGeom>
          <a:solidFill>
            <a:schemeClr val="bg1"/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lIns="35566" tIns="17783" rIns="35566" bIns="17783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39925" y="1538102"/>
            <a:ext cx="2133570" cy="278097"/>
          </a:xfrm>
          <a:prstGeom prst="roundRect">
            <a:avLst/>
          </a:prstGeom>
          <a:solidFill>
            <a:srgbClr val="0070C0"/>
          </a:solidFill>
          <a:ln w="25400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Specific objectives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439925" y="3365384"/>
            <a:ext cx="2133570" cy="754823"/>
          </a:xfrm>
          <a:prstGeom prst="roundRect">
            <a:avLst/>
          </a:prstGeom>
          <a:solidFill>
            <a:srgbClr val="3366CC"/>
          </a:solidFill>
          <a:ln w="25400">
            <a:solidFill>
              <a:srgbClr val="42A62A"/>
            </a:solidFill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 startAt="3"/>
            </a:pP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Environmental objectives from EU legislation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10765" y="2355726"/>
            <a:ext cx="2162730" cy="516460"/>
          </a:xfrm>
          <a:prstGeom prst="roundRect">
            <a:avLst/>
          </a:prstGeom>
          <a:solidFill>
            <a:srgbClr val="3366CC"/>
          </a:solidFill>
          <a:ln w="25400">
            <a:noFill/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 startAt="2"/>
            </a:pP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Impact indicator (e.g.)</a:t>
            </a:r>
          </a:p>
        </p:txBody>
      </p:sp>
      <p:sp>
        <p:nvSpPr>
          <p:cNvPr id="13" name="Round Single Corner Rectangle 12"/>
          <p:cNvSpPr/>
          <p:nvPr/>
        </p:nvSpPr>
        <p:spPr bwMode="auto">
          <a:xfrm>
            <a:off x="2699792" y="1528885"/>
            <a:ext cx="5976664" cy="466801"/>
          </a:xfrm>
          <a:prstGeom prst="round1Rect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Sustainable development and efficient management of natural resources (example: water quality)</a:t>
            </a:r>
          </a:p>
        </p:txBody>
      </p:sp>
      <p:sp>
        <p:nvSpPr>
          <p:cNvPr id="14" name="Round Single Corner Rectangle 13"/>
          <p:cNvSpPr/>
          <p:nvPr/>
        </p:nvSpPr>
        <p:spPr bwMode="auto">
          <a:xfrm>
            <a:off x="2699792" y="3365384"/>
            <a:ext cx="5976664" cy="682244"/>
          </a:xfrm>
          <a:prstGeom prst="round1Rect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Good status of all water bodies of river basin districts in 2027 – pursuant to the Water Framework </a:t>
            </a:r>
            <a:r>
              <a:rPr lang="en-US" sz="1400" kern="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Directive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400" kern="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ound Single Corner Rectangle 14"/>
          <p:cNvSpPr/>
          <p:nvPr/>
        </p:nvSpPr>
        <p:spPr bwMode="auto">
          <a:xfrm>
            <a:off x="2699792" y="2250126"/>
            <a:ext cx="5976664" cy="897688"/>
          </a:xfrm>
          <a:prstGeom prst="round1Rect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 nutrient leakage / Indicator: gross nutrient balance (GNB) on agricultural land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u="sng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CMEF</a:t>
            </a: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impact indicator I.11, context indicator C.40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u="sng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sources</a:t>
            </a: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Eurostat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5496" y="2587791"/>
            <a:ext cx="328856" cy="52281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txBody>
          <a:bodyPr wrap="square" lIns="91027" tIns="45514" rIns="91027" bIns="45514">
            <a:spAutoFit/>
          </a:bodyPr>
          <a:lstStyle/>
          <a:p>
            <a:pPr algn="ctr"/>
            <a:r>
              <a:rPr lang="en-US" sz="1400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EU</a:t>
            </a:r>
          </a:p>
        </p:txBody>
      </p:sp>
      <p:sp>
        <p:nvSpPr>
          <p:cNvPr id="24" name="Slide Number Placeholder 1"/>
          <p:cNvSpPr txBox="1">
            <a:spLocks/>
          </p:cNvSpPr>
          <p:nvPr/>
        </p:nvSpPr>
        <p:spPr>
          <a:xfrm>
            <a:off x="8624175" y="4932982"/>
            <a:ext cx="628952" cy="178356"/>
          </a:xfrm>
          <a:prstGeom prst="rect">
            <a:avLst/>
          </a:prstGeom>
        </p:spPr>
        <p:txBody>
          <a:bodyPr lIns="35566" tIns="17783" rIns="35566" bIns="17783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044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085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129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173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5216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2258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199302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6346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6865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35496" y="2736425"/>
            <a:ext cx="328856" cy="52281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txBody>
          <a:bodyPr wrap="square" lIns="91027" tIns="45514" rIns="91027" bIns="45514">
            <a:spAutoFit/>
          </a:bodyPr>
          <a:lstStyle/>
          <a:p>
            <a:pPr algn="ctr"/>
            <a:r>
              <a:rPr lang="en-US" sz="1400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179512" y="153065"/>
            <a:ext cx="8748464" cy="46930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vert="horz" lIns="91027" tIns="45514" rIns="91027" bIns="455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2400" dirty="0">
                <a:solidFill>
                  <a:srgbClr val="42A62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ENV &amp; CLIM Example 2</a:t>
            </a:r>
            <a:endParaRPr lang="en-GB" sz="2400" u="sng" dirty="0">
              <a:solidFill>
                <a:srgbClr val="42A62A"/>
              </a:solidFill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75920" y="917430"/>
            <a:ext cx="2179856" cy="516460"/>
          </a:xfrm>
          <a:prstGeom prst="roundRect">
            <a:avLst/>
          </a:prstGeom>
          <a:solidFill>
            <a:srgbClr val="FFC000"/>
          </a:solidFill>
          <a:ln w="25400">
            <a:noFill/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 startAt="4"/>
            </a:pP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Identification of needs in MS’s CAP plan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375920" y="2342194"/>
            <a:ext cx="2179857" cy="754823"/>
          </a:xfrm>
          <a:prstGeom prst="roundRect">
            <a:avLst/>
          </a:prstGeom>
          <a:solidFill>
            <a:srgbClr val="FFC000"/>
          </a:solidFill>
          <a:ln w="25400">
            <a:noFill/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 startAt="5"/>
            </a:pP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 of MS’s CAP plan to EU objectives</a:t>
            </a:r>
          </a:p>
        </p:txBody>
      </p:sp>
      <p:sp>
        <p:nvSpPr>
          <p:cNvPr id="16" name="Round Single Corner Rectangle 15"/>
          <p:cNvSpPr/>
          <p:nvPr/>
        </p:nvSpPr>
        <p:spPr bwMode="auto">
          <a:xfrm>
            <a:off x="2699792" y="749412"/>
            <a:ext cx="5976664" cy="897688"/>
          </a:xfrm>
          <a:prstGeom prst="round1Rect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ex-ante assessment helps to identify the specific needs related to reducing nutrient leakage into water bodies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CAP plan highlights the link to the existing environmental legislation (Water Framework Directive, …) . </a:t>
            </a:r>
          </a:p>
        </p:txBody>
      </p:sp>
      <p:sp>
        <p:nvSpPr>
          <p:cNvPr id="17" name="Round Single Corner Rectangle 16"/>
          <p:cNvSpPr/>
          <p:nvPr/>
        </p:nvSpPr>
        <p:spPr bwMode="auto">
          <a:xfrm>
            <a:off x="2704440" y="1819457"/>
            <a:ext cx="5976664" cy="1974906"/>
          </a:xfrm>
          <a:prstGeom prst="round1Rect">
            <a:avLst/>
          </a:prstGeom>
          <a:solidFill>
            <a:schemeClr val="bg1">
              <a:alpha val="85000"/>
            </a:schemeClr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CAP plan shows how it will contribute to achieving good status of surface waters in RBD river X in 2027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Setting of result targets (e.g.) share of UAA receiving income support and subject to conditionality; share of agricultural land under management commitments for water quality; share of farmers receiving advice related to </a:t>
            </a:r>
            <a:r>
              <a:rPr lang="en-US" sz="14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</a:t>
            </a: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/climate performance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Selection and definition of interventions (e.g.) establishment of buffer strips along watercourses; establishment of a nutrient management plan; limitation of the use of </a:t>
            </a:r>
            <a:r>
              <a:rPr lang="en-US" sz="14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fertilisers</a:t>
            </a: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training</a:t>
            </a:r>
          </a:p>
        </p:txBody>
      </p:sp>
      <p:sp>
        <p:nvSpPr>
          <p:cNvPr id="18" name="Down Arrow 17"/>
          <p:cNvSpPr/>
          <p:nvPr/>
        </p:nvSpPr>
        <p:spPr bwMode="auto">
          <a:xfrm>
            <a:off x="908977" y="1857063"/>
            <a:ext cx="144016" cy="209840"/>
          </a:xfrm>
          <a:prstGeom prst="down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5566" tIns="17783" rIns="35566" bIns="17783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409452" y="3927498"/>
            <a:ext cx="2146325" cy="516460"/>
          </a:xfrm>
          <a:prstGeom prst="roundRect">
            <a:avLst/>
          </a:prstGeom>
          <a:solidFill>
            <a:srgbClr val="FFC000"/>
          </a:solidFill>
          <a:ln w="25400">
            <a:noFill/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 startAt="6"/>
            </a:pP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 and MS’s plan performance</a:t>
            </a:r>
          </a:p>
        </p:txBody>
      </p:sp>
      <p:sp>
        <p:nvSpPr>
          <p:cNvPr id="20" name="Round Single Corner Rectangle 19"/>
          <p:cNvSpPr/>
          <p:nvPr/>
        </p:nvSpPr>
        <p:spPr bwMode="auto">
          <a:xfrm>
            <a:off x="2699792" y="3963816"/>
            <a:ext cx="5976664" cy="466801"/>
          </a:xfrm>
          <a:prstGeom prst="round1Rect">
            <a:avLst/>
          </a:prstGeom>
          <a:solidFill>
            <a:schemeClr val="bg1">
              <a:alpha val="85000"/>
            </a:schemeClr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Progress monitoring towards set targets based on result indicators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Evaluation of policy performance based on impact indicators </a:t>
            </a:r>
          </a:p>
        </p:txBody>
      </p:sp>
      <p:sp>
        <p:nvSpPr>
          <p:cNvPr id="21" name="Down Arrow 20"/>
          <p:cNvSpPr/>
          <p:nvPr/>
        </p:nvSpPr>
        <p:spPr bwMode="auto">
          <a:xfrm>
            <a:off x="908977" y="3355725"/>
            <a:ext cx="144016" cy="209840"/>
          </a:xfrm>
          <a:prstGeom prst="down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5566" tIns="17783" rIns="35566" bIns="17783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24" name="Slide Number Placeholder 1"/>
          <p:cNvSpPr txBox="1">
            <a:spLocks/>
          </p:cNvSpPr>
          <p:nvPr/>
        </p:nvSpPr>
        <p:spPr>
          <a:xfrm>
            <a:off x="8624175" y="4932982"/>
            <a:ext cx="628952" cy="210518"/>
          </a:xfrm>
          <a:prstGeom prst="rect">
            <a:avLst/>
          </a:prstGeom>
        </p:spPr>
        <p:txBody>
          <a:bodyPr lIns="35566" tIns="17783" rIns="35566" bIns="17783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044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085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129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173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5216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2258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199302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6346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10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1868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9" y="1131590"/>
            <a:ext cx="7272808" cy="3348372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endParaRPr lang="en-GB" sz="1600" b="1" dirty="0" smtClean="0">
              <a:solidFill>
                <a:srgbClr val="3366CC"/>
              </a:solidFill>
            </a:endParaRPr>
          </a:p>
          <a:p>
            <a:pPr marL="0" indent="0" algn="ctr">
              <a:buNone/>
            </a:pPr>
            <a:endParaRPr lang="en-GB" sz="1600" b="1" dirty="0" smtClean="0">
              <a:solidFill>
                <a:srgbClr val="3366CC"/>
              </a:solidFill>
            </a:endParaRPr>
          </a:p>
          <a:p>
            <a:pPr marL="0" indent="0" algn="ctr">
              <a:buNone/>
            </a:pPr>
            <a:endParaRPr lang="en-GB" sz="1600" b="1" dirty="0">
              <a:solidFill>
                <a:srgbClr val="3366CC"/>
              </a:solidFill>
            </a:endParaRPr>
          </a:p>
          <a:p>
            <a:pPr marL="0" indent="0" algn="ctr">
              <a:buNone/>
            </a:pPr>
            <a:r>
              <a:rPr lang="en-GB" sz="1600" b="1" dirty="0" smtClean="0">
                <a:solidFill>
                  <a:srgbClr val="3366CC"/>
                </a:solidFill>
              </a:rPr>
              <a:t>Further information available at:</a:t>
            </a:r>
          </a:p>
          <a:p>
            <a:pPr marL="0" indent="0" algn="ctr">
              <a:buNone/>
            </a:pPr>
            <a:endParaRPr lang="en-GB" sz="1600" b="1" dirty="0" smtClean="0">
              <a:solidFill>
                <a:srgbClr val="3366CC"/>
              </a:solidFill>
            </a:endParaRPr>
          </a:p>
          <a:p>
            <a:pPr marL="0" indent="0" algn="ctr">
              <a:buNone/>
            </a:pPr>
            <a:endParaRPr lang="en-GB" sz="1600" dirty="0" smtClean="0">
              <a:solidFill>
                <a:srgbClr val="3366CC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GB" sz="1600" u="sng" dirty="0">
                <a:solidFill>
                  <a:srgbClr val="3366CC"/>
                </a:solidFill>
                <a:hlinkClick r:id="rId3"/>
              </a:rPr>
              <a:t>https://ec.europa.eu/agriculture/future-cap_en</a:t>
            </a:r>
            <a:r>
              <a:rPr lang="en-GB" sz="1600" dirty="0">
                <a:solidFill>
                  <a:srgbClr val="3366CC"/>
                </a:solidFill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endParaRPr lang="en-GB" sz="1600" dirty="0" smtClean="0">
              <a:solidFill>
                <a:srgbClr val="3366CC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GB" sz="1600" dirty="0">
              <a:solidFill>
                <a:srgbClr val="3366CC"/>
              </a:solidFill>
            </a:endParaRPr>
          </a:p>
          <a:p>
            <a:pPr marL="0" indent="0" algn="ctr">
              <a:buNone/>
            </a:pPr>
            <a:r>
              <a:rPr lang="en-GB" sz="1600" b="1" dirty="0" smtClean="0">
                <a:solidFill>
                  <a:srgbClr val="3366CC"/>
                </a:solidFill>
              </a:rPr>
              <a:t>Thank you for your attention!</a:t>
            </a:r>
          </a:p>
          <a:p>
            <a:endParaRPr lang="en-GB" sz="1600" dirty="0">
              <a:solidFill>
                <a:srgbClr val="3366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04448" y="487602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F0E5F574-A9B1-44FF-8763-4AB3935F87CA}" type="slidenum">
              <a:rPr lang="en-GB" sz="1400" b="0" kern="0">
                <a:solidFill>
                  <a:schemeClr val="bg1"/>
                </a:solidFill>
                <a:latin typeface="+mn-lt"/>
              </a:rPr>
              <a:pPr algn="ctr"/>
              <a:t>12</a:t>
            </a:fld>
            <a:endParaRPr lang="en-GB" sz="1400" b="0" kern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915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059583"/>
            <a:ext cx="8229600" cy="576063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</a:pPr>
            <a:r>
              <a:rPr lang="en-GB" sz="2200" kern="1200" dirty="0">
                <a:latin typeface="Calibri" panose="020F0502020204030204" pitchFamily="34" charset="0"/>
                <a:cs typeface="Times New Roman" panose="02020603050405020304" pitchFamily="18" charset="0"/>
              </a:rPr>
              <a:t>Disclaimer</a:t>
            </a:r>
          </a:p>
        </p:txBody>
      </p:sp>
      <p:sp>
        <p:nvSpPr>
          <p:cNvPr id="6" name="Rectangle 5"/>
          <p:cNvSpPr/>
          <p:nvPr/>
        </p:nvSpPr>
        <p:spPr>
          <a:xfrm>
            <a:off x="395536" y="1707654"/>
            <a:ext cx="849694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00"/>
              </a:spcBef>
              <a:spcAft>
                <a:spcPts val="600"/>
              </a:spcAft>
              <a:buSzPct val="125000"/>
            </a:pPr>
            <a:endParaRPr lang="en-US" sz="1400" b="0" i="1" kern="0" dirty="0" smtClean="0">
              <a:solidFill>
                <a:srgbClr val="0F5494"/>
              </a:solidFill>
              <a:latin typeface="+mj-lt"/>
            </a:endParaRPr>
          </a:p>
          <a:p>
            <a:pPr lvl="0" algn="ctr">
              <a:spcBef>
                <a:spcPts val="600"/>
              </a:spcBef>
              <a:spcAft>
                <a:spcPts val="600"/>
              </a:spcAft>
              <a:buSzPct val="125000"/>
            </a:pPr>
            <a:endParaRPr lang="en-US" sz="1400" b="0" i="1" kern="0" dirty="0">
              <a:solidFill>
                <a:srgbClr val="0F5494"/>
              </a:solidFill>
              <a:latin typeface="+mj-lt"/>
            </a:endParaRPr>
          </a:p>
          <a:p>
            <a:pPr lvl="0" algn="ctr">
              <a:spcBef>
                <a:spcPts val="600"/>
              </a:spcBef>
              <a:spcAft>
                <a:spcPts val="600"/>
              </a:spcAft>
              <a:buSzPct val="125000"/>
            </a:pPr>
            <a:r>
              <a:rPr lang="en-US" sz="1400" b="0" i="1" kern="0" dirty="0" smtClean="0">
                <a:solidFill>
                  <a:srgbClr val="0F5494"/>
                </a:solidFill>
                <a:latin typeface="+mj-lt"/>
              </a:rPr>
              <a:t>Slides 6-11</a:t>
            </a:r>
            <a:r>
              <a:rPr lang="en-US" sz="1400" b="0" i="1" kern="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1400" b="0" i="1" kern="0" dirty="0" smtClean="0">
                <a:solidFill>
                  <a:srgbClr val="0F5494"/>
                </a:solidFill>
                <a:latin typeface="+mj-lt"/>
              </a:rPr>
              <a:t>of this presentation reflect ideas still under discussion within the Commission (and already presented as such in other contexts). The Commission's final agreed position on the detail of the post-2020 CAP will be available only when the Commission adopts formal legal proposals.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endParaRPr lang="en-US" sz="1400" kern="0" dirty="0">
              <a:solidFill>
                <a:srgbClr val="0F5494"/>
              </a:solidFill>
              <a:latin typeface="+mj-lt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endParaRPr lang="en-US" sz="1400" kern="0" dirty="0" smtClean="0">
              <a:solidFill>
                <a:srgbClr val="0F5494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40452" y="483572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5AC4261-4F58-44E2-9D38-46F954F08004}" type="slidenum">
              <a:rPr lang="en-GB" sz="1400" b="0" kern="0" smtClean="0">
                <a:solidFill>
                  <a:schemeClr val="tx1"/>
                </a:solidFill>
                <a:latin typeface="+mn-lt"/>
              </a:rPr>
              <a:t>2</a:t>
            </a:fld>
            <a:endParaRPr lang="en-GB" sz="1400" b="0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296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5496" y="699543"/>
            <a:ext cx="8712968" cy="3831886"/>
            <a:chOff x="35496" y="699542"/>
            <a:chExt cx="8712968" cy="3831886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99542"/>
              <a:ext cx="8568952" cy="3797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484040" y="3728225"/>
              <a:ext cx="1512168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ts val="1300"/>
                </a:lnSpc>
              </a:pPr>
              <a:r>
                <a:rPr lang="en-GB" sz="1050" kern="0" dirty="0">
                  <a:solidFill>
                    <a:srgbClr val="164194"/>
                  </a:solidFill>
                  <a:latin typeface="EC Square Sans Cond Pro Medium" panose="020B0606000000020004" pitchFamily="34" charset="0"/>
                </a:rPr>
                <a:t>Adoption of the Communication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11554" y="3713937"/>
              <a:ext cx="1204262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ts val="1300"/>
                </a:lnSpc>
              </a:pPr>
              <a:r>
                <a:rPr lang="en-GB" sz="1050" kern="0" dirty="0">
                  <a:solidFill>
                    <a:srgbClr val="7E2A53"/>
                  </a:solidFill>
                  <a:latin typeface="EC Square Sans Cond Pro Medium" panose="020B0606000000020004" pitchFamily="34" charset="0"/>
                </a:rPr>
                <a:t>EP</a:t>
              </a:r>
            </a:p>
            <a:p>
              <a:pPr>
                <a:lnSpc>
                  <a:spcPts val="1300"/>
                </a:lnSpc>
              </a:pPr>
              <a:r>
                <a:rPr lang="en-GB" sz="1050" kern="0" dirty="0">
                  <a:solidFill>
                    <a:srgbClr val="7E2A53"/>
                  </a:solidFill>
                  <a:latin typeface="EC Square Sans Cond Pro Medium" panose="020B0606000000020004" pitchFamily="34" charset="0"/>
                </a:rPr>
                <a:t>Committee on Agriculture and Rural Development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96444" y="3713940"/>
              <a:ext cx="1065584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ts val="1300"/>
                </a:lnSpc>
              </a:pPr>
              <a:r>
                <a:rPr lang="en-GB" sz="1050" kern="0" dirty="0">
                  <a:solidFill>
                    <a:srgbClr val="008F93"/>
                  </a:solidFill>
                  <a:latin typeface="EC Square Sans Cond Pro Medium" panose="020B0606000000020004" pitchFamily="34" charset="0"/>
                </a:rPr>
                <a:t>Agriculture Council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95936" y="3713939"/>
              <a:ext cx="1008112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ts val="1300"/>
                </a:lnSpc>
              </a:pPr>
              <a:r>
                <a:rPr lang="en-GB" sz="1050" kern="0" dirty="0">
                  <a:solidFill>
                    <a:srgbClr val="00798F"/>
                  </a:solidFill>
                  <a:latin typeface="EC Square Sans Cond Pro Medium" panose="020B0606000000020004" pitchFamily="34" charset="0"/>
                </a:rPr>
                <a:t>Impact assessment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228184" y="3713939"/>
              <a:ext cx="1065584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ts val="1300"/>
                </a:lnSpc>
              </a:pPr>
              <a:r>
                <a:rPr lang="en-GB" sz="1050" kern="0" dirty="0" smtClean="0">
                  <a:solidFill>
                    <a:srgbClr val="86931B"/>
                  </a:solidFill>
                  <a:latin typeface="EC Square Sans Cond Pro Medium" panose="020B0606000000020004" pitchFamily="34" charset="0"/>
                </a:rPr>
                <a:t>Future </a:t>
              </a:r>
              <a:r>
                <a:rPr lang="en-GB" sz="1050" kern="0" dirty="0">
                  <a:solidFill>
                    <a:srgbClr val="86931B"/>
                  </a:solidFill>
                  <a:latin typeface="EC Square Sans Cond Pro Medium" panose="020B0606000000020004" pitchFamily="34" charset="0"/>
                </a:rPr>
                <a:t>Multiannual Financial Framework beyond 2020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524328" y="3713938"/>
              <a:ext cx="1008112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ts val="1300"/>
                </a:lnSpc>
              </a:pPr>
              <a:r>
                <a:rPr lang="en-GB" sz="105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EC Square Sans Cond Pro Medium" panose="020B0606000000020004" pitchFamily="34" charset="0"/>
                </a:rPr>
                <a:t>Legislative proposals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20072" y="3739339"/>
              <a:ext cx="1008112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ts val="1300"/>
                </a:lnSpc>
              </a:pPr>
              <a:r>
                <a:rPr lang="en-GB" sz="1050" kern="0" dirty="0">
                  <a:solidFill>
                    <a:srgbClr val="00798F"/>
                  </a:solidFill>
                  <a:latin typeface="EC Square Sans Cond Pro Medium" panose="020B0606000000020004" pitchFamily="34" charset="0"/>
                </a:rPr>
                <a:t>European </a:t>
              </a:r>
              <a:endParaRPr lang="en-GB" sz="1050" kern="0" dirty="0" smtClean="0">
                <a:solidFill>
                  <a:srgbClr val="00798F"/>
                </a:solidFill>
                <a:latin typeface="EC Square Sans Cond Pro Medium" panose="020B0606000000020004" pitchFamily="34" charset="0"/>
              </a:endParaRPr>
            </a:p>
            <a:p>
              <a:pPr>
                <a:lnSpc>
                  <a:spcPts val="1300"/>
                </a:lnSpc>
              </a:pPr>
              <a:r>
                <a:rPr lang="en-GB" sz="1050" kern="0" dirty="0" smtClean="0">
                  <a:solidFill>
                    <a:srgbClr val="00798F"/>
                  </a:solidFill>
                  <a:latin typeface="EC Square Sans Cond Pro Medium" panose="020B0606000000020004" pitchFamily="34" charset="0"/>
                </a:rPr>
                <a:t>Council </a:t>
              </a:r>
              <a:endParaRPr lang="en-GB" sz="1050" kern="0" dirty="0">
                <a:solidFill>
                  <a:srgbClr val="00798F"/>
                </a:solidFill>
                <a:latin typeface="EC Square Sans Cond Pro Medium" panose="020B06060000000200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496" y="2330531"/>
              <a:ext cx="1512168" cy="11521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>
              <a:defPPr>
                <a:defRPr lang="en-GB"/>
              </a:defPPr>
              <a:lvl1pPr algn="ctr">
                <a:lnSpc>
                  <a:spcPts val="1300"/>
                </a:lnSpc>
                <a:defRPr sz="1300" b="1" kern="0">
                  <a:solidFill>
                    <a:srgbClr val="7E2A53"/>
                  </a:solidFill>
                  <a:latin typeface="EC Square Sans Cond Pro Medium" panose="020B0606000000020004" pitchFamily="34" charset="0"/>
                </a:defRPr>
              </a:lvl1pPr>
            </a:lstStyle>
            <a:p>
              <a:r>
                <a:rPr lang="en-GB" dirty="0">
                  <a:solidFill>
                    <a:srgbClr val="0070C0"/>
                  </a:solidFill>
                </a:rPr>
                <a:t>29 </a:t>
              </a:r>
              <a:r>
                <a:rPr lang="en-GB" dirty="0">
                  <a:solidFill>
                    <a:srgbClr val="2D5EC1"/>
                  </a:solidFill>
                </a:rPr>
                <a:t>NOV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24211" y="2330531"/>
              <a:ext cx="1204262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GB" sz="1300" kern="0" dirty="0" smtClean="0">
                  <a:solidFill>
                    <a:srgbClr val="7E2A53"/>
                  </a:solidFill>
                  <a:latin typeface="EC Square Sans Cond Pro Medium" panose="020B0606000000020004" pitchFamily="34" charset="0"/>
                </a:rPr>
                <a:t>29 NOV</a:t>
              </a:r>
              <a:endParaRPr lang="en-GB" sz="1300" kern="0" dirty="0">
                <a:solidFill>
                  <a:srgbClr val="7E2A53"/>
                </a:solidFill>
                <a:latin typeface="EC Square Sans Cond Pro Medium" panose="020B06060000000200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987824" y="2330531"/>
              <a:ext cx="1065584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GB" sz="1300" kern="0" dirty="0">
                  <a:solidFill>
                    <a:srgbClr val="008F93"/>
                  </a:solidFill>
                  <a:latin typeface="EC Square Sans Cond Pro Medium" panose="020B0606000000020004" pitchFamily="34" charset="0"/>
                </a:rPr>
                <a:t>11/12 DEC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995936" y="2325818"/>
              <a:ext cx="1008112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GB" sz="1300" kern="0" dirty="0">
                  <a:solidFill>
                    <a:srgbClr val="00798F"/>
                  </a:solidFill>
                  <a:latin typeface="EC Square Sans Cond Pro Medium" panose="020B0606000000020004" pitchFamily="34" charset="0"/>
                </a:rPr>
                <a:t>JAN-MARCH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012160" y="2330531"/>
              <a:ext cx="1065584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fr-BE" sz="1300" kern="0" dirty="0" smtClean="0">
                  <a:solidFill>
                    <a:srgbClr val="86931B"/>
                  </a:solidFill>
                  <a:latin typeface="EC Square Sans Cond Pro Medium" panose="020B0606000000020004" pitchFamily="34" charset="0"/>
                </a:rPr>
                <a:t>MAY</a:t>
              </a:r>
              <a:endParaRPr lang="en-GB" sz="1300" kern="0" dirty="0">
                <a:solidFill>
                  <a:srgbClr val="86931B"/>
                </a:solidFill>
                <a:latin typeface="EC Square Sans Cond Pro Medium" panose="020B06060000000200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236296" y="2325818"/>
              <a:ext cx="1008112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GB" sz="1300" kern="0" dirty="0" smtClean="0">
                  <a:solidFill>
                    <a:srgbClr val="000000">
                      <a:lumMod val="85000"/>
                      <a:lumOff val="15000"/>
                    </a:srgbClr>
                  </a:solidFill>
                  <a:latin typeface="EC Square Sans Cond Pro Medium" panose="020B0606000000020004" pitchFamily="34" charset="0"/>
                </a:rPr>
                <a:t>MAY/JUNE</a:t>
              </a:r>
              <a:endParaRPr lang="en-GB" sz="13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EC Square Sans Cond Pro Medium" panose="020B06060000000200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076056" y="2325818"/>
              <a:ext cx="1008112" cy="7920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GB" sz="1300" kern="0" dirty="0" smtClean="0">
                  <a:solidFill>
                    <a:srgbClr val="164194"/>
                  </a:solidFill>
                  <a:latin typeface="EC Square Sans Cond Pro Medium" panose="020B0606000000020004" pitchFamily="34" charset="0"/>
                </a:rPr>
                <a:t>FEBRUARY </a:t>
              </a:r>
              <a:endParaRPr lang="en-GB" sz="1300" kern="0" dirty="0">
                <a:solidFill>
                  <a:srgbClr val="164194"/>
                </a:solidFill>
                <a:latin typeface="EC Square Sans Cond Pro Medium" panose="020B0606000000020004" pitchFamily="34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604448" y="4876012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F0E5F574-A9B1-44FF-8763-4AB3935F87CA}" type="slidenum">
              <a:rPr lang="en-GB" sz="1400" b="0" kern="0">
                <a:solidFill>
                  <a:schemeClr val="bg1"/>
                </a:solidFill>
                <a:latin typeface="+mn-lt"/>
              </a:rPr>
              <a:pPr algn="ctr"/>
              <a:t>3</a:t>
            </a:fld>
            <a:endParaRPr lang="en-GB" sz="1400" b="0" kern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8533" y="1131590"/>
            <a:ext cx="8625955" cy="864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</a:pPr>
            <a:r>
              <a:rPr lang="en-GB" sz="2200" dirty="0" smtClean="0">
                <a:solidFill>
                  <a:srgbClr val="42A62A"/>
                </a:solidFill>
                <a:latin typeface="Calibri" panose="020F0502020204030204" pitchFamily="34" charset="0"/>
                <a:ea typeface="+mj-ea"/>
                <a:cs typeface="Times New Roman" panose="02020603050405020304" pitchFamily="18" charset="0"/>
              </a:rPr>
              <a:t>Roadmap: legal proposals for the post-2020 CAP</a:t>
            </a:r>
            <a:endParaRPr lang="en-GB" sz="2200" dirty="0">
              <a:solidFill>
                <a:srgbClr val="42A62A"/>
              </a:solidFill>
              <a:latin typeface="Calibri" panose="020F0502020204030204" pitchFamily="34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71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059583"/>
            <a:ext cx="8229600" cy="702469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</a:pPr>
            <a:r>
              <a:rPr lang="en-GB" kern="1200" dirty="0">
                <a:latin typeface="Calibri" panose="020F0502020204030204" pitchFamily="34" charset="0"/>
                <a:cs typeface="Times New Roman" panose="02020603050405020304" pitchFamily="18" charset="0"/>
              </a:rPr>
              <a:t>Selected key elements in CAP Communication </a:t>
            </a:r>
            <a:br>
              <a:rPr lang="en-GB" kern="12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kern="1200" dirty="0">
                <a:latin typeface="Calibri" panose="020F0502020204030204" pitchFamily="34" charset="0"/>
                <a:cs typeface="Times New Roman" panose="02020603050405020304" pitchFamily="18" charset="0"/>
              </a:rPr>
              <a:t>"The Future of Food and Farming"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51670"/>
            <a:ext cx="8229600" cy="2898321"/>
          </a:xfrm>
        </p:spPr>
        <p:txBody>
          <a:bodyPr/>
          <a:lstStyle/>
          <a:p>
            <a:pPr marL="342900"/>
            <a:r>
              <a:rPr lang="en-GB" sz="1600" dirty="0"/>
              <a:t>Any new CAP should reflect </a:t>
            </a:r>
            <a:r>
              <a:rPr lang="en-GB" sz="1600" b="1" dirty="0"/>
              <a:t>higher ambition </a:t>
            </a:r>
            <a:r>
              <a:rPr lang="en-GB" sz="1600" dirty="0"/>
              <a:t>and </a:t>
            </a:r>
            <a:r>
              <a:rPr lang="en-GB" sz="1600" b="1" dirty="0"/>
              <a:t>focus more on results </a:t>
            </a:r>
            <a:r>
              <a:rPr lang="en-GB" sz="1600" dirty="0"/>
              <a:t>as regards resource efficiency, environmental care and climate action</a:t>
            </a:r>
          </a:p>
          <a:p>
            <a:pPr marL="342900"/>
            <a:endParaRPr lang="en-GB" sz="1600" i="0" dirty="0" smtClean="0"/>
          </a:p>
          <a:p>
            <a:pPr marL="342900"/>
            <a:r>
              <a:rPr lang="en-GB" sz="1600" i="0" dirty="0" smtClean="0"/>
              <a:t>CAP objectives (general level):</a:t>
            </a:r>
          </a:p>
          <a:p>
            <a:pPr marL="723900">
              <a:buFont typeface="Courier New" panose="02070309020205020404" pitchFamily="49" charset="0"/>
              <a:buChar char="o"/>
            </a:pPr>
            <a:r>
              <a:rPr lang="en-GB" sz="1600" dirty="0"/>
              <a:t>t</a:t>
            </a:r>
            <a:r>
              <a:rPr lang="en-GB" sz="1600" i="0" dirty="0" smtClean="0"/>
              <a:t>o </a:t>
            </a:r>
            <a:r>
              <a:rPr lang="en-GB" sz="1600" i="0" dirty="0"/>
              <a:t>foster a smart and resilient agricultural </a:t>
            </a:r>
            <a:r>
              <a:rPr lang="en-GB" sz="1600" i="0" dirty="0" smtClean="0"/>
              <a:t>sector; </a:t>
            </a:r>
            <a:endParaRPr lang="en-GB" sz="1600" i="0" dirty="0"/>
          </a:p>
          <a:p>
            <a:pPr marL="723900">
              <a:buFont typeface="Courier New" panose="02070309020205020404" pitchFamily="49" charset="0"/>
              <a:buChar char="o"/>
            </a:pPr>
            <a:r>
              <a:rPr lang="en-GB" sz="1600" b="1" dirty="0"/>
              <a:t>t</a:t>
            </a:r>
            <a:r>
              <a:rPr lang="en-GB" sz="1600" b="1" i="0" dirty="0" smtClean="0"/>
              <a:t>o </a:t>
            </a:r>
            <a:r>
              <a:rPr lang="en-GB" sz="1600" b="1" i="0" dirty="0"/>
              <a:t>bolster environmental care and climate action and to contribute to the environmental and climate objectives of the EU</a:t>
            </a:r>
            <a:r>
              <a:rPr lang="en-GB" sz="1600" i="0" dirty="0"/>
              <a:t>; </a:t>
            </a:r>
            <a:endParaRPr lang="en-GB" sz="1600" i="0" dirty="0" smtClean="0"/>
          </a:p>
          <a:p>
            <a:pPr marL="723900">
              <a:buFont typeface="Courier New" panose="02070309020205020404" pitchFamily="49" charset="0"/>
              <a:buChar char="o"/>
            </a:pPr>
            <a:r>
              <a:rPr lang="en-GB" sz="1600" dirty="0"/>
              <a:t>t</a:t>
            </a:r>
            <a:r>
              <a:rPr lang="en-GB" sz="1600" i="0" dirty="0" smtClean="0"/>
              <a:t>o strengthen </a:t>
            </a:r>
            <a:r>
              <a:rPr lang="en-GB" sz="1600" i="0" dirty="0"/>
              <a:t>the socio-economic fabric of rural </a:t>
            </a:r>
            <a:r>
              <a:rPr lang="en-GB" sz="1600" i="0" dirty="0" smtClean="0"/>
              <a:t>areas</a:t>
            </a:r>
            <a:endParaRPr lang="en-GB" sz="1600" i="0" dirty="0"/>
          </a:p>
          <a:p>
            <a:endParaRPr lang="en-GB" sz="1600" b="0" dirty="0"/>
          </a:p>
        </p:txBody>
      </p:sp>
      <p:sp>
        <p:nvSpPr>
          <p:cNvPr id="4" name="TextBox 3"/>
          <p:cNvSpPr txBox="1"/>
          <p:nvPr/>
        </p:nvSpPr>
        <p:spPr>
          <a:xfrm>
            <a:off x="8640452" y="483572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AEC21B88-28E6-4012-8239-7B0650FDBAFE}" type="slidenum">
              <a:rPr lang="en-GB" sz="1400" b="0" kern="0" smtClean="0">
                <a:solidFill>
                  <a:schemeClr val="tx1"/>
                </a:solidFill>
                <a:latin typeface="+mn-lt"/>
              </a:rPr>
              <a:t>4</a:t>
            </a:fld>
            <a:endParaRPr lang="en-GB" sz="1400" b="0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226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059583"/>
            <a:ext cx="8229600" cy="576063"/>
          </a:xfrm>
        </p:spPr>
        <p:txBody>
          <a:bodyPr/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</a:pPr>
            <a:r>
              <a:rPr lang="en-GB" kern="1200" dirty="0">
                <a:latin typeface="Calibri" panose="020F0502020204030204" pitchFamily="34" charset="0"/>
                <a:cs typeface="Times New Roman" panose="02020603050405020304" pitchFamily="18" charset="0"/>
              </a:rPr>
              <a:t>Selected key elements in CAP Communication </a:t>
            </a:r>
            <a:br>
              <a:rPr lang="en-GB" kern="12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kern="1200" dirty="0">
                <a:latin typeface="Calibri" panose="020F0502020204030204" pitchFamily="34" charset="0"/>
                <a:cs typeface="Times New Roman" panose="02020603050405020304" pitchFamily="18" charset="0"/>
              </a:rPr>
              <a:t>"The Future of Food and Farming" (2)</a:t>
            </a:r>
          </a:p>
        </p:txBody>
      </p:sp>
      <p:sp>
        <p:nvSpPr>
          <p:cNvPr id="6" name="Rectangle 5"/>
          <p:cNvSpPr/>
          <p:nvPr/>
        </p:nvSpPr>
        <p:spPr>
          <a:xfrm>
            <a:off x="395536" y="1779662"/>
            <a:ext cx="8496944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1400" kern="0" dirty="0" smtClean="0">
                <a:solidFill>
                  <a:srgbClr val="0F5494"/>
                </a:solidFill>
                <a:latin typeface="+mj-lt"/>
              </a:rPr>
              <a:t>CAP strategic plans </a:t>
            </a:r>
            <a:r>
              <a:rPr lang="en-US" sz="1400" b="0" kern="0" dirty="0" smtClean="0">
                <a:solidFill>
                  <a:srgbClr val="0F5494"/>
                </a:solidFill>
                <a:latin typeface="+mj-lt"/>
              </a:rPr>
              <a:t>must take into account planning tools emanating from EU environmental and climate legislation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1400" kern="0" dirty="0" smtClean="0">
                <a:solidFill>
                  <a:srgbClr val="0F5494"/>
                </a:solidFill>
                <a:latin typeface="+mj-lt"/>
              </a:rPr>
              <a:t>Current </a:t>
            </a:r>
            <a:r>
              <a:rPr lang="en-US" sz="1400" kern="0" dirty="0">
                <a:solidFill>
                  <a:srgbClr val="0F5494"/>
                </a:solidFill>
                <a:latin typeface="+mj-lt"/>
              </a:rPr>
              <a:t>green architecture </a:t>
            </a:r>
            <a:r>
              <a:rPr lang="en-US" sz="1400" b="0" kern="0" dirty="0">
                <a:solidFill>
                  <a:srgbClr val="0F5494"/>
                </a:solidFill>
                <a:latin typeface="+mj-lt"/>
              </a:rPr>
              <a:t>to be </a:t>
            </a:r>
            <a:r>
              <a:rPr lang="en-US" sz="1400" b="0" kern="0" dirty="0" smtClean="0">
                <a:solidFill>
                  <a:srgbClr val="0F5494"/>
                </a:solidFill>
                <a:latin typeface="+mj-lt"/>
              </a:rPr>
              <a:t>replaced: </a:t>
            </a:r>
          </a:p>
          <a:p>
            <a:pPr marL="742929" lvl="1" indent="-342900" eaLnBrk="0" hangingPunct="0">
              <a:spcBef>
                <a:spcPct val="20000"/>
              </a:spcBef>
              <a:buClr>
                <a:srgbClr val="0F5494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300" b="0" kern="0" dirty="0">
                <a:solidFill>
                  <a:srgbClr val="0F5494"/>
                </a:solidFill>
                <a:latin typeface="+mj-lt"/>
              </a:rPr>
              <a:t>New system of "conditionality" (replacing cross-compliance and green direct payments)</a:t>
            </a:r>
          </a:p>
          <a:p>
            <a:pPr marL="742929" lvl="1" indent="-342900" eaLnBrk="0" hangingPunct="0">
              <a:spcBef>
                <a:spcPct val="20000"/>
              </a:spcBef>
              <a:buClr>
                <a:srgbClr val="0F5494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300" b="0" kern="0" dirty="0">
                <a:solidFill>
                  <a:srgbClr val="0F5494"/>
                </a:solidFill>
                <a:latin typeface="+mj-lt"/>
              </a:rPr>
              <a:t>MS to </a:t>
            </a:r>
            <a:r>
              <a:rPr lang="en-US" sz="1300" b="0" kern="0" dirty="0" smtClean="0">
                <a:solidFill>
                  <a:srgbClr val="0F5494"/>
                </a:solidFill>
                <a:latin typeface="+mj-lt"/>
              </a:rPr>
              <a:t>"devise </a:t>
            </a:r>
            <a:r>
              <a:rPr lang="en-US" sz="1300" b="0" kern="0" dirty="0">
                <a:solidFill>
                  <a:srgbClr val="0F5494"/>
                </a:solidFill>
                <a:latin typeface="+mj-lt"/>
              </a:rPr>
              <a:t>a mixture of mandatory and voluntary measures in Pillar </a:t>
            </a:r>
            <a:r>
              <a:rPr lang="en-US" sz="1300" b="0" kern="0" dirty="0" smtClean="0">
                <a:solidFill>
                  <a:srgbClr val="0F5494"/>
                </a:solidFill>
                <a:latin typeface="+mj-lt"/>
              </a:rPr>
              <a:t>I and </a:t>
            </a:r>
            <a:r>
              <a:rPr lang="en-US" sz="1300" b="0" kern="0" dirty="0">
                <a:solidFill>
                  <a:srgbClr val="0F5494"/>
                </a:solidFill>
                <a:latin typeface="+mj-lt"/>
              </a:rPr>
              <a:t>Pillar </a:t>
            </a:r>
            <a:r>
              <a:rPr lang="en-US" sz="1300" b="0" kern="0" dirty="0" smtClean="0">
                <a:solidFill>
                  <a:srgbClr val="0F5494"/>
                </a:solidFill>
                <a:latin typeface="+mj-lt"/>
              </a:rPr>
              <a:t>II" to meet objectives</a:t>
            </a:r>
          </a:p>
          <a:p>
            <a:pPr marL="742929" lvl="1" indent="-342900" eaLnBrk="0" hangingPunct="0">
              <a:spcBef>
                <a:spcPct val="20000"/>
              </a:spcBef>
              <a:buClr>
                <a:srgbClr val="0F5494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300" b="0" kern="0" dirty="0" smtClean="0">
                <a:solidFill>
                  <a:srgbClr val="0F5494"/>
                </a:solidFill>
                <a:latin typeface="+mj-lt"/>
              </a:rPr>
              <a:t>This all fits into general results-based approach</a:t>
            </a:r>
            <a:endParaRPr lang="en-US" sz="1300" b="0" kern="0" dirty="0">
              <a:solidFill>
                <a:srgbClr val="0F5494"/>
              </a:solidFill>
              <a:latin typeface="+mj-lt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SzPct val="125000"/>
              <a:buFont typeface="Arial" panose="020B0604020202020204" pitchFamily="34" charset="0"/>
              <a:buChar char="•"/>
            </a:pPr>
            <a:r>
              <a:rPr lang="en-US" sz="1400" b="0" kern="0" dirty="0" smtClean="0">
                <a:solidFill>
                  <a:srgbClr val="0F5494"/>
                </a:solidFill>
                <a:latin typeface="+mj-lt"/>
              </a:rPr>
              <a:t>Commission to explore how to address various particular items (</a:t>
            </a:r>
            <a:r>
              <a:rPr lang="en-US" sz="1400" b="0" i="1" kern="0" dirty="0" smtClean="0">
                <a:solidFill>
                  <a:srgbClr val="0F5494"/>
                </a:solidFill>
                <a:latin typeface="+mj-lt"/>
              </a:rPr>
              <a:t>inter alia</a:t>
            </a:r>
            <a:r>
              <a:rPr lang="en-US" sz="1400" b="0" kern="0" dirty="0" smtClean="0">
                <a:solidFill>
                  <a:srgbClr val="0F5494"/>
                </a:solidFill>
                <a:latin typeface="+mj-lt"/>
              </a:rPr>
              <a:t>): conservation of permanent pastures, maintenance and creation of landscape features, organic farming, individual &amp; collective schemes addressing biodiversity</a:t>
            </a:r>
            <a:endParaRPr lang="en-US" sz="1400" b="0" kern="0" dirty="0">
              <a:solidFill>
                <a:srgbClr val="0F5494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40452" y="483572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B9F15D5-97B7-405F-8DB7-A617742C20BC}" type="slidenum">
              <a:rPr lang="en-GB" sz="1400" b="0" kern="0" smtClean="0">
                <a:solidFill>
                  <a:schemeClr val="tx1"/>
                </a:solidFill>
                <a:latin typeface="+mn-lt"/>
              </a:rPr>
              <a:t>5</a:t>
            </a:fld>
            <a:endParaRPr lang="en-GB" sz="1400" b="0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503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227584" y="292070"/>
            <a:ext cx="8748464" cy="46930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vert="horz" lIns="91027" tIns="45514" rIns="91027" bIns="455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2400" dirty="0">
                <a:solidFill>
                  <a:srgbClr val="42A62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ENV &amp; CLIMA Example 1</a:t>
            </a:r>
            <a:endParaRPr lang="en-GB" sz="2400" u="sng" dirty="0">
              <a:solidFill>
                <a:srgbClr val="42A62A"/>
              </a:solidFill>
            </a:endParaRPr>
          </a:p>
        </p:txBody>
      </p:sp>
      <p:pic>
        <p:nvPicPr>
          <p:cNvPr id="1026" name="Chart 3" descr="image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60" y="1237302"/>
            <a:ext cx="5711404" cy="2982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1"/>
          <p:cNvSpPr txBox="1">
            <a:spLocks/>
          </p:cNvSpPr>
          <p:nvPr/>
        </p:nvSpPr>
        <p:spPr>
          <a:xfrm>
            <a:off x="8624175" y="4932982"/>
            <a:ext cx="628952" cy="210518"/>
          </a:xfrm>
          <a:prstGeom prst="rect">
            <a:avLst/>
          </a:prstGeom>
        </p:spPr>
        <p:txBody>
          <a:bodyPr lIns="35566" tIns="17783" rIns="35566" bIns="17783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044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085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129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173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5216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2258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199302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6346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6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9146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24175" y="4932982"/>
            <a:ext cx="628952" cy="178356"/>
          </a:xfrm>
          <a:prstGeom prst="rect">
            <a:avLst/>
          </a:prstGeom>
        </p:spPr>
        <p:txBody>
          <a:bodyPr lIns="35566" tIns="17783" rIns="35566" bIns="17783"/>
          <a:lstStyle/>
          <a:p>
            <a:pPr algn="ctr">
              <a:defRPr/>
            </a:pPr>
            <a:fld id="{960D4671-3BA9-40DC-933A-BF3BAC8926B9}" type="slidenum">
              <a:rPr lang="en-GB" sz="1200" smtClean="0"/>
              <a:pPr algn="ctr">
                <a:defRPr/>
              </a:pPr>
              <a:t>7</a:t>
            </a:fld>
            <a:endParaRPr lang="en-GB" sz="1200" dirty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190187" y="204664"/>
            <a:ext cx="8748464" cy="46930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vert="horz" lIns="91027" tIns="45514" rIns="91027" bIns="455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2400" dirty="0">
                <a:solidFill>
                  <a:srgbClr val="42A62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ENV &amp; CLIM Example 1</a:t>
            </a:r>
            <a:endParaRPr lang="en-GB" sz="2400" u="sng" dirty="0">
              <a:solidFill>
                <a:srgbClr val="42A62A"/>
              </a:solidFill>
            </a:endParaRPr>
          </a:p>
        </p:txBody>
      </p:sp>
      <p:sp>
        <p:nvSpPr>
          <p:cNvPr id="5" name="Down Arrow 4"/>
          <p:cNvSpPr/>
          <p:nvPr/>
        </p:nvSpPr>
        <p:spPr bwMode="auto">
          <a:xfrm>
            <a:off x="849596" y="1897609"/>
            <a:ext cx="144016" cy="209840"/>
          </a:xfrm>
          <a:prstGeom prst="down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5566" tIns="17783" rIns="35566" bIns="17783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6" name="Down Arrow 5"/>
          <p:cNvSpPr/>
          <p:nvPr/>
        </p:nvSpPr>
        <p:spPr bwMode="auto">
          <a:xfrm>
            <a:off x="849596" y="3076922"/>
            <a:ext cx="144016" cy="209840"/>
          </a:xfrm>
          <a:prstGeom prst="down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5566" tIns="17783" rIns="35566" bIns="17783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849596" y="4214924"/>
            <a:ext cx="144016" cy="209840"/>
          </a:xfrm>
          <a:prstGeom prst="downArrow">
            <a:avLst/>
          </a:prstGeom>
          <a:solidFill>
            <a:schemeClr val="bg1"/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lIns="35566" tIns="17783" rIns="35566" bIns="17783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39925" y="1429557"/>
            <a:ext cx="2115851" cy="278097"/>
          </a:xfrm>
          <a:prstGeom prst="roundRect">
            <a:avLst/>
          </a:prstGeom>
          <a:solidFill>
            <a:srgbClr val="0070C0"/>
          </a:solidFill>
          <a:ln w="25400">
            <a:solidFill>
              <a:srgbClr val="0070C0"/>
            </a:solidFill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/>
            </a:pP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Specific objectives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437621" y="3492613"/>
            <a:ext cx="2146325" cy="516460"/>
          </a:xfrm>
          <a:prstGeom prst="roundRect">
            <a:avLst/>
          </a:prstGeom>
          <a:solidFill>
            <a:srgbClr val="3366CC"/>
          </a:solidFill>
          <a:ln w="25400">
            <a:solidFill>
              <a:srgbClr val="42A62A"/>
            </a:solidFill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 startAt="3"/>
            </a:pP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Climate objectives from EU legislation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37621" y="2312328"/>
            <a:ext cx="2146325" cy="516460"/>
          </a:xfrm>
          <a:prstGeom prst="roundRect">
            <a:avLst/>
          </a:prstGeom>
          <a:solidFill>
            <a:srgbClr val="3366CC"/>
          </a:solidFill>
          <a:ln w="25400">
            <a:noFill/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 startAt="2"/>
            </a:pP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Impact indicators (e.g.)</a:t>
            </a:r>
          </a:p>
        </p:txBody>
      </p:sp>
      <p:sp>
        <p:nvSpPr>
          <p:cNvPr id="13" name="Round Single Corner Rectangle 12"/>
          <p:cNvSpPr/>
          <p:nvPr/>
        </p:nvSpPr>
        <p:spPr bwMode="auto">
          <a:xfrm>
            <a:off x="2699792" y="1451005"/>
            <a:ext cx="5976664" cy="251357"/>
          </a:xfrm>
          <a:prstGeom prst="round1Rect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Climate change mitigation &amp; adaptation	</a:t>
            </a:r>
          </a:p>
        </p:txBody>
      </p:sp>
      <p:sp>
        <p:nvSpPr>
          <p:cNvPr id="14" name="Round Single Corner Rectangle 13"/>
          <p:cNvSpPr/>
          <p:nvPr/>
        </p:nvSpPr>
        <p:spPr bwMode="auto">
          <a:xfrm>
            <a:off x="2699792" y="3401674"/>
            <a:ext cx="5976664" cy="682244"/>
          </a:xfrm>
          <a:prstGeom prst="round1Rect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Reduction of greenhouse gas (GHG) emissions by 30 % by 2030 in the non-ETS (emission trading system) sectors, including agriculture, pursuant to the 2030 Climate and Energy Framework</a:t>
            </a:r>
          </a:p>
        </p:txBody>
      </p:sp>
      <p:sp>
        <p:nvSpPr>
          <p:cNvPr id="15" name="Round Single Corner Rectangle 14"/>
          <p:cNvSpPr/>
          <p:nvPr/>
        </p:nvSpPr>
        <p:spPr bwMode="auto">
          <a:xfrm>
            <a:off x="2699792" y="2116871"/>
            <a:ext cx="5976664" cy="897688"/>
          </a:xfrm>
          <a:prstGeom prst="round1Rect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 GHG emissions from agriculture / Indicator: GHG emissions from agriculture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u="sng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CMEF</a:t>
            </a: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Impact indicator I.07, context indicator C.45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u="sng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sources</a:t>
            </a: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European Environment Agency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0842" y="2630816"/>
            <a:ext cx="328856" cy="52281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/>
            </a:solidFill>
          </a:ln>
        </p:spPr>
        <p:txBody>
          <a:bodyPr wrap="square" lIns="91027" tIns="45514" rIns="91027" bIns="45514">
            <a:spAutoFit/>
          </a:bodyPr>
          <a:lstStyle/>
          <a:p>
            <a:pPr algn="ctr"/>
            <a:r>
              <a:rPr lang="en-US" sz="1400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EU</a:t>
            </a:r>
          </a:p>
        </p:txBody>
      </p:sp>
    </p:spTree>
    <p:extLst>
      <p:ext uri="{BB962C8B-B14F-4D97-AF65-F5344CB8AC3E}">
        <p14:creationId xmlns:p14="http://schemas.microsoft.com/office/powerpoint/2010/main" val="144126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190187" y="204664"/>
            <a:ext cx="8748464" cy="46930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vert="horz" lIns="91027" tIns="45514" rIns="91027" bIns="455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2400" dirty="0">
                <a:solidFill>
                  <a:srgbClr val="42A62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ENV &amp; CLIM Example 1</a:t>
            </a:r>
            <a:endParaRPr lang="en-GB" sz="2400" u="sng" dirty="0">
              <a:solidFill>
                <a:srgbClr val="42A62A"/>
              </a:solidFill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439925" y="1335969"/>
            <a:ext cx="2115851" cy="516460"/>
          </a:xfrm>
          <a:prstGeom prst="roundRect">
            <a:avLst/>
          </a:prstGeom>
          <a:solidFill>
            <a:srgbClr val="FFC000"/>
          </a:solidFill>
          <a:ln w="25400">
            <a:noFill/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 startAt="4"/>
            </a:pP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Identification of needs in MS’s CAP plan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422205" y="2590491"/>
            <a:ext cx="2133571" cy="754823"/>
          </a:xfrm>
          <a:prstGeom prst="roundRect">
            <a:avLst/>
          </a:prstGeom>
          <a:solidFill>
            <a:srgbClr val="FFC000"/>
          </a:solidFill>
          <a:ln w="25400">
            <a:noFill/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 startAt="5"/>
            </a:pP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 of MS’s CAP plan to EU objectives</a:t>
            </a:r>
          </a:p>
        </p:txBody>
      </p:sp>
      <p:sp>
        <p:nvSpPr>
          <p:cNvPr id="16" name="Round Single Corner Rectangle 15"/>
          <p:cNvSpPr/>
          <p:nvPr/>
        </p:nvSpPr>
        <p:spPr bwMode="auto">
          <a:xfrm>
            <a:off x="2699792" y="1059582"/>
            <a:ext cx="5976664" cy="897688"/>
          </a:xfrm>
          <a:prstGeom prst="round1Rect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ex-ante assessment helps to identify specific needs in relation to reducing GHG emissions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CAP plan highlights the link to the existing climate legislation (2030 Climate and Energy Framework,…)</a:t>
            </a:r>
          </a:p>
        </p:txBody>
      </p:sp>
      <p:sp>
        <p:nvSpPr>
          <p:cNvPr id="17" name="Round Single Corner Rectangle 16"/>
          <p:cNvSpPr/>
          <p:nvPr/>
        </p:nvSpPr>
        <p:spPr bwMode="auto">
          <a:xfrm>
            <a:off x="2699792" y="2067694"/>
            <a:ext cx="5976664" cy="1759462"/>
          </a:xfrm>
          <a:prstGeom prst="round1Rect">
            <a:avLst/>
          </a:prstGeom>
          <a:solidFill>
            <a:schemeClr val="bg1">
              <a:alpha val="85000"/>
            </a:schemeClr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CAP plan shows how it will contribute to reaching the reduction of GHG of 30 % in non-ETS sectors by 2030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Setting of result targets (e.g.): share of UAA receiving income support and subject to conditionality; share of livestock units concerned by support to reduce GHG emissions; share of farmers receiving advice related to </a:t>
            </a:r>
            <a:r>
              <a:rPr lang="en-US" sz="14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env</a:t>
            </a: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/climate performance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Selection and definition of interventions (e.g.): maintenance of permanent grassland; feed-related Pillar II measures; training</a:t>
            </a:r>
          </a:p>
        </p:txBody>
      </p:sp>
      <p:sp>
        <p:nvSpPr>
          <p:cNvPr id="18" name="Down Arrow 17"/>
          <p:cNvSpPr/>
          <p:nvPr/>
        </p:nvSpPr>
        <p:spPr bwMode="auto">
          <a:xfrm>
            <a:off x="864982" y="2111871"/>
            <a:ext cx="144016" cy="209840"/>
          </a:xfrm>
          <a:prstGeom prst="down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5566" tIns="17783" rIns="35566" bIns="17783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421669" y="4035373"/>
            <a:ext cx="2134107" cy="516460"/>
          </a:xfrm>
          <a:prstGeom prst="roundRect">
            <a:avLst/>
          </a:prstGeom>
          <a:solidFill>
            <a:srgbClr val="FFC000"/>
          </a:solidFill>
          <a:ln w="25400">
            <a:noFill/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227570" indent="-227570">
              <a:buFont typeface="+mj-lt"/>
              <a:buAutoNum type="arabicPeriod" startAt="6"/>
            </a:pP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 and MS’s plan performance</a:t>
            </a:r>
          </a:p>
        </p:txBody>
      </p:sp>
      <p:sp>
        <p:nvSpPr>
          <p:cNvPr id="20" name="Round Single Corner Rectangle 19"/>
          <p:cNvSpPr/>
          <p:nvPr/>
        </p:nvSpPr>
        <p:spPr bwMode="auto">
          <a:xfrm>
            <a:off x="2699792" y="4017790"/>
            <a:ext cx="5976664" cy="466801"/>
          </a:xfrm>
          <a:prstGeom prst="round1Rect">
            <a:avLst/>
          </a:prstGeom>
          <a:solidFill>
            <a:schemeClr val="bg1">
              <a:alpha val="85000"/>
            </a:schemeClr>
          </a:solidFill>
          <a:ln w="25400">
            <a:solidFill>
              <a:srgbClr val="003399"/>
            </a:solidFill>
            <a:miter lim="800000"/>
            <a:headEnd/>
            <a:tailEnd/>
          </a:ln>
          <a:effectLst/>
          <a:extLst/>
        </p:spPr>
        <p:txBody>
          <a:bodyPr wrap="square" lIns="35566" tIns="17783" rIns="35566" bIns="17783" rtlCol="0" anchor="ctr">
            <a:spAutoFit/>
          </a:bodyPr>
          <a:lstStyle/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Evaluation of policy performance based on impact indicators </a:t>
            </a:r>
          </a:p>
          <a:p>
            <a:pPr marL="170678" indent="-170678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Progress monitoring towards set targets based on result indicators</a:t>
            </a:r>
          </a:p>
        </p:txBody>
      </p:sp>
      <p:sp>
        <p:nvSpPr>
          <p:cNvPr id="21" name="Down Arrow 20"/>
          <p:cNvSpPr/>
          <p:nvPr/>
        </p:nvSpPr>
        <p:spPr bwMode="auto">
          <a:xfrm>
            <a:off x="864982" y="3651870"/>
            <a:ext cx="144016" cy="209840"/>
          </a:xfrm>
          <a:prstGeom prst="downArrow">
            <a:avLst/>
          </a:prstGeom>
          <a:noFill/>
          <a:ln w="25400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5566" tIns="17783" rIns="35566" bIns="17783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900" i="1" kern="0" dirty="0">
              <a:solidFill>
                <a:sysClr val="windowText" lastClr="000000"/>
              </a:solidFill>
              <a:latin typeface="+mn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2967902"/>
            <a:ext cx="328856" cy="52281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txBody>
          <a:bodyPr wrap="square" lIns="91027" tIns="45514" rIns="91027" bIns="45514">
            <a:spAutoFit/>
          </a:bodyPr>
          <a:lstStyle/>
          <a:p>
            <a:pPr algn="ctr"/>
            <a:r>
              <a:rPr lang="en-US" sz="1400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</a:p>
        </p:txBody>
      </p:sp>
      <p:sp>
        <p:nvSpPr>
          <p:cNvPr id="24" name="Slide Number Placeholder 1"/>
          <p:cNvSpPr txBox="1">
            <a:spLocks/>
          </p:cNvSpPr>
          <p:nvPr/>
        </p:nvSpPr>
        <p:spPr>
          <a:xfrm>
            <a:off x="8624175" y="4932982"/>
            <a:ext cx="628952" cy="178356"/>
          </a:xfrm>
          <a:prstGeom prst="rect">
            <a:avLst/>
          </a:prstGeom>
        </p:spPr>
        <p:txBody>
          <a:bodyPr lIns="35566" tIns="17783" rIns="35566" bIns="17783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044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085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129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173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5216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2258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199302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6346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1327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227584" y="292070"/>
            <a:ext cx="8748464" cy="46930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vert="horz" lIns="91027" tIns="45514" rIns="91027" bIns="455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sz="2400" dirty="0">
                <a:solidFill>
                  <a:srgbClr val="42A62A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ENV &amp; CLIMA Example 2</a:t>
            </a:r>
            <a:endParaRPr lang="en-GB" sz="2400" u="sng" dirty="0">
              <a:solidFill>
                <a:srgbClr val="42A62A"/>
              </a:solidFill>
            </a:endParaRPr>
          </a:p>
        </p:txBody>
      </p:sp>
      <p:pic>
        <p:nvPicPr>
          <p:cNvPr id="2050" name="Picture 6" descr="image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000" y="1237302"/>
            <a:ext cx="6003868" cy="3224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89690" y="903691"/>
            <a:ext cx="5823944" cy="1544023"/>
          </a:xfrm>
          <a:prstGeom prst="rect">
            <a:avLst/>
          </a:prstGeom>
          <a:noFill/>
        </p:spPr>
        <p:txBody>
          <a:bodyPr wrap="square" lIns="35570" tIns="17785" rIns="35570" bIns="17785" rtlCol="0">
            <a:spAutoFit/>
          </a:bodyPr>
          <a:lstStyle/>
          <a:p>
            <a:pPr algn="ctr"/>
            <a:r>
              <a:rPr lang="en-GB" sz="1100" dirty="0"/>
              <a:t>Trend of gross nutrient balance - surplus of nitrogen in the EU, </a:t>
            </a:r>
          </a:p>
          <a:p>
            <a:pPr algn="ctr"/>
            <a:r>
              <a:rPr lang="en-GB" sz="1100" dirty="0"/>
              <a:t>2003-2013</a:t>
            </a:r>
          </a:p>
          <a:p>
            <a:endParaRPr lang="en-GB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624175" y="4932982"/>
            <a:ext cx="628952" cy="210518"/>
          </a:xfrm>
          <a:prstGeom prst="rect">
            <a:avLst/>
          </a:prstGeom>
        </p:spPr>
        <p:txBody>
          <a:bodyPr lIns="35566" tIns="17783" rIns="35566" bIns="17783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044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085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129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173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5216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2258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199302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6346" algn="l" defTabSz="914085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200" dirty="0" smtClean="0"/>
              <a:t>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1645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GRI PPT_templat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2DDB353BB58149B79E1C959DAFA6D2" ma:contentTypeVersion="2" ma:contentTypeDescription="Create a new document." ma:contentTypeScope="" ma:versionID="d87597bd2d1812d68216600c28aca9cb">
  <xsd:schema xmlns:xsd="http://www.w3.org/2001/XMLSchema" xmlns:xs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4c469eb13c37e8ba8fd136f357499adf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bd47-a814-41bf-ab48-bd3069cde275" elementFormDefault="qualified">
    <xsd:import namespace="http://schemas.microsoft.com/office/2006/documentManagement/types"/>
    <xsd:import namespace="http://schemas.microsoft.com/office/infopath/2007/PartnerControl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1B24FB-F9C7-4F70-9A8F-9DED4DA0C50C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8A76FFFB-27D8-48FA-88EE-69D5C63282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7C6A0F-62A2-4CCA-8E92-F7E634C6774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a3f0bd47-a814-41bf-ab48-bd3069cde275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51AC075A-861B-4B18-ADBD-B981C7A1DA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AGRI PPT_template_EN</Template>
  <TotalTime>4495</TotalTime>
  <Words>901</Words>
  <Application>Microsoft Office PowerPoint</Application>
  <PresentationFormat>On-screen Show (16:9)</PresentationFormat>
  <Paragraphs>133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3_Slide_Master</vt:lpstr>
      <vt:lpstr>AGRI PPT_template_EN</vt:lpstr>
      <vt:lpstr>PowerPoint Presentation</vt:lpstr>
      <vt:lpstr>Disclaimer</vt:lpstr>
      <vt:lpstr>PowerPoint Presentation</vt:lpstr>
      <vt:lpstr>Selected key elements in CAP Communication  "The Future of Food and Farming" (1)</vt:lpstr>
      <vt:lpstr>Selected key elements in CAP Communication  "The Future of Food and Farming" (2)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European Commission</dc:subject>
  <dc:creator>C1</dc:creator>
  <cp:lastModifiedBy>PIRET Brigitte (AGRI)</cp:lastModifiedBy>
  <cp:revision>564</cp:revision>
  <cp:lastPrinted>2018-04-10T11:53:54Z</cp:lastPrinted>
  <dcterms:created xsi:type="dcterms:W3CDTF">2017-10-09T13:38:53Z</dcterms:created>
  <dcterms:modified xsi:type="dcterms:W3CDTF">2018-04-24T09:54:05Z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 Document Visible">
    <vt:lpwstr>0</vt:lpwstr>
  </property>
  <property fmtid="{D5CDD505-2E9C-101B-9397-08002B2CF9AE}" pid="3" name="ContentType">
    <vt:lpwstr>Document</vt:lpwstr>
  </property>
  <property fmtid="{D5CDD505-2E9C-101B-9397-08002B2CF9AE}" pid="4" name="PublishingExpirationDate">
    <vt:lpwstr/>
  </property>
  <property fmtid="{D5CDD505-2E9C-101B-9397-08002B2CF9AE}" pid="5" name="PublishingStartDate">
    <vt:lpwstr/>
  </property>
</Properties>
</file>