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84" r:id="rId5"/>
  </p:sldMasterIdLst>
  <p:notesMasterIdLst>
    <p:notesMasterId r:id="rId48"/>
  </p:notesMasterIdLst>
  <p:handoutMasterIdLst>
    <p:handoutMasterId r:id="rId49"/>
  </p:handoutMasterIdLst>
  <p:sldIdLst>
    <p:sldId id="257" r:id="rId6"/>
    <p:sldId id="398" r:id="rId7"/>
    <p:sldId id="399" r:id="rId8"/>
    <p:sldId id="391" r:id="rId9"/>
    <p:sldId id="392" r:id="rId10"/>
    <p:sldId id="393" r:id="rId11"/>
    <p:sldId id="390" r:id="rId12"/>
    <p:sldId id="365" r:id="rId13"/>
    <p:sldId id="366" r:id="rId14"/>
    <p:sldId id="367" r:id="rId15"/>
    <p:sldId id="370" r:id="rId16"/>
    <p:sldId id="369" r:id="rId17"/>
    <p:sldId id="387" r:id="rId18"/>
    <p:sldId id="400" r:id="rId19"/>
    <p:sldId id="356" r:id="rId20"/>
    <p:sldId id="315" r:id="rId21"/>
    <p:sldId id="309" r:id="rId22"/>
    <p:sldId id="396" r:id="rId23"/>
    <p:sldId id="304" r:id="rId24"/>
    <p:sldId id="401" r:id="rId25"/>
    <p:sldId id="374" r:id="rId26"/>
    <p:sldId id="338" r:id="rId27"/>
    <p:sldId id="377" r:id="rId28"/>
    <p:sldId id="378" r:id="rId29"/>
    <p:sldId id="379" r:id="rId30"/>
    <p:sldId id="380" r:id="rId31"/>
    <p:sldId id="402" r:id="rId32"/>
    <p:sldId id="395" r:id="rId33"/>
    <p:sldId id="349" r:id="rId34"/>
    <p:sldId id="397" r:id="rId35"/>
    <p:sldId id="381" r:id="rId36"/>
    <p:sldId id="403" r:id="rId37"/>
    <p:sldId id="382" r:id="rId38"/>
    <p:sldId id="383" r:id="rId39"/>
    <p:sldId id="384" r:id="rId40"/>
    <p:sldId id="385" r:id="rId41"/>
    <p:sldId id="404" r:id="rId42"/>
    <p:sldId id="274" r:id="rId43"/>
    <p:sldId id="389" r:id="rId44"/>
    <p:sldId id="300" r:id="rId45"/>
    <p:sldId id="316" r:id="rId46"/>
    <p:sldId id="386" r:id="rId47"/>
  </p:sldIdLst>
  <p:sldSz cx="12192000" cy="6858000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7" autoAdjust="0"/>
    <p:restoredTop sz="86472" autoAdjust="0"/>
  </p:normalViewPr>
  <p:slideViewPr>
    <p:cSldViewPr snapToGrid="0">
      <p:cViewPr varScale="1">
        <p:scale>
          <a:sx n="76" d="100"/>
          <a:sy n="76" d="100"/>
        </p:scale>
        <p:origin x="-533" y="-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90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0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00068-E821-4539-BF06-BF79A82BD9AF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1C771-DFCF-4089-BEAF-2A421EA67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1255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77345-A6A7-4A64-B713-47D8911FF228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3063" y="1233488"/>
            <a:ext cx="5922962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51219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83723E-4888-47A5-AC25-F50AFFDA3F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407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9EC315-9F14-4C00-89FE-9E38B4D0A9A1}" type="slidenum">
              <a:rPr kumimoji="0" lang="en-US" altLang="en-US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04343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83723E-4888-47A5-AC25-F50AFFDA3FB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8197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83723E-4888-47A5-AC25-F50AFFDA3FB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882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fld id="{2F1C682E-2601-45FF-BEAB-E65AF294EFD5}" type="slidenum">
              <a:rPr lang="en-US" altLang="en-US" sz="1200"/>
              <a:pPr eaLnBrk="1" hangingPunct="1"/>
              <a:t>11</a:t>
            </a:fld>
            <a:endParaRPr lang="en-US" altLang="en-US" sz="12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9334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830D0C-6CA1-4201-A934-314B2A8D9F90}" type="slidenum">
              <a:rPr kumimoji="0" lang="en-US" altLang="en-US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212" y="4689515"/>
            <a:ext cx="4890665" cy="44426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2512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all countries</a:t>
            </a:r>
            <a:r>
              <a:rPr lang="en-US" baseline="0" dirty="0"/>
              <a:t> put a dashed line</a:t>
            </a:r>
          </a:p>
          <a:p>
            <a:endParaRPr lang="en-US" baseline="0" dirty="0"/>
          </a:p>
          <a:p>
            <a:r>
              <a:rPr lang="en-US" baseline="0" dirty="0"/>
              <a:t>Do a graph with </a:t>
            </a:r>
            <a:r>
              <a:rPr lang="en-US" baseline="0" dirty="0" err="1"/>
              <a:t>gdp</a:t>
            </a:r>
            <a:r>
              <a:rPr lang="en-US" baseline="0" dirty="0"/>
              <a:t> and poverty together, for 2005 onward (do not put the later cohorts)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A67EBF-10BA-4976-AAB8-B732D98D5C00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46112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-1380067" y="1552576"/>
            <a:ext cx="13572067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 dirty="0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30 w 21600"/>
                <a:gd name="T1" fmla="*/ 0 h 21231"/>
                <a:gd name="T2" fmla="*/ 163 w 21600"/>
                <a:gd name="T3" fmla="*/ 83 h 21231"/>
                <a:gd name="T4" fmla="*/ 0 w 21600"/>
                <a:gd name="T5" fmla="*/ 83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725084" y="7620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14400" y="3429000"/>
            <a:ext cx="85344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5D43D-776A-4CE9-84F6-67B7462CC0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6085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7FE886-8158-4984-BBFC-44033EAA70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4367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59896C-973C-437F-93C5-ECA9EE9E15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779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5D3675-EE22-43E7-A44A-2D8014192B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3084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 bwMode="auto">
          <a:xfrm>
            <a:off x="0" y="0"/>
            <a:ext cx="12192000" cy="9360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de-DE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00000"/>
            <a:ext cx="12192000" cy="360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913" y="116633"/>
            <a:ext cx="11282705" cy="756707"/>
          </a:xfrm>
        </p:spPr>
        <p:txBody>
          <a:bodyPr anchor="b"/>
          <a:lstStyle>
            <a:lvl1pPr>
              <a:defRPr sz="2200" b="1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65667" y="1598613"/>
            <a:ext cx="1130300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baseline="0" smtClean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2E26A-15DB-42E2-AF95-BB64871F968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853511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 bwMode="auto">
          <a:xfrm>
            <a:off x="0" y="0"/>
            <a:ext cx="12192000" cy="9360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15888" marR="0" indent="-115888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de-DE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00000"/>
            <a:ext cx="12192000" cy="360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913" y="116633"/>
            <a:ext cx="11282705" cy="756707"/>
          </a:xfrm>
        </p:spPr>
        <p:txBody>
          <a:bodyPr anchor="b"/>
          <a:lstStyle>
            <a:lvl1pPr>
              <a:defRPr sz="2200" b="1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65667" y="1598613"/>
            <a:ext cx="1130300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baseline="0" smtClean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2E26A-15DB-42E2-AF95-BB64871F968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133266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8EFD349-49F8-4B7C-8614-7ADBFE51B9AC}" type="datetimeFigureOut">
              <a:rPr lang="es-US" smtClean="0"/>
              <a:pPr/>
              <a:t>4/24/2018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6E238-6C4F-4A4B-9E55-ED701E89D880}" type="slidenum">
              <a:rPr lang="es-US" smtClean="0"/>
              <a:pPr/>
              <a:t>‹#›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9360419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 err="1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3E2B6-F00E-4995-82E8-F5BC851B1F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 marL="361950" indent="-36195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</a:lstStyle>
          <a:p>
            <a:pPr lvl="0"/>
            <a:r>
              <a:rPr lang="en-US" noProof="0" dirty="0" err="1"/>
              <a:t>Textmaster</a:t>
            </a:r>
            <a:endParaRPr lang="en-US" noProof="0" dirty="0"/>
          </a:p>
          <a:p>
            <a:pPr lvl="1"/>
            <a:r>
              <a:rPr lang="en-US" noProof="0" dirty="0"/>
              <a:t>Second Layer</a:t>
            </a:r>
          </a:p>
          <a:p>
            <a:pPr lvl="2"/>
            <a:r>
              <a:rPr lang="en-US" noProof="0" dirty="0"/>
              <a:t>Third Layer</a:t>
            </a:r>
          </a:p>
          <a:p>
            <a:pPr lvl="3"/>
            <a:r>
              <a:rPr lang="en-US" noProof="0" dirty="0"/>
              <a:t>Fourth Layer</a:t>
            </a:r>
          </a:p>
          <a:p>
            <a:pPr lvl="4"/>
            <a:r>
              <a:rPr lang="en-US" noProof="0" dirty="0"/>
              <a:t>Fifth Layer</a:t>
            </a:r>
          </a:p>
          <a:p>
            <a:pPr lvl="5"/>
            <a:r>
              <a:rPr lang="en-US" noProof="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6205392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ark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 flipV="1">
            <a:off x="0" y="1"/>
            <a:ext cx="12192000" cy="44799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 defTabSz="457200" fontAlgn="auto">
              <a:spcBef>
                <a:spcPct val="50000"/>
              </a:spcBef>
              <a:spcAft>
                <a:spcPts val="0"/>
              </a:spcAft>
              <a:buFontTx/>
              <a:buChar char="•"/>
            </a:pPr>
            <a:endParaRPr lang="en-US" sz="1300" b="0">
              <a:solidFill>
                <a:srgbClr val="021F43"/>
              </a:solidFill>
              <a:latin typeface="Arial"/>
              <a:ea typeface="+mn-ea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302126"/>
            <a:ext cx="12192000" cy="1762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 defTabSz="457200" fontAlgn="auto">
              <a:spcBef>
                <a:spcPct val="50000"/>
              </a:spcBef>
              <a:spcAft>
                <a:spcPts val="0"/>
              </a:spcAft>
              <a:buFontTx/>
              <a:buChar char="•"/>
            </a:pPr>
            <a:endParaRPr lang="en-US" sz="1300" b="0">
              <a:solidFill>
                <a:prstClr val="white"/>
              </a:solidFill>
              <a:latin typeface="Arial"/>
              <a:ea typeface="+mn-ea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861340" y="1189790"/>
            <a:ext cx="9385960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878236" y="3000005"/>
            <a:ext cx="9369065" cy="121104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0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677334" y="4699001"/>
            <a:ext cx="6745111" cy="1375832"/>
          </a:xfrm>
          <a:solidFill>
            <a:srgbClr val="FFFFFF"/>
          </a:solidFill>
        </p:spPr>
        <p:txBody>
          <a:bodyPr anchor="ctr">
            <a:normAutofit/>
          </a:bodyPr>
          <a:lstStyle>
            <a:lvl1pPr algn="ctr">
              <a:defRPr baseline="0">
                <a:solidFill>
                  <a:srgbClr val="021F43"/>
                </a:solidFill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7576097" y="4699002"/>
            <a:ext cx="3761560" cy="1393637"/>
          </a:xfrm>
        </p:spPr>
        <p:txBody>
          <a:bodyPr anchor="b"/>
          <a:lstStyle>
            <a:lvl1pPr algn="r">
              <a:lnSpc>
                <a:spcPct val="100000"/>
              </a:lnSpc>
              <a:defRPr sz="1400" b="0" i="0" baseline="0">
                <a:solidFill>
                  <a:schemeClr val="tx1"/>
                </a:solidFill>
                <a:latin typeface="+mn-lt"/>
                <a:cs typeface="Arial"/>
              </a:defRPr>
            </a:lvl1pPr>
            <a:lvl2pPr algn="r">
              <a:defRPr sz="1400" b="0" i="0">
                <a:latin typeface="+mn-l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Rectangle 1028"/>
          <p:cNvSpPr>
            <a:spLocks noGrp="1" noChangeArrowheads="1"/>
          </p:cNvSpPr>
          <p:nvPr>
            <p:ph type="dt" sz="half" idx="17"/>
          </p:nvPr>
        </p:nvSpPr>
        <p:spPr>
          <a:xfrm>
            <a:off x="7622118" y="6116639"/>
            <a:ext cx="3625849" cy="306387"/>
          </a:xfrm>
        </p:spPr>
        <p:txBody>
          <a:bodyPr r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>
              <a:solidFill>
                <a:srgbClr val="021F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205991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484F8D-EB11-40B8-A1A5-C663D7F2FD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9300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5BC041-E726-4A0A-A0EB-351946E6BA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424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3BC74B-80A3-490A-98BC-1EEC02DA10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1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603AB4-A874-4BD7-B542-496A31E6A4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8160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7A7B67-0DEC-425C-A530-70AC45B18F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8744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E6CF12-B45E-412E-AA9D-99C721C368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1858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6CC021-FC58-47C3-873A-6A8965BD95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722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8E2629-6645-48FF-9C13-4B7A489E50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1499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0"/>
          <p:cNvGrpSpPr>
            <a:grpSpLocks/>
          </p:cNvGrpSpPr>
          <p:nvPr/>
        </p:nvGrpSpPr>
        <p:grpSpPr bwMode="auto">
          <a:xfrm>
            <a:off x="0" y="1588"/>
            <a:ext cx="12177184" cy="6845300"/>
            <a:chOff x="0" y="1"/>
            <a:chExt cx="5753" cy="4312"/>
          </a:xfrm>
        </p:grpSpPr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 dirty="0"/>
            </a:p>
          </p:txBody>
        </p:sp>
        <p:sp>
          <p:nvSpPr>
            <p:cNvPr id="1033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319 w 21600"/>
                <a:gd name="T3" fmla="*/ 172 h 21600"/>
                <a:gd name="T4" fmla="*/ 0 w 21600"/>
                <a:gd name="T5" fmla="*/ 172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</p:grp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C38F2E6-85B2-4EFB-AB14-50D6F86C285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1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376745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9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84"/>
          <p:cNvSpPr>
            <a:spLocks/>
          </p:cNvSpPr>
          <p:nvPr/>
        </p:nvSpPr>
        <p:spPr bwMode="auto">
          <a:xfrm flipH="1">
            <a:off x="10919884" y="6323014"/>
            <a:ext cx="465667" cy="534987"/>
          </a:xfrm>
          <a:custGeom>
            <a:avLst/>
            <a:gdLst>
              <a:gd name="T0" fmla="*/ 0 w 638"/>
              <a:gd name="T1" fmla="*/ 0 h 1194"/>
              <a:gd name="T2" fmla="*/ 2147483647 w 638"/>
              <a:gd name="T3" fmla="*/ 2147483647 h 1194"/>
              <a:gd name="T4" fmla="*/ 2147483647 w 638"/>
              <a:gd name="T5" fmla="*/ 2147483647 h 1194"/>
              <a:gd name="T6" fmla="*/ 2147483647 w 638"/>
              <a:gd name="T7" fmla="*/ 2147483647 h 1194"/>
              <a:gd name="T8" fmla="*/ 2147483647 w 638"/>
              <a:gd name="T9" fmla="*/ 2147483647 h 1194"/>
              <a:gd name="T10" fmla="*/ 2147483647 w 638"/>
              <a:gd name="T11" fmla="*/ 2147483647 h 1194"/>
              <a:gd name="T12" fmla="*/ 2147483647 w 638"/>
              <a:gd name="T13" fmla="*/ 2147483647 h 1194"/>
              <a:gd name="T14" fmla="*/ 2147483647 w 638"/>
              <a:gd name="T15" fmla="*/ 2147483647 h 1194"/>
              <a:gd name="T16" fmla="*/ 2147483647 w 638"/>
              <a:gd name="T17" fmla="*/ 2147483647 h 1194"/>
              <a:gd name="T18" fmla="*/ 2147483647 w 638"/>
              <a:gd name="T19" fmla="*/ 2147483647 h 1194"/>
              <a:gd name="T20" fmla="*/ 2147483647 w 638"/>
              <a:gd name="T21" fmla="*/ 2147483647 h 1194"/>
              <a:gd name="T22" fmla="*/ 2147483647 w 638"/>
              <a:gd name="T23" fmla="*/ 2147483647 h 1194"/>
              <a:gd name="T24" fmla="*/ 2147483647 w 638"/>
              <a:gd name="T25" fmla="*/ 2147483647 h 1194"/>
              <a:gd name="T26" fmla="*/ 2147483647 w 638"/>
              <a:gd name="T27" fmla="*/ 2147483647 h 1194"/>
              <a:gd name="T28" fmla="*/ 2147483647 w 638"/>
              <a:gd name="T29" fmla="*/ 2147483647 h 1194"/>
              <a:gd name="T30" fmla="*/ 2147483647 w 638"/>
              <a:gd name="T31" fmla="*/ 2147483647 h 1194"/>
              <a:gd name="T32" fmla="*/ 2147483647 w 638"/>
              <a:gd name="T33" fmla="*/ 2147483647 h 1194"/>
              <a:gd name="T34" fmla="*/ 2147483647 w 638"/>
              <a:gd name="T35" fmla="*/ 2147483647 h 1194"/>
              <a:gd name="T36" fmla="*/ 2147483647 w 638"/>
              <a:gd name="T37" fmla="*/ 2147483647 h 1194"/>
              <a:gd name="T38" fmla="*/ 2147483647 w 638"/>
              <a:gd name="T39" fmla="*/ 2147483647 h 1194"/>
              <a:gd name="T40" fmla="*/ 2147483647 w 638"/>
              <a:gd name="T41" fmla="*/ 2147483647 h 1194"/>
              <a:gd name="T42" fmla="*/ 2147483647 w 638"/>
              <a:gd name="T43" fmla="*/ 2147483647 h 1194"/>
              <a:gd name="T44" fmla="*/ 2147483647 w 638"/>
              <a:gd name="T45" fmla="*/ 2147483647 h 1194"/>
              <a:gd name="T46" fmla="*/ 2147483647 w 638"/>
              <a:gd name="T47" fmla="*/ 2147483647 h 1194"/>
              <a:gd name="T48" fmla="*/ 2147483647 w 638"/>
              <a:gd name="T49" fmla="*/ 2147483647 h 1194"/>
              <a:gd name="T50" fmla="*/ 2147483647 w 638"/>
              <a:gd name="T51" fmla="*/ 2147483647 h 1194"/>
              <a:gd name="T52" fmla="*/ 2147483647 w 638"/>
              <a:gd name="T53" fmla="*/ 2147483647 h 1194"/>
              <a:gd name="T54" fmla="*/ 2147483647 w 638"/>
              <a:gd name="T55" fmla="*/ 2147483647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lIns="0" tIns="0" rIns="0" bIns="0" anchor="ctr"/>
          <a:lstStyle/>
          <a:p>
            <a:endParaRPr lang="de-DE" sz="1800" dirty="0"/>
          </a:p>
        </p:txBody>
      </p:sp>
      <p:sp>
        <p:nvSpPr>
          <p:cNvPr id="2051" name="Freeform 85"/>
          <p:cNvSpPr>
            <a:spLocks/>
          </p:cNvSpPr>
          <p:nvPr/>
        </p:nvSpPr>
        <p:spPr bwMode="auto">
          <a:xfrm flipH="1">
            <a:off x="11394017" y="6146800"/>
            <a:ext cx="328083" cy="1651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lIns="0" tIns="0" rIns="0" bIns="0" anchor="ctr"/>
          <a:lstStyle/>
          <a:p>
            <a:endParaRPr lang="de-DE" sz="1800" dirty="0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6252" y="301625"/>
            <a:ext cx="11281833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6251" y="1697039"/>
            <a:ext cx="1130511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76251" y="6350001"/>
            <a:ext cx="736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100" b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801869B0-AA92-4FC7-8A3C-72EBC769E9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5" name="TextBox 7"/>
          <p:cNvSpPr txBox="1">
            <a:spLocks noChangeArrowheads="1"/>
          </p:cNvSpPr>
          <p:nvPr/>
        </p:nvSpPr>
        <p:spPr bwMode="auto">
          <a:xfrm>
            <a:off x="11578167" y="6207125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z="1600" dirty="0"/>
          </a:p>
        </p:txBody>
      </p:sp>
      <p:pic>
        <p:nvPicPr>
          <p:cNvPr id="2056" name="Picture 10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37650" y="6343650"/>
            <a:ext cx="2643717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337734" y="6356351"/>
            <a:ext cx="76094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839967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689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MS PGothic" pitchFamily="34" charset="-128"/>
          <a:cs typeface="Andes ExtraLight" pitchFamily="50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MS PGothic" pitchFamily="34" charset="-128"/>
          <a:cs typeface="Andes ExtraLight" pitchFamily="50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MS PGothic" pitchFamily="34" charset="-128"/>
          <a:cs typeface="Andes ExtraLight" pitchFamily="50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charset="0"/>
        <a:defRPr sz="2200">
          <a:solidFill>
            <a:srgbClr val="595959"/>
          </a:solidFill>
          <a:latin typeface="Arial" charset="0"/>
          <a:ea typeface="MS PGothic" pitchFamily="34" charset="-128"/>
          <a:cs typeface="Andes ExtraLight" pitchFamily="50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10532"/>
            <a:ext cx="10363200" cy="3120348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Thinking CAP:</a:t>
            </a:r>
            <a:br>
              <a:rPr lang="en-US" b="1" dirty="0"/>
            </a:br>
            <a:r>
              <a:rPr lang="en-US" b="1" dirty="0"/>
              <a:t>Supporting Agricultural Jobs and Incomes in the EU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785730"/>
            <a:ext cx="10363200" cy="331027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en-US" sz="900" dirty="0"/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altLang="en-US" sz="3600" dirty="0"/>
              <a:t>Rogier van den Brink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altLang="en-US" sz="3600" dirty="0"/>
              <a:t>Lead Economist, The World Bank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altLang="en-US" sz="3600" dirty="0"/>
              <a:t>Presentation to the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altLang="en-US" sz="3600" dirty="0"/>
              <a:t>Civil Dialogue Group of the CAP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altLang="en-US" sz="2400" dirty="0"/>
              <a:t>Albert </a:t>
            </a:r>
            <a:r>
              <a:rPr lang="en-US" altLang="en-US" sz="2400" dirty="0" err="1"/>
              <a:t>Borschette</a:t>
            </a:r>
            <a:r>
              <a:rPr lang="en-US" altLang="en-US" sz="2400" dirty="0"/>
              <a:t> Congress Center (CCAB)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altLang="en-US" sz="2400" dirty="0"/>
              <a:t>Rue Froissart 36, Brussels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altLang="en-US" sz="2400" dirty="0"/>
              <a:t>Friday 20 April 2018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altLang="en-US" sz="2800" dirty="0"/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076290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b="1" dirty="0"/>
              <a:t>GDP growth originating in agriculture is more inclusive</a:t>
            </a:r>
          </a:p>
        </p:txBody>
      </p:sp>
      <p:pic>
        <p:nvPicPr>
          <p:cNvPr id="9219" name="Picture 2" descr="http://siteresources.worldbank.org/INTWDR2008/Resources/2795087-1192453208155/Overview-fig.-3-(large)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" t="17545" r="5376" b="19298"/>
          <a:stretch>
            <a:fillRect/>
          </a:stretch>
        </p:blipFill>
        <p:spPr>
          <a:xfrm>
            <a:off x="2667000" y="1837531"/>
            <a:ext cx="5943600" cy="3792537"/>
          </a:xfrm>
          <a:noFill/>
        </p:spPr>
      </p:pic>
      <p:sp>
        <p:nvSpPr>
          <p:cNvPr id="9220" name="TextBox 5"/>
          <p:cNvSpPr txBox="1">
            <a:spLocks noChangeArrowheads="1"/>
          </p:cNvSpPr>
          <p:nvPr/>
        </p:nvSpPr>
        <p:spPr bwMode="auto">
          <a:xfrm>
            <a:off x="2174630" y="5795387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600" u="sng" kern="0" dirty="0"/>
              <a:t>Source</a:t>
            </a:r>
            <a:r>
              <a:rPr lang="en-US" altLang="en-US" sz="1600" kern="0" dirty="0"/>
              <a:t>: </a:t>
            </a:r>
            <a:r>
              <a:rPr lang="en-US" altLang="en-US" sz="1600" kern="0" dirty="0" err="1"/>
              <a:t>Ligon</a:t>
            </a:r>
            <a:r>
              <a:rPr lang="en-US" altLang="en-US" sz="1600" kern="0" dirty="0"/>
              <a:t> and </a:t>
            </a:r>
            <a:r>
              <a:rPr lang="en-US" altLang="en-US" sz="1600" kern="0" dirty="0" err="1"/>
              <a:t>Sadoulet</a:t>
            </a:r>
            <a:r>
              <a:rPr lang="en-US" altLang="en-US" sz="1600" kern="0" dirty="0"/>
              <a:t>, 2007. Background paper to the WDR 2008 (see website)</a:t>
            </a:r>
          </a:p>
          <a:p>
            <a:pPr eaLnBrk="1" hangingPunct="1"/>
            <a:r>
              <a:rPr lang="en-US" altLang="en-US" sz="1600" kern="0" dirty="0"/>
              <a:t>	Based on data from 42 countries (1983-2003)</a:t>
            </a:r>
          </a:p>
        </p:txBody>
      </p:sp>
    </p:spTree>
    <p:extLst>
      <p:ext uri="{BB962C8B-B14F-4D97-AF65-F5344CB8AC3E}">
        <p14:creationId xmlns:p14="http://schemas.microsoft.com/office/powerpoint/2010/main" val="2153616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/>
              <a:t>The first phase of structural transformation starts in agriculture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China (1980-2001):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/>
              <a:t>75-80 percent of national poverty reduction was due to rural poverty reduction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/>
              <a:t>with the rest due to migration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sz="1600" u="sng" dirty="0"/>
              <a:t>Source</a:t>
            </a:r>
            <a:r>
              <a:rPr lang="en-US" altLang="en-US" sz="1600" dirty="0"/>
              <a:t>: </a:t>
            </a:r>
            <a:r>
              <a:rPr lang="en-US" altLang="en-US" sz="1600" dirty="0" err="1"/>
              <a:t>Ravallion</a:t>
            </a:r>
            <a:r>
              <a:rPr lang="en-US" altLang="en-US" sz="1600" dirty="0"/>
              <a:t> and Chen (2007)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en-US" sz="1600" dirty="0"/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Growth in agriculture is more effective in reducing poverty than non-agricultural growth: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/>
              <a:t>For China (a transforming country), agriculture was 3.5 times more effective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/>
              <a:t>For Latin America (an urbanized region), the ratio was 2.7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sz="1600" u="sng" dirty="0"/>
              <a:t>Source</a:t>
            </a:r>
            <a:r>
              <a:rPr lang="en-US" altLang="en-US" sz="1600" dirty="0"/>
              <a:t>: WDR 2008, Valdes and Foster (2005)</a:t>
            </a:r>
          </a:p>
        </p:txBody>
      </p:sp>
    </p:spTree>
    <p:extLst>
      <p:ext uri="{BB962C8B-B14F-4D97-AF65-F5344CB8AC3E}">
        <p14:creationId xmlns:p14="http://schemas.microsoft.com/office/powerpoint/2010/main" val="308782235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87890"/>
            <a:ext cx="9144000" cy="1628384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/>
              <a:t>How does agriculture support incomes in rural areas?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399" y="1678488"/>
            <a:ext cx="10027403" cy="49509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On farm, by raising agricultural profits and labor incomes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/>
              <a:t>With agricultural wages often the reservation wage for unskilled laborers economy-wide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/>
              <a:t>Locally, by raising non-farm profits and labor income via strong multipliers: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/>
              <a:t>Local agricultural growth multipliers generally vary from around 1.5 to 2.0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/>
              <a:t>Local consumption linkages even larger than production linkages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/>
              <a:t>Non-farm component of the rural economy is most dynamic and productive when farming is thriving (</a:t>
            </a:r>
            <a:r>
              <a:rPr lang="en-US" altLang="en-US" sz="2400" dirty="0" err="1"/>
              <a:t>Datt</a:t>
            </a:r>
            <a:r>
              <a:rPr lang="en-US" altLang="en-US" sz="2400" dirty="0"/>
              <a:t> and </a:t>
            </a:r>
            <a:r>
              <a:rPr lang="en-US" altLang="en-US" sz="2400" dirty="0" err="1"/>
              <a:t>Ravallion</a:t>
            </a:r>
            <a:r>
              <a:rPr lang="en-US" altLang="en-US" sz="2400" dirty="0"/>
              <a:t>, 1996)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/>
              <a:t>Farm households themselves diversify income sources to manage risk and seasonality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2400" dirty="0"/>
              <a:t>Few industries locate to rural areas due to lack of economies of scope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altLang="en-US" sz="1800" u="sng" dirty="0"/>
              <a:t>Sources</a:t>
            </a:r>
            <a:r>
              <a:rPr lang="en-US" altLang="en-US" sz="1800" dirty="0"/>
              <a:t>: Johnston and Mellor (1961), Delgado and </a:t>
            </a:r>
            <a:r>
              <a:rPr lang="en-US" altLang="en-US" sz="1800" dirty="0" err="1"/>
              <a:t>Alfano</a:t>
            </a:r>
            <a:r>
              <a:rPr lang="en-US" altLang="en-US" sz="1800" dirty="0"/>
              <a:t> (1994), WDR 2008, Delgado et al. (1998), Block and Timmer (1994)</a:t>
            </a:r>
          </a:p>
        </p:txBody>
      </p:sp>
    </p:spTree>
    <p:extLst>
      <p:ext uri="{BB962C8B-B14F-4D97-AF65-F5344CB8AC3E}">
        <p14:creationId xmlns:p14="http://schemas.microsoft.com/office/powerpoint/2010/main" val="442642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en-US" sz="4000" b="1" dirty="0"/>
              <a:t>However, there are no shortcuts to getting it right:</a:t>
            </a:r>
            <a:endParaRPr lang="en-US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255" y="1981200"/>
            <a:ext cx="11461315" cy="4114800"/>
          </a:xfrm>
        </p:spPr>
        <p:txBody>
          <a:bodyPr/>
          <a:lstStyle/>
          <a:p>
            <a:pPr lvl="1"/>
            <a:r>
              <a:rPr lang="en-US" altLang="en-US" sz="2400" dirty="0"/>
              <a:t>Moving people from farms to factories to offices is difficult: it needs education and new skills</a:t>
            </a:r>
          </a:p>
          <a:p>
            <a:pPr lvl="1"/>
            <a:r>
              <a:rPr lang="en-US" altLang="en-US" sz="2400" dirty="0"/>
              <a:t>Only when agriculture does well, can farmers invest in the resources needed to successfully acquire these</a:t>
            </a:r>
          </a:p>
          <a:p>
            <a:pPr lvl="1"/>
            <a:r>
              <a:rPr lang="en-US" altLang="en-US" sz="2400" dirty="0"/>
              <a:t>And agricultural productivity needs to increase to feed the growing demand for food coming from the cities</a:t>
            </a:r>
          </a:p>
          <a:p>
            <a:pPr lvl="1"/>
            <a:r>
              <a:rPr lang="en-US" altLang="en-US" sz="2400" dirty="0"/>
              <a:t>As this transformation occurs sometimes only slowly, in middle income countries, agriculture remains important for jobs</a:t>
            </a:r>
          </a:p>
          <a:p>
            <a:pPr lvl="1"/>
            <a:r>
              <a:rPr lang="en-US" altLang="en-US" sz="2400" dirty="0"/>
              <a:t>in high income countries, agriculture can become a source for good jobs, and will no longer associated with poverty, but modernized and highly productive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 sz="1600" u="sng" dirty="0"/>
          </a:p>
          <a:p>
            <a:pPr>
              <a:buFont typeface="Wingdings" panose="05000000000000000000" pitchFamily="2" charset="2"/>
              <a:buNone/>
            </a:pPr>
            <a:r>
              <a:rPr lang="en-US" altLang="en-US" sz="1600" u="sng" dirty="0"/>
              <a:t>Sources</a:t>
            </a:r>
            <a:r>
              <a:rPr lang="en-US" altLang="en-US" sz="1600" dirty="0"/>
              <a:t>: Kuznets and </a:t>
            </a:r>
            <a:r>
              <a:rPr lang="en-US" altLang="en-US" sz="1600" dirty="0" err="1"/>
              <a:t>Chenery</a:t>
            </a:r>
            <a:r>
              <a:rPr lang="en-US" altLang="en-US" sz="1600" dirty="0"/>
              <a:t>, and Timmer, 2009; Stiglitz, 2016; WDR 2008</a:t>
            </a:r>
          </a:p>
          <a:p>
            <a:endParaRPr lang="en-US" alt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814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7337DC-C57F-43B5-8D57-CE6A0F684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Agriculture in the EU</a:t>
            </a:r>
          </a:p>
        </p:txBody>
      </p:sp>
    </p:spTree>
    <p:extLst>
      <p:ext uri="{BB962C8B-B14F-4D97-AF65-F5344CB8AC3E}">
        <p14:creationId xmlns:p14="http://schemas.microsoft.com/office/powerpoint/2010/main" val="354285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0870"/>
            <a:ext cx="10363200" cy="1306286"/>
          </a:xfrm>
        </p:spPr>
        <p:txBody>
          <a:bodyPr/>
          <a:lstStyle/>
          <a:p>
            <a:r>
              <a:rPr lang="en-US" b="1" dirty="0"/>
              <a:t>Macro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87156"/>
            <a:ext cx="10363200" cy="4608844"/>
          </a:xfrm>
        </p:spPr>
        <p:txBody>
          <a:bodyPr/>
          <a:lstStyle/>
          <a:p>
            <a:r>
              <a:rPr lang="en-US" dirty="0"/>
              <a:t>EU growth is back on track</a:t>
            </a:r>
          </a:p>
          <a:p>
            <a:r>
              <a:rPr lang="en-US" dirty="0"/>
              <a:t>But growth is less inclusive than before</a:t>
            </a:r>
          </a:p>
          <a:p>
            <a:r>
              <a:rPr lang="en-US" dirty="0"/>
              <a:t>This matters, because if we would make the EU into one country:</a:t>
            </a:r>
          </a:p>
          <a:p>
            <a:pPr lvl="1"/>
            <a:r>
              <a:rPr lang="en-US" dirty="0"/>
              <a:t>absolute poverty reduction would be a enormous challenge</a:t>
            </a:r>
          </a:p>
          <a:p>
            <a:pPr lvl="1"/>
            <a:r>
              <a:rPr lang="en-US" dirty="0"/>
              <a:t>half the countries in the world would have a lower inequality than the EU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739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2" y="109728"/>
            <a:ext cx="11281833" cy="1584960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+mj-lt"/>
              </a:rPr>
              <a:t>EU convergence:</a:t>
            </a:r>
            <a:br>
              <a:rPr lang="en-US" sz="4000" b="1" dirty="0">
                <a:solidFill>
                  <a:schemeClr val="accent1"/>
                </a:solidFill>
                <a:latin typeface="+mj-lt"/>
              </a:rPr>
            </a:br>
            <a:r>
              <a:rPr lang="en-US" sz="4000" b="1" dirty="0">
                <a:solidFill>
                  <a:schemeClr val="accent1"/>
                </a:solidFill>
                <a:latin typeface="+mj-lt"/>
              </a:rPr>
              <a:t>absolute poverty levels differ starkly</a:t>
            </a:r>
            <a:br>
              <a:rPr lang="en-US" sz="4000" b="1" dirty="0">
                <a:solidFill>
                  <a:schemeClr val="accent1"/>
                </a:solidFill>
                <a:latin typeface="+mj-lt"/>
              </a:rPr>
            </a:b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943100" y="6381964"/>
            <a:ext cx="8305800" cy="30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6E238-6C4F-4A4B-9E55-ED701E89D880}" type="slidenum">
              <a:rPr lang="es-US" sz="1800" kern="0">
                <a:solidFill>
                  <a:sysClr val="windowText" lastClr="000000"/>
                </a:solidFill>
              </a:rPr>
              <a:pPr/>
              <a:t>16</a:t>
            </a:fld>
            <a:endParaRPr lang="es-US" sz="1800" kern="0">
              <a:solidFill>
                <a:sysClr val="windowText" lastClr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8344" y="1318323"/>
            <a:ext cx="7443083" cy="630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967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0870"/>
            <a:ext cx="10363200" cy="1396721"/>
          </a:xfrm>
        </p:spPr>
        <p:txBody>
          <a:bodyPr/>
          <a:lstStyle/>
          <a:p>
            <a:r>
              <a:rPr lang="en-US" b="1" dirty="0"/>
              <a:t>Agriculture in the </a:t>
            </a:r>
            <a:r>
              <a:rPr lang="en-US" dirty="0"/>
              <a:t>EU: </a:t>
            </a:r>
            <a:br>
              <a:rPr lang="en-US" dirty="0"/>
            </a:br>
            <a:r>
              <a:rPr lang="en-US" dirty="0"/>
              <a:t>key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8267"/>
            <a:ext cx="10363200" cy="4713529"/>
          </a:xfrm>
        </p:spPr>
        <p:txBody>
          <a:bodyPr/>
          <a:lstStyle/>
          <a:p>
            <a:r>
              <a:rPr lang="en-US" sz="3600" dirty="0"/>
              <a:t>Agriculture (narrowly defined as primary production):</a:t>
            </a:r>
          </a:p>
          <a:p>
            <a:pPr lvl="1"/>
            <a:r>
              <a:rPr lang="en-US" dirty="0"/>
              <a:t>1.4 percent of GDP</a:t>
            </a:r>
          </a:p>
          <a:p>
            <a:pPr lvl="1"/>
            <a:r>
              <a:rPr lang="en-US" dirty="0"/>
              <a:t>4 percent of total employment</a:t>
            </a:r>
          </a:p>
          <a:p>
            <a:pPr lvl="1"/>
            <a:r>
              <a:rPr lang="en-US" dirty="0"/>
              <a:t>About one tenth of the EU workforce works regularly on farms, even if not full-time</a:t>
            </a:r>
          </a:p>
          <a:p>
            <a:r>
              <a:rPr lang="en-US" dirty="0"/>
              <a:t>In 2010, in terms of numbers, 97 percent of all holdings were family farms:</a:t>
            </a:r>
          </a:p>
          <a:p>
            <a:pPr lvl="1"/>
            <a:r>
              <a:rPr lang="en-US" dirty="0"/>
              <a:t>only 16 percent of total agricultural labor: non-family workers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153644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1" y="789140"/>
            <a:ext cx="10571966" cy="66103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2942"/>
            <a:ext cx="10363199" cy="914400"/>
          </a:xfrm>
        </p:spPr>
        <p:txBody>
          <a:bodyPr/>
          <a:lstStyle/>
          <a:p>
            <a:r>
              <a:rPr lang="en-US" dirty="0"/>
              <a:t>The Agricultural Income Gap is closing</a:t>
            </a:r>
          </a:p>
        </p:txBody>
      </p:sp>
    </p:spTree>
    <p:extLst>
      <p:ext uri="{BB962C8B-B14F-4D97-AF65-F5344CB8AC3E}">
        <p14:creationId xmlns:p14="http://schemas.microsoft.com/office/powerpoint/2010/main" val="22279687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 the EU: Agriculture and poverty are not correlated, on average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2340" y="1848348"/>
            <a:ext cx="6353080" cy="46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129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7337DC-C57F-43B5-8D57-CE6A0F684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9DF1C9A-A6C5-4CFA-A594-E6460FCDD5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597688"/>
            <a:ext cx="10363200" cy="4498312"/>
          </a:xfrm>
        </p:spPr>
        <p:txBody>
          <a:bodyPr/>
          <a:lstStyle/>
          <a:p>
            <a:r>
              <a:rPr lang="en-US" dirty="0"/>
              <a:t>The report: objective, data and methodology</a:t>
            </a:r>
          </a:p>
          <a:p>
            <a:r>
              <a:rPr lang="en-US" dirty="0"/>
              <a:t>International experience: agriculture and its role in structural transformation and the reduction of poverty</a:t>
            </a:r>
          </a:p>
          <a:p>
            <a:r>
              <a:rPr lang="en-US" dirty="0"/>
              <a:t>Agriculture in the EU</a:t>
            </a:r>
          </a:p>
          <a:p>
            <a:r>
              <a:rPr lang="en-US" dirty="0"/>
              <a:t>Our findings</a:t>
            </a:r>
          </a:p>
          <a:p>
            <a:r>
              <a:rPr lang="en-US" dirty="0"/>
              <a:t>Structural transformation and the CAP</a:t>
            </a:r>
          </a:p>
          <a:p>
            <a:r>
              <a:rPr lang="en-US" dirty="0"/>
              <a:t>Policy suggestions</a:t>
            </a:r>
          </a:p>
          <a:p>
            <a:r>
              <a:rPr lang="en-US" dirty="0"/>
              <a:t>Conclusion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6032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0B989C-1CA7-42D7-83AB-61B3A3B37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Our findings</a:t>
            </a:r>
          </a:p>
        </p:txBody>
      </p:sp>
    </p:spTree>
    <p:extLst>
      <p:ext uri="{BB962C8B-B14F-4D97-AF65-F5344CB8AC3E}">
        <p14:creationId xmlns:p14="http://schemas.microsoft.com/office/powerpoint/2010/main" val="42442354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9026"/>
            <a:ext cx="10363200" cy="874644"/>
          </a:xfrm>
        </p:spPr>
        <p:txBody>
          <a:bodyPr/>
          <a:lstStyle/>
          <a:p>
            <a:r>
              <a:rPr lang="en-US" sz="4000" b="1" dirty="0"/>
              <a:t>CAP: The Twin Pillars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33671"/>
            <a:ext cx="10363200" cy="5062330"/>
          </a:xfrm>
        </p:spPr>
        <p:txBody>
          <a:bodyPr/>
          <a:lstStyle/>
          <a:p>
            <a:pPr lvl="0"/>
            <a:r>
              <a:rPr lang="en-US" sz="2800" b="1" dirty="0"/>
              <a:t>Pillar I Direct payments (three quarters of the budget)</a:t>
            </a:r>
            <a:r>
              <a:rPr lang="en-US" sz="2800" dirty="0"/>
              <a:t>:</a:t>
            </a:r>
          </a:p>
          <a:p>
            <a:pPr lvl="1"/>
            <a:r>
              <a:rPr lang="en-US" sz="2400" dirty="0"/>
              <a:t>Annual payments to provide a basic income and help stabilize farm revenues by compensating for the risks farmers face, e.g. volatile market prices, unpredictable weather conditions and variable input costs.</a:t>
            </a:r>
          </a:p>
          <a:p>
            <a:pPr lvl="1"/>
            <a:r>
              <a:rPr lang="en-US" sz="2400" dirty="0"/>
              <a:t>“cross compliance” with environmental standards, animal welfare, food safety and traceability</a:t>
            </a:r>
          </a:p>
          <a:p>
            <a:pPr lvl="0"/>
            <a:r>
              <a:rPr lang="en-US" sz="2800" b="1" dirty="0"/>
              <a:t>Pillar II Rural development</a:t>
            </a:r>
            <a:r>
              <a:rPr lang="en-US" sz="2800" dirty="0"/>
              <a:t>:</a:t>
            </a:r>
          </a:p>
          <a:p>
            <a:pPr lvl="1"/>
            <a:r>
              <a:rPr lang="en-US" sz="2400" dirty="0"/>
              <a:t>co-financing for investment projects of farmers and agri-businesses in rural areas with economic, environmental or social objectives</a:t>
            </a:r>
          </a:p>
          <a:p>
            <a:pPr lvl="1"/>
            <a:r>
              <a:rPr lang="en-US" sz="2400" dirty="0"/>
              <a:t>Includes land management practices to support the environment and climate change mitigation.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8050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9966"/>
            <a:ext cx="10363200" cy="945397"/>
          </a:xfrm>
        </p:spPr>
        <p:txBody>
          <a:bodyPr/>
          <a:lstStyle/>
          <a:p>
            <a:r>
              <a:rPr lang="en-US" sz="4000" b="1" dirty="0"/>
              <a:t>CAP reaches many different farmers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55363"/>
            <a:ext cx="10363200" cy="4840637"/>
          </a:xfrm>
        </p:spPr>
        <p:txBody>
          <a:bodyPr/>
          <a:lstStyle/>
          <a:p>
            <a:r>
              <a:rPr lang="en-US" dirty="0"/>
              <a:t>CAP reaches very far and wide:</a:t>
            </a:r>
          </a:p>
          <a:p>
            <a:pPr lvl="1"/>
            <a:r>
              <a:rPr lang="en-US" dirty="0"/>
              <a:t>Old widow in a NMS, who has two cows, some pigs and some vegetables—she uses it to complement her pension</a:t>
            </a:r>
          </a:p>
          <a:p>
            <a:pPr lvl="1"/>
            <a:r>
              <a:rPr lang="en-US" dirty="0"/>
              <a:t>Young, modern farmer in a NMS, doing intensive agriculture</a:t>
            </a:r>
          </a:p>
          <a:p>
            <a:pPr lvl="1"/>
            <a:r>
              <a:rPr lang="en-US" dirty="0"/>
              <a:t>Large, labor-intensive farm with foreign guest workers in an OMS</a:t>
            </a:r>
          </a:p>
          <a:p>
            <a:pPr lvl="1"/>
            <a:r>
              <a:rPr lang="en-US" dirty="0"/>
              <a:t>Large, mechanized and automatized farm in an OMS</a:t>
            </a:r>
          </a:p>
          <a:p>
            <a:r>
              <a:rPr lang="en-US" dirty="0"/>
              <a:t>The reach of the program is impressive. But is it effective in supporting inclusive growth?</a:t>
            </a:r>
          </a:p>
        </p:txBody>
      </p:sp>
    </p:spTree>
    <p:extLst>
      <p:ext uri="{BB962C8B-B14F-4D97-AF65-F5344CB8AC3E}">
        <p14:creationId xmlns:p14="http://schemas.microsoft.com/office/powerpoint/2010/main" val="35022031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Agricultural labor productivity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Growth in agricultural value added per worker is positively associated with the CAP, particularly in the NMS. </a:t>
            </a:r>
          </a:p>
          <a:p>
            <a:pPr lvl="1"/>
            <a:r>
              <a:rPr lang="en-US" dirty="0"/>
              <a:t>A 10 percent increase in CAP spending is associated with an increase in productivity growth from 1.3 percent per year to 1.6 percent per year. </a:t>
            </a:r>
          </a:p>
          <a:p>
            <a:pPr lvl="1"/>
            <a:r>
              <a:rPr lang="en-US" dirty="0"/>
              <a:t>In the NMS, the increase would be from 3.1 percent to 4.7 percent with a 10 percent increase spending. </a:t>
            </a:r>
          </a:p>
          <a:p>
            <a:pPr lvl="1"/>
            <a:r>
              <a:rPr lang="en-US" dirty="0"/>
              <a:t>This association comes almost exclusively from decoupled Pillar I and Pillar II subsidies. </a:t>
            </a:r>
          </a:p>
        </p:txBody>
      </p:sp>
    </p:spTree>
    <p:extLst>
      <p:ext uri="{BB962C8B-B14F-4D97-AF65-F5344CB8AC3E}">
        <p14:creationId xmlns:p14="http://schemas.microsoft.com/office/powerpoint/2010/main" val="8967852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Jobs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9713"/>
            <a:ext cx="10363200" cy="4416287"/>
          </a:xfrm>
        </p:spPr>
        <p:txBody>
          <a:bodyPr/>
          <a:lstStyle/>
          <a:p>
            <a:r>
              <a:rPr lang="en-US" dirty="0"/>
              <a:t>Decoupled payments in Pillar I and Pillar II have a positive impact on agricultural employment, but the effect is small.</a:t>
            </a:r>
          </a:p>
          <a:p>
            <a:r>
              <a:rPr lang="en-US" dirty="0"/>
              <a:t>No such association was found for the coupled payments.</a:t>
            </a:r>
          </a:p>
          <a:p>
            <a:r>
              <a:rPr lang="en-US" dirty="0"/>
              <a:t>A 10 percent increase in CAP subsidies reduces the average annual outflow of labor from agriculture by about 1.5 percent. </a:t>
            </a:r>
          </a:p>
          <a:p>
            <a:r>
              <a:rPr lang="en-US" dirty="0"/>
              <a:t>Hypothesis: there is a win-win combination possible between employing people in agriculture and supporting increases in agricultural productivity.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1765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Poverty and inequality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70383"/>
            <a:ext cx="10363200" cy="4525617"/>
          </a:xfrm>
        </p:spPr>
        <p:txBody>
          <a:bodyPr/>
          <a:lstStyle/>
          <a:p>
            <a:r>
              <a:rPr lang="en-US" dirty="0"/>
              <a:t>The CAP is reaching the poorer regions within EU Member States.</a:t>
            </a:r>
          </a:p>
          <a:p>
            <a:pPr lvl="1"/>
            <a:r>
              <a:rPr lang="en-US" dirty="0"/>
              <a:t>Within Pillar I, the decoupled payments are the ones primarily allocated to poor areas. </a:t>
            </a:r>
          </a:p>
          <a:p>
            <a:r>
              <a:rPr lang="en-US" dirty="0"/>
              <a:t>Over time, the CAP is associated with poverty reduction.</a:t>
            </a:r>
          </a:p>
          <a:p>
            <a:pPr lvl="1"/>
            <a:r>
              <a:rPr lang="en-US" dirty="0"/>
              <a:t>The decoupled payments within Pillar I and Pillar II are associated with poverty reduction. </a:t>
            </a:r>
          </a:p>
          <a:p>
            <a:r>
              <a:rPr lang="en-US" dirty="0"/>
              <a:t>The CAP is also associated with a decrease in inequality at the subnational level. </a:t>
            </a:r>
          </a:p>
        </p:txBody>
      </p:sp>
    </p:spTree>
    <p:extLst>
      <p:ext uri="{BB962C8B-B14F-4D97-AF65-F5344CB8AC3E}">
        <p14:creationId xmlns:p14="http://schemas.microsoft.com/office/powerpoint/2010/main" val="18958634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Hypothesis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channel through which poverty could have fallen in relation to the CAP would be through the creation of better jobs in agriculture for the workers who remained in agriculture.</a:t>
            </a:r>
          </a:p>
          <a:p>
            <a:r>
              <a:rPr lang="en-US" dirty="0"/>
              <a:t>This hypothesis is supported by the combined results on agricultural productivity, jobs and poverty obtained</a:t>
            </a:r>
          </a:p>
          <a:p>
            <a:r>
              <a:rPr lang="en-US" dirty="0"/>
              <a:t>However, countries differ in where they are in the process of structural transformation. </a:t>
            </a:r>
          </a:p>
        </p:txBody>
      </p:sp>
    </p:spTree>
    <p:extLst>
      <p:ext uri="{BB962C8B-B14F-4D97-AF65-F5344CB8AC3E}">
        <p14:creationId xmlns:p14="http://schemas.microsoft.com/office/powerpoint/2010/main" val="31616927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0F898DE-D396-432C-8B4C-DF47CDC59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Structural transformation and the CAP</a:t>
            </a:r>
          </a:p>
        </p:txBody>
      </p:sp>
    </p:spTree>
    <p:extLst>
      <p:ext uri="{BB962C8B-B14F-4D97-AF65-F5344CB8AC3E}">
        <p14:creationId xmlns:p14="http://schemas.microsoft.com/office/powerpoint/2010/main" val="17549385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NMS and 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NMS, or the EU-13, are the countries that joined since 2004: Bulgaria, Croatia, Cyprus, Czech Republic, Estonia, Hungary, Latvia, Lithuania, Malta, Poland, Romania, Slovakia, and Slovenia.</a:t>
            </a:r>
          </a:p>
          <a:p>
            <a:endParaRPr lang="en-US" dirty="0"/>
          </a:p>
          <a:p>
            <a:r>
              <a:rPr lang="en-US" dirty="0"/>
              <a:t>The OMS, or the EU-15, are Austria, Belgium, Denmark, Finland, France, Germany, Greece, Ireland, Italy, Luxembourg, Netherlands, Portugal, Spain, Sweden, United Kingdom.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8815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70122"/>
            <a:ext cx="10363200" cy="1148316"/>
          </a:xfrm>
        </p:spPr>
        <p:txBody>
          <a:bodyPr/>
          <a:lstStyle/>
          <a:p>
            <a:r>
              <a:rPr lang="en-US" sz="4000" b="1" dirty="0"/>
              <a:t>CAP payments, poverty and agriculture:</a:t>
            </a:r>
            <a:br>
              <a:rPr lang="en-US" sz="4000" b="1" dirty="0"/>
            </a:br>
            <a:r>
              <a:rPr lang="en-US" sz="4000" b="1" dirty="0"/>
              <a:t>the process of structural transformation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8735" y="1536667"/>
            <a:ext cx="8674530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937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D3104E-EF28-4A5D-BDBF-32152899D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9599"/>
            <a:ext cx="10363200" cy="4896897"/>
          </a:xfrm>
        </p:spPr>
        <p:txBody>
          <a:bodyPr/>
          <a:lstStyle/>
          <a:p>
            <a:r>
              <a:rPr lang="en-US" b="1" dirty="0"/>
              <a:t>The report: objective, data and methodology</a:t>
            </a:r>
          </a:p>
        </p:txBody>
      </p:sp>
    </p:spTree>
    <p:extLst>
      <p:ext uri="{BB962C8B-B14F-4D97-AF65-F5344CB8AC3E}">
        <p14:creationId xmlns:p14="http://schemas.microsoft.com/office/powerpoint/2010/main" val="34093291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32475"/>
            <a:ext cx="10363200" cy="976393"/>
          </a:xfrm>
        </p:spPr>
        <p:txBody>
          <a:bodyPr/>
          <a:lstStyle/>
          <a:p>
            <a:r>
              <a:rPr lang="en-US" sz="4000" b="1" dirty="0"/>
              <a:t>Country classification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3486"/>
            <a:ext cx="10363200" cy="5496339"/>
          </a:xfrm>
        </p:spPr>
        <p:txBody>
          <a:bodyPr/>
          <a:lstStyle/>
          <a:p>
            <a:pPr lvl="0"/>
            <a:r>
              <a:rPr lang="en-US" sz="2800" b="1" dirty="0"/>
              <a:t>Successful transformers: </a:t>
            </a:r>
            <a:r>
              <a:rPr lang="en-US" sz="2800" dirty="0"/>
              <a:t>agriculture – poverty delinked</a:t>
            </a:r>
          </a:p>
          <a:p>
            <a:pPr lvl="1"/>
            <a:r>
              <a:rPr lang="en-US" sz="2400" dirty="0"/>
              <a:t>OMS: e.g. Denmark, the Netherlands</a:t>
            </a:r>
          </a:p>
          <a:p>
            <a:pPr lvl="1"/>
            <a:r>
              <a:rPr lang="en-US" sz="2400" dirty="0"/>
              <a:t>NMS: Poland </a:t>
            </a:r>
          </a:p>
          <a:p>
            <a:r>
              <a:rPr lang="en-US" sz="2800" dirty="0"/>
              <a:t> </a:t>
            </a:r>
            <a:r>
              <a:rPr lang="en-US" sz="2800" b="1" dirty="0"/>
              <a:t>Incomplete transformers: </a:t>
            </a:r>
            <a:r>
              <a:rPr lang="en-US" sz="2800" dirty="0"/>
              <a:t>agriculture—poverty linked </a:t>
            </a:r>
          </a:p>
          <a:p>
            <a:pPr lvl="1"/>
            <a:r>
              <a:rPr lang="en-US" sz="2400" dirty="0"/>
              <a:t>OMS: Portugal, Spain</a:t>
            </a:r>
          </a:p>
          <a:p>
            <a:pPr lvl="1"/>
            <a:r>
              <a:rPr lang="en-US" sz="2400" dirty="0"/>
              <a:t>NMS: Bulgaria, Romania</a:t>
            </a:r>
          </a:p>
          <a:p>
            <a:r>
              <a:rPr lang="en-US" sz="2800" b="1" dirty="0"/>
              <a:t>Policy implications:</a:t>
            </a:r>
          </a:p>
          <a:p>
            <a:pPr lvl="1"/>
            <a:r>
              <a:rPr lang="en-US" sz="2400" dirty="0"/>
              <a:t>Successful transformers: basic conditions in place, now modernizing</a:t>
            </a:r>
          </a:p>
          <a:p>
            <a:pPr lvl="1"/>
            <a:r>
              <a:rPr lang="en-US" sz="2400" dirty="0"/>
              <a:t>Incomplete: basic conditions need improving</a:t>
            </a:r>
          </a:p>
          <a:p>
            <a:pPr lvl="1"/>
            <a:r>
              <a:rPr lang="en-US" sz="2400" dirty="0"/>
              <a:t>Basic conditions: roads, health, education, infrastructure, extension services, farmers organizations</a:t>
            </a:r>
          </a:p>
          <a:p>
            <a:r>
              <a:rPr lang="en-US" sz="2800" b="1" dirty="0"/>
              <a:t>What role did the CAP play?</a:t>
            </a:r>
          </a:p>
        </p:txBody>
      </p:sp>
    </p:spTree>
    <p:extLst>
      <p:ext uri="{BB962C8B-B14F-4D97-AF65-F5344CB8AC3E}">
        <p14:creationId xmlns:p14="http://schemas.microsoft.com/office/powerpoint/2010/main" val="18345896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48478"/>
            <a:ext cx="10363200" cy="874643"/>
          </a:xfrm>
        </p:spPr>
        <p:txBody>
          <a:bodyPr/>
          <a:lstStyle/>
          <a:p>
            <a:r>
              <a:rPr lang="en-US" sz="4000" b="1" dirty="0"/>
              <a:t>The CAP and the transformation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23120"/>
            <a:ext cx="10363200" cy="5138531"/>
          </a:xfrm>
        </p:spPr>
        <p:txBody>
          <a:bodyPr/>
          <a:lstStyle/>
          <a:p>
            <a:r>
              <a:rPr lang="en-US" sz="2800" dirty="0"/>
              <a:t>Successful structural transformers:</a:t>
            </a:r>
          </a:p>
          <a:p>
            <a:pPr lvl="1"/>
            <a:r>
              <a:rPr lang="en-US" sz="2400" dirty="0"/>
              <a:t>the CAP no longer targets the poorer regions in the country:</a:t>
            </a:r>
          </a:p>
          <a:p>
            <a:pPr lvl="1"/>
            <a:r>
              <a:rPr lang="en-US" sz="2400" dirty="0"/>
              <a:t>lower left quadrant:</a:t>
            </a:r>
          </a:p>
          <a:p>
            <a:pPr lvl="2"/>
            <a:r>
              <a:rPr lang="en-US" sz="2000" dirty="0"/>
              <a:t>countries in which poverty and agriculture are no longer associated with each other (X-axis)</a:t>
            </a:r>
          </a:p>
          <a:p>
            <a:pPr lvl="2"/>
            <a:r>
              <a:rPr lang="en-US" sz="2000" dirty="0"/>
              <a:t>CAP support is consistent with this (Y-axis) </a:t>
            </a:r>
          </a:p>
          <a:p>
            <a:r>
              <a:rPr lang="en-US" sz="2800" dirty="0"/>
              <a:t>Incomplete transformers:</a:t>
            </a:r>
          </a:p>
          <a:p>
            <a:pPr lvl="1"/>
            <a:r>
              <a:rPr lang="en-US" sz="2400" dirty="0"/>
              <a:t>the CAP targets the poorer, agricultural areas:</a:t>
            </a:r>
          </a:p>
          <a:p>
            <a:pPr lvl="1"/>
            <a:r>
              <a:rPr lang="en-US" sz="2400" dirty="0"/>
              <a:t>Upper right quadrant:</a:t>
            </a:r>
          </a:p>
          <a:p>
            <a:pPr lvl="2"/>
            <a:r>
              <a:rPr lang="en-US" sz="2000" dirty="0"/>
              <a:t>Poverty and agriculture are correlated (X-axis)</a:t>
            </a:r>
          </a:p>
          <a:p>
            <a:pPr lvl="2"/>
            <a:r>
              <a:rPr lang="en-US" sz="2000" dirty="0"/>
              <a:t>the CAP is consistent with this (Y-axis)</a:t>
            </a:r>
          </a:p>
          <a:p>
            <a:r>
              <a:rPr lang="en-US" sz="2800" dirty="0"/>
              <a:t>Overall, the CAP’s reach is quite consistent with the countries’ levels of agricultural development.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2724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F03233-F5F7-4462-98BC-00076FE4A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Policy suggestions</a:t>
            </a:r>
          </a:p>
        </p:txBody>
      </p:sp>
    </p:spTree>
    <p:extLst>
      <p:ext uri="{BB962C8B-B14F-4D97-AF65-F5344CB8AC3E}">
        <p14:creationId xmlns:p14="http://schemas.microsoft.com/office/powerpoint/2010/main" val="7674900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8203"/>
            <a:ext cx="10363200" cy="1791222"/>
          </a:xfrm>
        </p:spPr>
        <p:txBody>
          <a:bodyPr/>
          <a:lstStyle/>
          <a:p>
            <a:r>
              <a:rPr lang="en-US" sz="4000" b="1" dirty="0"/>
              <a:t>For incomplete transformers in the NMS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65337"/>
            <a:ext cx="10363200" cy="4730663"/>
          </a:xfrm>
        </p:spPr>
        <p:txBody>
          <a:bodyPr/>
          <a:lstStyle/>
          <a:p>
            <a:pPr lvl="1"/>
            <a:r>
              <a:rPr lang="en-US" dirty="0"/>
              <a:t>Improve basic conditions for agriculture to thrive (roads, social services, markets, extension services, and support to farmers’ organizations).</a:t>
            </a:r>
          </a:p>
          <a:p>
            <a:pPr lvl="1"/>
            <a:r>
              <a:rPr lang="en-US" dirty="0"/>
              <a:t>Pillar I payments: decoupled and targeted towards the poorer areas to incentivize agricultural investment. </a:t>
            </a:r>
          </a:p>
          <a:p>
            <a:pPr lvl="1"/>
            <a:r>
              <a:rPr lang="en-US" dirty="0"/>
              <a:t>Pillar II payments also associated with poverty reduction, but less so than Pillar I.</a:t>
            </a:r>
          </a:p>
          <a:p>
            <a:pPr lvl="1"/>
            <a:r>
              <a:rPr lang="en-US" dirty="0"/>
              <a:t>Care should be taken that the Pillar II support accompanied by improving basic conditions, otherwise the return on these investments could turn out to be low. </a:t>
            </a:r>
          </a:p>
        </p:txBody>
      </p:sp>
    </p:spTree>
    <p:extLst>
      <p:ext uri="{BB962C8B-B14F-4D97-AF65-F5344CB8AC3E}">
        <p14:creationId xmlns:p14="http://schemas.microsoft.com/office/powerpoint/2010/main" val="2115281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4000" b="1" dirty="0"/>
              <a:t>For incomplete transformers in the 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basic conditions for the success of agriculture could be missing, for instance the institutional links between stakeholders (farmers, agri-business, educational institutions).</a:t>
            </a:r>
          </a:p>
          <a:p>
            <a:r>
              <a:rPr lang="en-US" dirty="0"/>
              <a:t>This could be supported by Pillar II payments.</a:t>
            </a:r>
          </a:p>
          <a:p>
            <a:r>
              <a:rPr lang="en-US" dirty="0"/>
              <a:t>Pillar I decoupled payments less important given existing income levels.</a:t>
            </a:r>
          </a:p>
          <a:p>
            <a:r>
              <a:rPr lang="en-US" dirty="0"/>
              <a:t>Rationale for coupled payments weak.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2644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For successful transformers in the NMS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of the basic conditions for agriculture are in place and agriculture can be a sector which provides reasonably attractive jobs.</a:t>
            </a:r>
          </a:p>
          <a:p>
            <a:r>
              <a:rPr lang="en-US" dirty="0"/>
              <a:t>in the NMS:</a:t>
            </a:r>
          </a:p>
          <a:p>
            <a:pPr lvl="1"/>
            <a:r>
              <a:rPr lang="en-US" dirty="0"/>
              <a:t>decoupled Pillar I payments still important for income-smoothing support for poor or emerging farmers to enable increased on-farm investment. </a:t>
            </a:r>
          </a:p>
          <a:p>
            <a:pPr lvl="1"/>
            <a:r>
              <a:rPr lang="en-US" dirty="0"/>
              <a:t>But also shift to Pillar II to further increase investments, both on and off-farm.</a:t>
            </a:r>
          </a:p>
        </p:txBody>
      </p:sp>
    </p:spTree>
    <p:extLst>
      <p:ext uri="{BB962C8B-B14F-4D97-AF65-F5344CB8AC3E}">
        <p14:creationId xmlns:p14="http://schemas.microsoft.com/office/powerpoint/2010/main" val="28288252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4000" b="1" dirty="0"/>
              <a:t>For successful transformers in the 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Pillar I decoupled payments seem unnecessary, given already high income levels. </a:t>
            </a:r>
          </a:p>
          <a:p>
            <a:pPr lvl="0"/>
            <a:r>
              <a:rPr lang="en-US" dirty="0"/>
              <a:t>Pillar II support can provide important investments, both of a private and a collective nature.</a:t>
            </a:r>
          </a:p>
          <a:p>
            <a:r>
              <a:rPr lang="en-US" dirty="0"/>
              <a:t>Weak rationale for coupled payments.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094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5D051D-5FD8-452B-BC69-5AE4CE52C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5229647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B9EB-A309-49D4-8F87-7339B7BAF1E7}" type="datetime1">
              <a:rPr lang="en-US" altLang="en-US"/>
              <a:pPr/>
              <a:t>4/24/2018</a:t>
            </a:fld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CCAD-9F6A-4B6C-87E4-9293C0F39FEA}" type="slidenum">
              <a:rPr lang="en-US" altLang="en-US"/>
              <a:pPr/>
              <a:t>38</a:t>
            </a:fld>
            <a:endParaRPr lang="en-US" altLang="en-US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92598"/>
            <a:ext cx="10363200" cy="1109902"/>
          </a:xfrm>
        </p:spPr>
        <p:txBody>
          <a:bodyPr/>
          <a:lstStyle/>
          <a:p>
            <a:pPr algn="ctr"/>
            <a:r>
              <a:rPr lang="en-US" altLang="en-US" b="1" dirty="0"/>
              <a:t>Conclusion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1353" y="901874"/>
            <a:ext cx="11035431" cy="558660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The CAP can be powerful and far-reaching instrument: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To reduce poverty and boost incomes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As part of successful structural transformation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The policy mix depends on where the country finds itself in the process of structural transformation: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First phase: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Improve the basic conditions (rural roads, electricity and communications, including internet; health, education, life-long learning; agricultural extension and technology transfer)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Use decoupled CAP payments for income-smoothing to stimulate own investment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Second phase: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Use Pillar II to create better jobs on agriculture and agri-business and support sustainability</a:t>
            </a:r>
          </a:p>
        </p:txBody>
      </p:sp>
    </p:spTree>
    <p:extLst>
      <p:ext uri="{BB962C8B-B14F-4D97-AF65-F5344CB8AC3E}">
        <p14:creationId xmlns:p14="http://schemas.microsoft.com/office/powerpoint/2010/main" val="9537430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12516"/>
            <a:ext cx="10363200" cy="717631"/>
          </a:xfrm>
        </p:spPr>
        <p:txBody>
          <a:bodyPr/>
          <a:lstStyle/>
          <a:p>
            <a:r>
              <a:rPr lang="en-US" b="1" dirty="0"/>
              <a:t>Conclusion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30147"/>
            <a:ext cx="10363200" cy="5065853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800" b="1" dirty="0"/>
              <a:t>Move the monitoring of the CAP from compliance to results.</a:t>
            </a:r>
          </a:p>
          <a:p>
            <a:pPr lvl="1">
              <a:spcBef>
                <a:spcPts val="1200"/>
              </a:spcBef>
            </a:pPr>
            <a:r>
              <a:rPr lang="en-US" sz="2400" b="1" dirty="0"/>
              <a:t> </a:t>
            </a:r>
            <a:r>
              <a:rPr lang="en-US" sz="2400" dirty="0"/>
              <a:t>Measure growth, jobs, inequality, poverty reduction, the environment, instead of inputs and compliance with processes.</a:t>
            </a:r>
          </a:p>
          <a:p>
            <a:pPr>
              <a:spcBef>
                <a:spcPts val="1200"/>
              </a:spcBef>
            </a:pPr>
            <a:r>
              <a:rPr lang="en-US" sz="2800" b="1" dirty="0"/>
              <a:t>Continue to invest in a results-based monitoring system</a:t>
            </a:r>
          </a:p>
          <a:p>
            <a:pPr lvl="1">
              <a:spcBef>
                <a:spcPts val="1200"/>
              </a:spcBef>
            </a:pPr>
            <a:r>
              <a:rPr lang="en-US" sz="2400" dirty="0"/>
              <a:t>enabled by the appropriate legislation to use, and re-purpose, the data)</a:t>
            </a:r>
          </a:p>
          <a:p>
            <a:pPr lvl="1">
              <a:spcBef>
                <a:spcPts val="1200"/>
              </a:spcBef>
            </a:pPr>
            <a:r>
              <a:rPr lang="en-US" sz="2400" dirty="0"/>
              <a:t>combining the CAP’s monitoring system, continuous remote sensing data (to track land use and other </a:t>
            </a:r>
            <a:r>
              <a:rPr lang="en-US" sz="2400" dirty="0" err="1"/>
              <a:t>agro</a:t>
            </a:r>
            <a:r>
              <a:rPr lang="en-US" sz="2400" dirty="0"/>
              <a:t>-environmental variables), and the key social-economic variables at the NUTS3 or below. </a:t>
            </a:r>
          </a:p>
          <a:p>
            <a:pPr>
              <a:spcBef>
                <a:spcPts val="1200"/>
              </a:spcBef>
            </a:pPr>
            <a:r>
              <a:rPr lang="en-US" sz="2800" b="1" dirty="0"/>
              <a:t>Allow for flexibility in implementation, but based on results</a:t>
            </a:r>
            <a:r>
              <a:rPr lang="en-US" sz="2800" dirty="0"/>
              <a:t>. </a:t>
            </a:r>
          </a:p>
          <a:p>
            <a:pPr lvl="1">
              <a:spcBef>
                <a:spcPts val="1200"/>
              </a:spcBef>
            </a:pPr>
            <a:r>
              <a:rPr lang="en-US" sz="2400" dirty="0"/>
              <a:t>Allow greater differentiation, but with a better focus on results-based monitoring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36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446678-5B06-4DCD-9D0F-6154AC14447F}" type="datetime1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4/24/2018</a:t>
            </a:fld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DB856B-731E-4F74-ADEF-013221496002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Times New Roman"/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05273"/>
            <a:ext cx="10363200" cy="929951"/>
          </a:xfrm>
        </p:spPr>
        <p:txBody>
          <a:bodyPr/>
          <a:lstStyle/>
          <a:p>
            <a:r>
              <a:rPr lang="en-US" altLang="en-US" sz="4000" b="1" dirty="0"/>
              <a:t>Basic methodology</a:t>
            </a:r>
            <a:endParaRPr lang="en-US" altLang="en-US" b="1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6182" y="1377862"/>
            <a:ext cx="11635818" cy="473699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Assessing the CAP’s impact on inclusive growth to distill policy suggestions for the future on: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Agricultural labor productivity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Agricultural employment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Poverty</a:t>
            </a:r>
          </a:p>
          <a:p>
            <a:r>
              <a:rPr lang="en-US" dirty="0"/>
              <a:t>Methodology:</a:t>
            </a:r>
          </a:p>
          <a:p>
            <a:pPr lvl="1"/>
            <a:r>
              <a:rPr lang="en-US" dirty="0"/>
              <a:t>Overall approach: time series of countries and regions (NUTS 2 and 3—for poverty data)</a:t>
            </a:r>
          </a:p>
          <a:p>
            <a:pPr lvl="1"/>
            <a:r>
              <a:rPr lang="en-US" dirty="0"/>
              <a:t>with the “treatment” (CAP programs) coming in at different years, and at different intensities and mixes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710474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20512"/>
            <a:ext cx="10363200" cy="1093510"/>
          </a:xfrm>
        </p:spPr>
        <p:txBody>
          <a:bodyPr/>
          <a:lstStyle/>
          <a:p>
            <a:r>
              <a:rPr lang="en-US" dirty="0"/>
              <a:t>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53765"/>
            <a:ext cx="10363200" cy="4842235"/>
          </a:xfrm>
        </p:spPr>
        <p:txBody>
          <a:bodyPr/>
          <a:lstStyle/>
          <a:p>
            <a:r>
              <a:rPr lang="en-US" sz="2400" dirty="0"/>
              <a:t>Rogier van den Brink, Hans Kordik and Joao Pedro Wagner De Azevedo (co-Task Team Leaders, World Bank)</a:t>
            </a:r>
          </a:p>
          <a:p>
            <a:r>
              <a:rPr lang="en-US" sz="2400" dirty="0"/>
              <a:t>Team members: Jo Swinnen, Maria Garrone, Dorien Emmers (University of Leuven), Attila </a:t>
            </a:r>
            <a:r>
              <a:rPr lang="en-US" sz="2400" dirty="0" err="1"/>
              <a:t>Jambor</a:t>
            </a:r>
            <a:r>
              <a:rPr lang="en-US" sz="2400" dirty="0"/>
              <a:t> (</a:t>
            </a:r>
            <a:r>
              <a:rPr lang="en-US" sz="2400" dirty="0" err="1"/>
              <a:t>Corvinus</a:t>
            </a:r>
            <a:r>
              <a:rPr lang="en-US" sz="2400" dirty="0"/>
              <a:t> University, Budapest), Alan Mathews (Department of Economics, Trinity College Dublin), Alessandro Olper (University of Milan), Matija Laco, Marianne Grosclaude, Paul Andres Corral Rodas, Hongxi Zhao, Enrique </a:t>
            </a:r>
            <a:r>
              <a:rPr lang="en-US" sz="2400" dirty="0" err="1"/>
              <a:t>Aldaz</a:t>
            </a:r>
            <a:r>
              <a:rPr lang="en-US" sz="2400" dirty="0"/>
              <a:t>-Carrol, and Vincent De Paul Tsoungui Belinga (World Bank)</a:t>
            </a:r>
          </a:p>
          <a:p>
            <a:r>
              <a:rPr lang="en-US" sz="2400" dirty="0"/>
              <a:t>Reviewers: Tassos Haniotis, Director for Strategy, Simplification and Policy Analysis of DG AGRI (European Commission), Holger Kray (Lead Agriculture Economist, World Bank), Csaba </a:t>
            </a:r>
            <a:r>
              <a:rPr lang="en-US" sz="2400" dirty="0" err="1"/>
              <a:t>Csaki</a:t>
            </a:r>
            <a:r>
              <a:rPr lang="en-US" sz="2400" dirty="0"/>
              <a:t> (Professor at </a:t>
            </a:r>
            <a:r>
              <a:rPr lang="en-US" sz="2400" dirty="0" err="1"/>
              <a:t>Corvinus</a:t>
            </a:r>
            <a:r>
              <a:rPr lang="en-US" sz="2400" dirty="0"/>
              <a:t> University), and Hans Binswanger R.I.P. (University of Pretoria).</a:t>
            </a:r>
          </a:p>
          <a:p>
            <a:r>
              <a:rPr lang="en-US" sz="2400" dirty="0"/>
              <a:t>Advisor: Dacian Julien Cioloș (former European Commissioner for Agriculture and Rural Development and Prime Minister of Romania)</a:t>
            </a:r>
          </a:p>
        </p:txBody>
      </p:sp>
    </p:spTree>
    <p:extLst>
      <p:ext uri="{BB962C8B-B14F-4D97-AF65-F5344CB8AC3E}">
        <p14:creationId xmlns:p14="http://schemas.microsoft.com/office/powerpoint/2010/main" val="10418162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528" y="609600"/>
            <a:ext cx="11301984" cy="1143000"/>
          </a:xfrm>
        </p:spPr>
        <p:txBody>
          <a:bodyPr/>
          <a:lstStyle/>
          <a:p>
            <a:r>
              <a:rPr lang="en-US" b="1" dirty="0"/>
              <a:t>Small farms are in areas of high poverty…</a:t>
            </a:r>
            <a:br>
              <a:rPr lang="en-US" b="1" dirty="0"/>
            </a:br>
            <a:r>
              <a:rPr lang="en-US" b="1" dirty="0"/>
              <a:t>but so are very large farms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4582" y="2251128"/>
            <a:ext cx="6121159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273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Small farm productivity in an NMS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038" y="1897874"/>
            <a:ext cx="7884691" cy="484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51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is new?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80827"/>
            <a:ext cx="10363200" cy="4515173"/>
          </a:xfrm>
        </p:spPr>
        <p:txBody>
          <a:bodyPr/>
          <a:lstStyle/>
          <a:p>
            <a:r>
              <a:rPr lang="en-US" sz="3600" dirty="0"/>
              <a:t>New data:</a:t>
            </a:r>
          </a:p>
          <a:p>
            <a:pPr lvl="1"/>
            <a:r>
              <a:rPr lang="en-US" sz="3200" dirty="0"/>
              <a:t>Poverty maps at NUTS3 level</a:t>
            </a:r>
          </a:p>
          <a:p>
            <a:pPr lvl="1"/>
            <a:r>
              <a:rPr lang="en-US" sz="3200" dirty="0"/>
              <a:t>More detailed CAP payments data</a:t>
            </a:r>
          </a:p>
          <a:p>
            <a:pPr lvl="1"/>
            <a:r>
              <a:rPr lang="en-US" sz="3200" dirty="0"/>
              <a:t>Panels are EU-wide</a:t>
            </a:r>
          </a:p>
          <a:p>
            <a:r>
              <a:rPr lang="en-US" sz="3600" dirty="0"/>
              <a:t>Analysis is not based on:</a:t>
            </a:r>
          </a:p>
          <a:p>
            <a:pPr lvl="1"/>
            <a:r>
              <a:rPr lang="en-US" sz="3200" dirty="0"/>
              <a:t>projections, models, single country before-after comparisons, or simple cross-sectional analysis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89594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2734"/>
            <a:ext cx="10363200" cy="1177447"/>
          </a:xfrm>
        </p:spPr>
        <p:txBody>
          <a:bodyPr/>
          <a:lstStyle/>
          <a:p>
            <a:r>
              <a:rPr lang="en-US" sz="4000" b="1" dirty="0"/>
              <a:t>Causality?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4713"/>
            <a:ext cx="10363200" cy="5031288"/>
          </a:xfrm>
        </p:spPr>
        <p:txBody>
          <a:bodyPr/>
          <a:lstStyle/>
          <a:p>
            <a:r>
              <a:rPr lang="en-US" dirty="0"/>
              <a:t>Causality cannot be inferred:</a:t>
            </a:r>
          </a:p>
          <a:p>
            <a:pPr lvl="1"/>
            <a:r>
              <a:rPr lang="en-US" dirty="0"/>
              <a:t>This report, nor any other reports on the impact of the CAP, cannot build on the results of randomized controlled or natural experiments.</a:t>
            </a:r>
          </a:p>
          <a:p>
            <a:pPr lvl="1"/>
            <a:r>
              <a:rPr lang="en-US" dirty="0"/>
              <a:t>This is why the report refers to “associations”, “correlations” or “links”.</a:t>
            </a:r>
          </a:p>
          <a:p>
            <a:r>
              <a:rPr lang="en-US" dirty="0"/>
              <a:t>However, statistical results are based on a large number of observations, EU-wide, over time and space:</a:t>
            </a:r>
          </a:p>
          <a:p>
            <a:pPr lvl="1"/>
            <a:r>
              <a:rPr lang="en-US" dirty="0"/>
              <a:t>analysis attempts to rule out as many other factors, which could cause the correlations, as possible.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998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8843"/>
            <a:ext cx="10363200" cy="1563757"/>
          </a:xfrm>
        </p:spPr>
        <p:txBody>
          <a:bodyPr/>
          <a:lstStyle/>
          <a:p>
            <a:r>
              <a:rPr lang="en-US" sz="3600" b="1" dirty="0"/>
              <a:t>Assessment of the impact of the CAP on inclusive growth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869" y="1752600"/>
            <a:ext cx="11598965" cy="4343400"/>
          </a:xfrm>
        </p:spPr>
        <p:txBody>
          <a:bodyPr/>
          <a:lstStyle/>
          <a:p>
            <a:r>
              <a:rPr lang="en-US" dirty="0"/>
              <a:t>Inclusive growth objective is a recent objective and one of many</a:t>
            </a:r>
          </a:p>
          <a:p>
            <a:r>
              <a:rPr lang="en-US" dirty="0"/>
              <a:t>So this is </a:t>
            </a:r>
            <a:r>
              <a:rPr lang="en-US" u="sng" dirty="0"/>
              <a:t>not</a:t>
            </a:r>
            <a:r>
              <a:rPr lang="en-US" dirty="0"/>
              <a:t> an evaluation of the CAP</a:t>
            </a:r>
          </a:p>
          <a:p>
            <a:r>
              <a:rPr lang="en-US" dirty="0"/>
              <a:t>It is an ex-post assessment of how the CAP has performed on one dimension: “inclusive growth”</a:t>
            </a:r>
          </a:p>
          <a:p>
            <a:pPr lvl="1"/>
            <a:r>
              <a:rPr lang="en-US" dirty="0"/>
              <a:t>agricultural labor productivity, jobs, incomes and poverty</a:t>
            </a:r>
          </a:p>
          <a:p>
            <a:r>
              <a:rPr lang="en-US" dirty="0"/>
              <a:t>Are there lessons going forward, if you want to amplify that impact?</a:t>
            </a:r>
          </a:p>
        </p:txBody>
      </p:sp>
    </p:spTree>
    <p:extLst>
      <p:ext uri="{BB962C8B-B14F-4D97-AF65-F5344CB8AC3E}">
        <p14:creationId xmlns:p14="http://schemas.microsoft.com/office/powerpoint/2010/main" val="2795131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61741"/>
            <a:ext cx="10363200" cy="1390859"/>
          </a:xfrm>
        </p:spPr>
        <p:txBody>
          <a:bodyPr/>
          <a:lstStyle/>
          <a:p>
            <a:r>
              <a:rPr lang="en-US" sz="4000" b="1" dirty="0"/>
              <a:t>Why focus on agriculture and the CAP?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57011"/>
            <a:ext cx="10363200" cy="4638989"/>
          </a:xfrm>
        </p:spPr>
        <p:txBody>
          <a:bodyPr/>
          <a:lstStyle/>
          <a:p>
            <a:r>
              <a:rPr lang="en-US" sz="2800" dirty="0"/>
              <a:t>Doesn’t agriculture become less and less important, and as labor moves out of this low productivity sector and into, say, manufacturing, everybody is better off?</a:t>
            </a:r>
          </a:p>
          <a:p>
            <a:r>
              <a:rPr lang="en-US" sz="2800" dirty="0"/>
              <a:t>Isn’t the policy recommendation to accelerate this process for “easy” productivity gains?</a:t>
            </a:r>
          </a:p>
          <a:p>
            <a:r>
              <a:rPr lang="en-US" sz="2800" dirty="0"/>
              <a:t>Answers:</a:t>
            </a:r>
          </a:p>
          <a:p>
            <a:pPr lvl="1"/>
            <a:r>
              <a:rPr lang="en-US" sz="2400" dirty="0"/>
              <a:t>To successfully complete this process of “structural transformation” is not easy</a:t>
            </a:r>
          </a:p>
          <a:p>
            <a:pPr lvl="1"/>
            <a:r>
              <a:rPr lang="en-US" sz="2400" dirty="0"/>
              <a:t>International experience: there are no short cuts, and the process starts in agriculture</a:t>
            </a:r>
          </a:p>
          <a:p>
            <a:pPr lvl="1"/>
            <a:r>
              <a:rPr lang="en-US" sz="2400" dirty="0"/>
              <a:t>But if done well, poverty is reduced economy-wide</a:t>
            </a:r>
          </a:p>
          <a:p>
            <a:pPr lvl="1"/>
            <a:r>
              <a:rPr lang="en-US" sz="2400" dirty="0"/>
              <a:t>Our report therefore assess where countries are in this process</a:t>
            </a:r>
          </a:p>
        </p:txBody>
      </p:sp>
    </p:spTree>
    <p:extLst>
      <p:ext uri="{BB962C8B-B14F-4D97-AF65-F5344CB8AC3E}">
        <p14:creationId xmlns:p14="http://schemas.microsoft.com/office/powerpoint/2010/main" val="136346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4497" y="80387"/>
            <a:ext cx="10642737" cy="1367413"/>
          </a:xfrm>
        </p:spPr>
        <p:txBody>
          <a:bodyPr/>
          <a:lstStyle/>
          <a:p>
            <a:pPr>
              <a:defRPr/>
            </a:pPr>
            <a:r>
              <a:rPr lang="en-US" b="1" dirty="0"/>
              <a:t>Structural transformation</a:t>
            </a:r>
            <a:endParaRPr lang="en-US" sz="3600" b="1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934497" y="1145512"/>
            <a:ext cx="9883320" cy="4950488"/>
          </a:xfrm>
        </p:spPr>
        <p:txBody>
          <a:bodyPr/>
          <a:lstStyle/>
          <a:p>
            <a:r>
              <a:rPr lang="en-US" altLang="en-US" sz="3600" dirty="0"/>
              <a:t>Before economic transformation takes off, agriculture:</a:t>
            </a:r>
          </a:p>
          <a:p>
            <a:pPr lvl="1"/>
            <a:r>
              <a:rPr lang="en-US" altLang="en-US" dirty="0"/>
              <a:t>large shares in economic output and the labor force</a:t>
            </a:r>
          </a:p>
          <a:p>
            <a:pPr lvl="1"/>
            <a:r>
              <a:rPr lang="en-US" altLang="en-US" dirty="0"/>
              <a:t>but the share in economic output </a:t>
            </a:r>
            <a:r>
              <a:rPr lang="en-US" altLang="en-US" i="1" dirty="0"/>
              <a:t>less</a:t>
            </a:r>
            <a:r>
              <a:rPr lang="en-US" altLang="en-US" dirty="0"/>
              <a:t> than its share in the labor force</a:t>
            </a:r>
          </a:p>
          <a:p>
            <a:pPr lvl="1"/>
            <a:r>
              <a:rPr lang="en-US" altLang="en-US" dirty="0"/>
              <a:t>has</a:t>
            </a:r>
            <a:r>
              <a:rPr lang="en-US" altLang="en-US" i="1" dirty="0"/>
              <a:t> lower</a:t>
            </a:r>
            <a:r>
              <a:rPr lang="en-US" altLang="en-US" dirty="0"/>
              <a:t> productivity of labor than in industry and services. </a:t>
            </a:r>
          </a:p>
          <a:p>
            <a:r>
              <a:rPr lang="en-US" altLang="en-US" sz="3600" dirty="0"/>
              <a:t>Industrial growth takes off:</a:t>
            </a:r>
          </a:p>
          <a:p>
            <a:pPr lvl="1"/>
            <a:r>
              <a:rPr lang="en-US" altLang="en-US" dirty="0"/>
              <a:t>industry, and in particular manufacturing, increases its share in the economy; later followed by services</a:t>
            </a:r>
          </a:p>
          <a:p>
            <a:pPr lvl="1"/>
            <a:r>
              <a:rPr lang="en-US" altLang="en-US" dirty="0"/>
              <a:t>pulls labor out of agriculture more or less rapidly, increasing overall productivity of the economy </a:t>
            </a:r>
            <a:endParaRPr lang="en-US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353447343"/>
      </p:ext>
    </p:extLst>
  </p:cSld>
  <p:clrMapOvr>
    <a:masterClrMapping/>
  </p:clrMapOvr>
</p:sld>
</file>

<file path=ppt/theme/theme1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genda Slide">
  <a:themeElements>
    <a:clrScheme name="World Bank">
      <a:dk1>
        <a:srgbClr val="002345"/>
      </a:dk1>
      <a:lt1>
        <a:sysClr val="window" lastClr="FFFFFF"/>
      </a:lt1>
      <a:dk2>
        <a:srgbClr val="000000"/>
      </a:dk2>
      <a:lt2>
        <a:srgbClr val="00ADE4"/>
      </a:lt2>
      <a:accent1>
        <a:srgbClr val="000000"/>
      </a:accent1>
      <a:accent2>
        <a:srgbClr val="7F7F7F"/>
      </a:accent2>
      <a:accent3>
        <a:srgbClr val="00ADE4"/>
      </a:accent3>
      <a:accent4>
        <a:srgbClr val="021F43"/>
      </a:accent4>
      <a:accent5>
        <a:srgbClr val="006450"/>
      </a:accent5>
      <a:accent6>
        <a:srgbClr val="F78D28"/>
      </a:accent6>
      <a:hlink>
        <a:srgbClr val="00AB51"/>
      </a:hlink>
      <a:folHlink>
        <a:srgbClr val="61477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5421A8BC539F4E9CD975449F4D5E67" ma:contentTypeVersion="6" ma:contentTypeDescription="Create a new document." ma:contentTypeScope="" ma:versionID="0c94c16d9dbe1c06836535e5f88118e6">
  <xsd:schema xmlns:xsd="http://www.w3.org/2001/XMLSchema" xmlns:xs="http://www.w3.org/2001/XMLSchema" xmlns:p="http://schemas.microsoft.com/office/2006/metadata/properties" xmlns:ns1="http://schemas.microsoft.com/sharepoint/v3" xmlns:ns2="5e7cb054-2895-40de-9ac5-c4144e934bb2" xmlns:ns3="a09913c3-d4ee-417e-882f-45df76dcffdb" targetNamespace="http://schemas.microsoft.com/office/2006/metadata/properties" ma:root="true" ma:fieldsID="e4fc3b06e87a1b497f27b9b2957ac6ed" ns1:_="" ns2:_="" ns3:_="">
    <xsd:import namespace="http://schemas.microsoft.com/sharepoint/v3"/>
    <xsd:import namespace="5e7cb054-2895-40de-9ac5-c4144e934bb2"/>
    <xsd:import namespace="a09913c3-d4ee-417e-882f-45df76dcffdb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7cb054-2895-40de-9ac5-c4144e934bb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9913c3-d4ee-417e-882f-45df76dcff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SharedWithUsers xmlns="5e7cb054-2895-40de-9ac5-c4144e934bb2">
      <UserInfo>
        <DisplayName>Andrea Liverani</DisplayName>
        <AccountId>7976</AccountId>
        <AccountType/>
      </UserInfo>
      <UserInfo>
        <DisplayName>Julian A. Lampietti</DisplayName>
        <AccountId>6380</AccountId>
        <AccountType/>
      </UserInfo>
      <UserInfo>
        <DisplayName>Anil Onal</DisplayName>
        <AccountId>18112</AccountId>
        <AccountType/>
      </UserInfo>
      <UserInfo>
        <DisplayName>Donato De Rosa</DisplayName>
        <AccountId>13609</AccountId>
        <AccountType/>
      </UserInfo>
      <UserInfo>
        <DisplayName>Enrique Aldaz-Carroll</DisplayName>
        <AccountId>17839</AccountId>
        <AccountType/>
      </UserInfo>
      <UserInfo>
        <DisplayName>Mismake D. Galatis</DisplayName>
        <AccountId>18941</AccountId>
        <AccountType/>
      </UserInfo>
      <UserInfo>
        <DisplayName>Stella Ilieva</DisplayName>
        <AccountId>13595</AccountId>
        <AccountType/>
      </UserInfo>
      <UserInfo>
        <DisplayName>Lalita M. Moorty</DisplayName>
        <AccountId>13178</AccountId>
        <AccountType/>
      </UserInfo>
      <UserInfo>
        <DisplayName>Emilia Skrok</DisplayName>
        <AccountId>13598</AccountId>
        <AccountType/>
      </UserInfo>
      <UserInfo>
        <DisplayName>Matija Laco</DisplayName>
        <AccountId>3323</AccountId>
        <AccountType/>
      </UserInfo>
      <UserInfo>
        <DisplayName>Catalin Pauna</DisplayName>
        <AccountId>13603</AccountId>
        <AccountType/>
      </UserInfo>
      <UserInfo>
        <DisplayName>Leszek Pawel Kasek</DisplayName>
        <AccountId>13617</AccountId>
        <AccountType/>
      </UserInfo>
      <UserInfo>
        <DisplayName>Nancy Davies-Cole</DisplayName>
        <AccountId>20886</AccountId>
        <AccountType/>
      </UserInfo>
      <UserInfo>
        <DisplayName>Rogier J. E. Van Den Brink</DisplayName>
        <AccountId>2453</AccountId>
        <AccountType/>
      </UserInfo>
      <UserInfo>
        <DisplayName>Habib Rab</DisplayName>
        <AccountId>13650</AccountId>
        <AccountType/>
      </UserInfo>
      <UserInfo>
        <DisplayName>Andrei Silviu Dospinescu</DisplayName>
        <AccountId>14886</AccountId>
        <AccountType/>
      </UserInfo>
      <UserInfo>
        <DisplayName>Vincent De Paul Tsoungui Belinga</DisplayName>
        <AccountId>17516</AccountId>
        <AccountType/>
      </UserInfo>
      <UserInfo>
        <DisplayName>Pinar Yasar</DisplayName>
        <AccountId>20887</AccountId>
        <AccountType/>
      </UserInfo>
      <UserInfo>
        <DisplayName>Erdem Atas</DisplayName>
        <AccountId>20888</AccountId>
        <AccountType/>
      </UserInfo>
      <UserInfo>
        <DisplayName>Hans Christoph Kordik</DisplayName>
        <AccountId>17838</AccountId>
        <AccountType/>
      </UserInfo>
      <UserInfo>
        <DisplayName>Joao Pedro Wagner De Azevedo</DisplayName>
        <AccountId>945</AccountId>
        <AccountType/>
      </UserInfo>
      <UserInfo>
        <DisplayName>Marianne Grosclaude</DisplayName>
        <AccountId>9890</AccountId>
        <AccountType/>
      </UserInfo>
      <UserInfo>
        <DisplayName>Mariana Isturiz</DisplayName>
        <AccountId>20966</AccountId>
        <AccountType/>
      </UserInfo>
      <UserInfo>
        <DisplayName>Juergen Voegele</DisplayName>
        <AccountId>5256</AccountId>
        <AccountType/>
      </UserInfo>
      <UserInfo>
        <DisplayName>Oliver Joy</DisplayName>
        <AccountId>23361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641E03A-7288-4AA2-B83F-EBAFE754851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AA1270-A8A1-496F-9540-C757289364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e7cb054-2895-40de-9ac5-c4144e934bb2"/>
    <ds:schemaRef ds:uri="a09913c3-d4ee-417e-882f-45df76dcff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76B2D49-72C2-4BAE-9A39-7BCAE51FA0AF}">
  <ds:schemaRefs>
    <ds:schemaRef ds:uri="http://schemas.microsoft.com/office/infopath/2007/PartnerControls"/>
    <ds:schemaRef ds:uri="http://schemas.microsoft.com/office/2006/metadata/properties"/>
    <ds:schemaRef ds:uri="http://schemas.microsoft.com/sharepoint/v3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a09913c3-d4ee-417e-882f-45df76dcffdb"/>
    <ds:schemaRef ds:uri="5e7cb054-2895-40de-9ac5-c4144e934bb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28886</TotalTime>
  <Words>2431</Words>
  <Application>Microsoft Office PowerPoint</Application>
  <PresentationFormat>Custom</PresentationFormat>
  <Paragraphs>235</Paragraphs>
  <Slides>42</Slides>
  <Notes>6</Notes>
  <HiddenSlides>2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Soaring</vt:lpstr>
      <vt:lpstr>Agenda Slide</vt:lpstr>
      <vt:lpstr>Thinking CAP: Supporting Agricultural Jobs and Incomes in the EU</vt:lpstr>
      <vt:lpstr>Outline</vt:lpstr>
      <vt:lpstr>The report: objective, data and methodology</vt:lpstr>
      <vt:lpstr>Basic methodology</vt:lpstr>
      <vt:lpstr>What is new?</vt:lpstr>
      <vt:lpstr>Causality?</vt:lpstr>
      <vt:lpstr>Assessment of the impact of the CAP on inclusive growth</vt:lpstr>
      <vt:lpstr>Why focus on agriculture and the CAP?</vt:lpstr>
      <vt:lpstr>Structural transformation</vt:lpstr>
      <vt:lpstr>GDP growth originating in agriculture is more inclusive</vt:lpstr>
      <vt:lpstr>The first phase of structural transformation starts in agriculture</vt:lpstr>
      <vt:lpstr>How does agriculture support incomes in rural areas?</vt:lpstr>
      <vt:lpstr>However, there are no shortcuts to getting it right:</vt:lpstr>
      <vt:lpstr>Agriculture in the EU</vt:lpstr>
      <vt:lpstr>Macro trends</vt:lpstr>
      <vt:lpstr>EU convergence: absolute poverty levels differ starkly </vt:lpstr>
      <vt:lpstr>Agriculture in the EU:  key characteristics</vt:lpstr>
      <vt:lpstr>The Agricultural Income Gap is closing</vt:lpstr>
      <vt:lpstr>In the EU: Agriculture and poverty are not correlated, on average</vt:lpstr>
      <vt:lpstr>Our findings</vt:lpstr>
      <vt:lpstr>CAP: The Twin Pillars</vt:lpstr>
      <vt:lpstr>CAP reaches many different farmers</vt:lpstr>
      <vt:lpstr>Agricultural labor productivity</vt:lpstr>
      <vt:lpstr>Jobs</vt:lpstr>
      <vt:lpstr>Poverty and inequality</vt:lpstr>
      <vt:lpstr>Hypothesis</vt:lpstr>
      <vt:lpstr>Structural transformation and the CAP</vt:lpstr>
      <vt:lpstr>NMS and OMS</vt:lpstr>
      <vt:lpstr>CAP payments, poverty and agriculture: the process of structural transformation</vt:lpstr>
      <vt:lpstr>Country classification</vt:lpstr>
      <vt:lpstr>The CAP and the transformation process</vt:lpstr>
      <vt:lpstr>Policy suggestions</vt:lpstr>
      <vt:lpstr>For incomplete transformers in the NMS </vt:lpstr>
      <vt:lpstr>For incomplete transformers in the OMS</vt:lpstr>
      <vt:lpstr>For successful transformers in the NMS</vt:lpstr>
      <vt:lpstr>For successful transformers in the OMS</vt:lpstr>
      <vt:lpstr>Conclusion</vt:lpstr>
      <vt:lpstr>Conclusion</vt:lpstr>
      <vt:lpstr>Conclusion (cont.)</vt:lpstr>
      <vt:lpstr>Team</vt:lpstr>
      <vt:lpstr>Small farms are in areas of high poverty… but so are very large farms</vt:lpstr>
      <vt:lpstr>Small farm productivity in an NMS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special role of agriculture in poverty reduction and broad-based economic growth</dc:title>
  <dc:creator>Rogier J. E. Van Den Brink</dc:creator>
  <cp:lastModifiedBy>PIRET Brigitte (AGRI)</cp:lastModifiedBy>
  <cp:revision>365</cp:revision>
  <cp:lastPrinted>2017-11-28T15:53:49Z</cp:lastPrinted>
  <dcterms:created xsi:type="dcterms:W3CDTF">2017-06-07T13:32:05Z</dcterms:created>
  <dcterms:modified xsi:type="dcterms:W3CDTF">2018-04-24T09:54:24Z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0x010100E65421A8BC539F4E9CD975449F4D5E67</vt:lpwstr>
  </property>
</Properties>
</file>