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4" r:id="rId2"/>
  </p:sldMasterIdLst>
  <p:notesMasterIdLst>
    <p:notesMasterId r:id="rId22"/>
  </p:notesMasterIdLst>
  <p:handoutMasterIdLst>
    <p:handoutMasterId r:id="rId23"/>
  </p:handoutMasterIdLst>
  <p:sldIdLst>
    <p:sldId id="263" r:id="rId3"/>
    <p:sldId id="270" r:id="rId4"/>
    <p:sldId id="265" r:id="rId5"/>
    <p:sldId id="271" r:id="rId6"/>
    <p:sldId id="267" r:id="rId7"/>
    <p:sldId id="281" r:id="rId8"/>
    <p:sldId id="282" r:id="rId9"/>
    <p:sldId id="291" r:id="rId10"/>
    <p:sldId id="292" r:id="rId11"/>
    <p:sldId id="286" r:id="rId12"/>
    <p:sldId id="287" r:id="rId13"/>
    <p:sldId id="288" r:id="rId14"/>
    <p:sldId id="289" r:id="rId15"/>
    <p:sldId id="290" r:id="rId16"/>
    <p:sldId id="276" r:id="rId17"/>
    <p:sldId id="283" r:id="rId18"/>
    <p:sldId id="284" r:id="rId19"/>
    <p:sldId id="285" r:id="rId20"/>
    <p:sldId id="269" r:id="rId21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>
      <p:cViewPr varScale="1">
        <p:scale>
          <a:sx n="80" d="100"/>
          <a:sy n="80" d="100"/>
        </p:scale>
        <p:origin x="828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6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6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6" y="0"/>
            <a:ext cx="28906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714876"/>
            <a:ext cx="5335893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6" y="9428164"/>
            <a:ext cx="289066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1842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825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258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6464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4494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0284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561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1147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0549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9659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247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853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549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899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950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4748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673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543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956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247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261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766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131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4121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580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801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753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6833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886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1685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6067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357717"/>
            <a:ext cx="1354138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889" y="6436784"/>
            <a:ext cx="511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3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3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885"/>
            <a:ext cx="2133600" cy="47624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885"/>
            <a:ext cx="2895600" cy="47624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885"/>
            <a:ext cx="2133600" cy="476249"/>
          </a:xfrm>
        </p:spPr>
        <p:txBody>
          <a:bodyPr/>
          <a:lstStyle>
            <a:lvl1pPr>
              <a:defRPr/>
            </a:lvl1pPr>
          </a:lstStyle>
          <a:p>
            <a:fld id="{684F3AB7-A8B7-43E1-A2C2-06627F7978B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3864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C945-D061-4E91-B902-E5EF11AF66B5}" type="datetimeFigureOut">
              <a:rPr lang="en-GB" smtClean="0"/>
              <a:t>06/05/2020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F53B5-7A7D-45F9-8464-09818130F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09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agridata.ec.europa.eu/extensions/DataPortal/wine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1628800"/>
            <a:ext cx="4536504" cy="2016224"/>
          </a:xfrm>
        </p:spPr>
        <p:txBody>
          <a:bodyPr/>
          <a:lstStyle/>
          <a:p>
            <a:pPr algn="ctr"/>
            <a:r>
              <a:rPr lang="en-GB" dirty="0" smtClean="0"/>
              <a:t>Agri Food Data Portal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4077072"/>
            <a:ext cx="5760640" cy="1872208"/>
          </a:xfrm>
        </p:spPr>
        <p:txBody>
          <a:bodyPr/>
          <a:lstStyle/>
          <a:p>
            <a:pPr algn="ctr"/>
            <a:r>
              <a:rPr lang="en-GB" dirty="0" smtClean="0"/>
              <a:t>Wine Market Observatory Meeting – 06/05/2020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6156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 smtClean="0">
                <a:solidFill>
                  <a:srgbClr val="0F5494"/>
                </a:solidFill>
              </a:rPr>
              <a:t>Wine</a:t>
            </a:r>
            <a:r>
              <a:rPr lang="fr-BE" sz="1600" b="0" dirty="0" smtClean="0">
                <a:solidFill>
                  <a:srgbClr val="0F5494"/>
                </a:solidFill>
              </a:rPr>
              <a:t> Trade – Exports - 08/19 -&gt; 04/20</a:t>
            </a:r>
          </a:p>
          <a:p>
            <a:r>
              <a:rPr lang="fr-BE" sz="1600" b="0" dirty="0" smtClean="0">
                <a:solidFill>
                  <a:srgbClr val="0F5494"/>
                </a:solidFill>
              </a:rPr>
              <a:t>TAXUD </a:t>
            </a:r>
            <a:r>
              <a:rPr lang="fr-BE" sz="1600" b="0" dirty="0">
                <a:solidFill>
                  <a:srgbClr val="0F5494"/>
                </a:solidFill>
              </a:rPr>
              <a:t>Surveillance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124744"/>
            <a:ext cx="9073008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7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6156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>
                <a:solidFill>
                  <a:srgbClr val="0F5494"/>
                </a:solidFill>
              </a:rPr>
              <a:t>Wine</a:t>
            </a:r>
            <a:r>
              <a:rPr lang="fr-BE" sz="1600" b="0" dirty="0">
                <a:solidFill>
                  <a:srgbClr val="0F5494"/>
                </a:solidFill>
              </a:rPr>
              <a:t> Trade – </a:t>
            </a:r>
            <a:r>
              <a:rPr lang="fr-BE" sz="1600" b="0" dirty="0" smtClean="0">
                <a:solidFill>
                  <a:srgbClr val="0F5494"/>
                </a:solidFill>
              </a:rPr>
              <a:t>Exports – France - </a:t>
            </a:r>
            <a:r>
              <a:rPr lang="fr-BE" sz="1600" b="0" dirty="0">
                <a:solidFill>
                  <a:srgbClr val="0F5494"/>
                </a:solidFill>
              </a:rPr>
              <a:t>08/19 -&gt; 04/20</a:t>
            </a:r>
          </a:p>
          <a:p>
            <a:r>
              <a:rPr lang="fr-BE" sz="1600" b="0" dirty="0">
                <a:solidFill>
                  <a:srgbClr val="0F5494"/>
                </a:solidFill>
              </a:rPr>
              <a:t>TAXUD Surveillance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" y="1196752"/>
            <a:ext cx="9110786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7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6156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>
                <a:solidFill>
                  <a:srgbClr val="0F5494"/>
                </a:solidFill>
              </a:rPr>
              <a:t>Wine</a:t>
            </a:r>
            <a:r>
              <a:rPr lang="fr-BE" sz="1600" b="0" dirty="0">
                <a:solidFill>
                  <a:srgbClr val="0F5494"/>
                </a:solidFill>
              </a:rPr>
              <a:t> Trade – </a:t>
            </a:r>
            <a:r>
              <a:rPr lang="fr-BE" sz="1600" b="0" dirty="0" smtClean="0">
                <a:solidFill>
                  <a:srgbClr val="0F5494"/>
                </a:solidFill>
              </a:rPr>
              <a:t>Exports – Allemagne - </a:t>
            </a:r>
            <a:r>
              <a:rPr lang="fr-BE" sz="1600" b="0" dirty="0">
                <a:solidFill>
                  <a:srgbClr val="0F5494"/>
                </a:solidFill>
              </a:rPr>
              <a:t>08/19 -&gt; 04/20</a:t>
            </a:r>
          </a:p>
          <a:p>
            <a:r>
              <a:rPr lang="fr-BE" sz="1600" b="0" dirty="0">
                <a:solidFill>
                  <a:srgbClr val="0F5494"/>
                </a:solidFill>
              </a:rPr>
              <a:t>TAXUD Surveillance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33454"/>
            <a:ext cx="9108504" cy="572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27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43" y="476672"/>
            <a:ext cx="6156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>
                <a:solidFill>
                  <a:srgbClr val="0F5494"/>
                </a:solidFill>
              </a:rPr>
              <a:t>Wine</a:t>
            </a:r>
            <a:r>
              <a:rPr lang="fr-BE" sz="1600" b="0" dirty="0">
                <a:solidFill>
                  <a:srgbClr val="0F5494"/>
                </a:solidFill>
              </a:rPr>
              <a:t> Trade – </a:t>
            </a:r>
            <a:r>
              <a:rPr lang="fr-BE" sz="1600" b="0" dirty="0" smtClean="0">
                <a:solidFill>
                  <a:srgbClr val="0F5494"/>
                </a:solidFill>
              </a:rPr>
              <a:t>Exports – Espagne - </a:t>
            </a:r>
            <a:r>
              <a:rPr lang="fr-BE" sz="1600" b="0" dirty="0">
                <a:solidFill>
                  <a:srgbClr val="0F5494"/>
                </a:solidFill>
              </a:rPr>
              <a:t>08/19 -&gt; 04/20</a:t>
            </a:r>
          </a:p>
          <a:p>
            <a:r>
              <a:rPr lang="fr-BE" sz="1600" b="0" dirty="0">
                <a:solidFill>
                  <a:srgbClr val="0F5494"/>
                </a:solidFill>
              </a:rPr>
              <a:t>TAXUD Surveillance data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" y="1143140"/>
            <a:ext cx="9108302" cy="571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29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43" y="476672"/>
            <a:ext cx="6156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>
                <a:solidFill>
                  <a:srgbClr val="0F5494"/>
                </a:solidFill>
              </a:rPr>
              <a:t>Wine</a:t>
            </a:r>
            <a:r>
              <a:rPr lang="fr-BE" sz="1600" b="0" dirty="0">
                <a:solidFill>
                  <a:srgbClr val="0F5494"/>
                </a:solidFill>
              </a:rPr>
              <a:t> Trade – </a:t>
            </a:r>
            <a:r>
              <a:rPr lang="fr-BE" sz="1600" b="0" dirty="0" smtClean="0">
                <a:solidFill>
                  <a:srgbClr val="0F5494"/>
                </a:solidFill>
              </a:rPr>
              <a:t>Exports – Italie - </a:t>
            </a:r>
            <a:r>
              <a:rPr lang="fr-BE" sz="1600" b="0" dirty="0">
                <a:solidFill>
                  <a:srgbClr val="0F5494"/>
                </a:solidFill>
              </a:rPr>
              <a:t>08/19 -&gt; 04/20</a:t>
            </a:r>
          </a:p>
          <a:p>
            <a:r>
              <a:rPr lang="fr-BE" sz="1600" b="0" dirty="0">
                <a:solidFill>
                  <a:srgbClr val="0F5494"/>
                </a:solidFill>
              </a:rPr>
              <a:t>TAXUD Surveillance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3" y="1124744"/>
            <a:ext cx="9119457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72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4818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 smtClean="0">
                <a:solidFill>
                  <a:srgbClr val="0F5494"/>
                </a:solidFill>
              </a:rPr>
              <a:t>Wine</a:t>
            </a:r>
            <a:r>
              <a:rPr lang="fr-BE" sz="1600" b="0" dirty="0" smtClean="0">
                <a:solidFill>
                  <a:srgbClr val="0F5494"/>
                </a:solidFill>
              </a:rPr>
              <a:t> Trade (Exports </a:t>
            </a:r>
            <a:r>
              <a:rPr lang="fr-BE" sz="1600" b="0" dirty="0" err="1" smtClean="0">
                <a:solidFill>
                  <a:srgbClr val="0F5494"/>
                </a:solidFill>
              </a:rPr>
              <a:t>map</a:t>
            </a:r>
            <a:r>
              <a:rPr lang="fr-BE" sz="1600" b="0" dirty="0" smtClean="0">
                <a:solidFill>
                  <a:srgbClr val="0F5494"/>
                </a:solidFill>
              </a:rPr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8" y="1124744"/>
            <a:ext cx="9120292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72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4818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 smtClean="0">
                <a:solidFill>
                  <a:srgbClr val="0F5494"/>
                </a:solidFill>
              </a:rPr>
              <a:t>Wine</a:t>
            </a:r>
            <a:r>
              <a:rPr lang="fr-BE" sz="1600" b="0" dirty="0" smtClean="0">
                <a:solidFill>
                  <a:srgbClr val="0F5494"/>
                </a:solidFill>
              </a:rPr>
              <a:t> Production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11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4818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 smtClean="0">
                <a:solidFill>
                  <a:srgbClr val="0F5494"/>
                </a:solidFill>
              </a:rPr>
              <a:t>Wine</a:t>
            </a:r>
            <a:r>
              <a:rPr lang="fr-BE" sz="1600" b="0" dirty="0" smtClean="0">
                <a:solidFill>
                  <a:srgbClr val="0F5494"/>
                </a:solidFill>
              </a:rPr>
              <a:t> Area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14" y="1124744"/>
            <a:ext cx="9078490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1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4818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 smtClean="0">
                <a:solidFill>
                  <a:srgbClr val="0F5494"/>
                </a:solidFill>
              </a:rPr>
              <a:t>Wine</a:t>
            </a:r>
            <a:r>
              <a:rPr lang="fr-BE" sz="1600" b="0" dirty="0" smtClean="0">
                <a:solidFill>
                  <a:srgbClr val="0F5494"/>
                </a:solidFill>
              </a:rPr>
              <a:t> </a:t>
            </a:r>
            <a:r>
              <a:rPr lang="fr-BE" sz="1600" b="0" dirty="0" err="1" smtClean="0">
                <a:solidFill>
                  <a:srgbClr val="0F5494"/>
                </a:solidFill>
              </a:rPr>
              <a:t>Prices</a:t>
            </a:r>
            <a:endParaRPr lang="fr-BE" sz="1600" b="0" dirty="0" smtClean="0">
              <a:solidFill>
                <a:srgbClr val="0F549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3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2204864"/>
            <a:ext cx="67687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sz="2400" b="0" dirty="0">
              <a:solidFill>
                <a:schemeClr val="tx1"/>
              </a:solidFill>
            </a:endParaRPr>
          </a:p>
          <a:p>
            <a:endParaRPr lang="fr-BE" sz="2400" b="0" dirty="0" smtClean="0">
              <a:solidFill>
                <a:schemeClr val="tx1"/>
              </a:solidFill>
            </a:endParaRPr>
          </a:p>
          <a:p>
            <a:r>
              <a:rPr lang="fr-BE" sz="2400" b="0" dirty="0">
                <a:solidFill>
                  <a:schemeClr val="tx1"/>
                </a:solidFill>
              </a:rPr>
              <a:t> </a:t>
            </a:r>
            <a:r>
              <a:rPr lang="fr-BE" sz="2400" b="0" dirty="0" smtClean="0">
                <a:solidFill>
                  <a:schemeClr val="tx1"/>
                </a:solidFill>
              </a:rPr>
              <a:t>- Questions ?</a:t>
            </a:r>
          </a:p>
          <a:p>
            <a:endParaRPr lang="fr-BE" sz="2400" b="0" dirty="0">
              <a:solidFill>
                <a:schemeClr val="tx1"/>
              </a:solidFill>
            </a:endParaRPr>
          </a:p>
          <a:p>
            <a:endParaRPr lang="fr-BE" sz="2400" b="0" dirty="0" smtClean="0">
              <a:solidFill>
                <a:schemeClr val="tx1"/>
              </a:solidFill>
            </a:endParaRPr>
          </a:p>
          <a:p>
            <a:r>
              <a:rPr lang="fr-BE" sz="2400" b="0" dirty="0">
                <a:solidFill>
                  <a:schemeClr val="tx1"/>
                </a:solidFill>
              </a:rPr>
              <a:t> </a:t>
            </a:r>
            <a:r>
              <a:rPr lang="fr-BE" sz="2400" b="0" dirty="0" smtClean="0">
                <a:solidFill>
                  <a:schemeClr val="tx1"/>
                </a:solidFill>
              </a:rPr>
              <a:t>- </a:t>
            </a:r>
            <a:r>
              <a:rPr lang="fr-BE" sz="2400" b="0" dirty="0" err="1" smtClean="0">
                <a:solidFill>
                  <a:schemeClr val="tx1"/>
                </a:solidFill>
              </a:rPr>
              <a:t>Acces</a:t>
            </a:r>
            <a:r>
              <a:rPr lang="fr-BE" sz="2400" b="0" dirty="0" smtClean="0">
                <a:solidFill>
                  <a:schemeClr val="tx1"/>
                </a:solidFill>
              </a:rPr>
              <a:t>: Google « Agri Food Data Portal </a:t>
            </a:r>
            <a:r>
              <a:rPr lang="fr-BE" sz="2400" b="0" dirty="0">
                <a:solidFill>
                  <a:schemeClr val="tx1"/>
                </a:solidFill>
              </a:rPr>
              <a:t>» </a:t>
            </a:r>
            <a:r>
              <a:rPr lang="fr-BE" sz="2400" b="0" dirty="0" smtClean="0">
                <a:solidFill>
                  <a:schemeClr val="tx1"/>
                </a:solidFill>
              </a:rPr>
              <a:t>or </a:t>
            </a:r>
            <a:r>
              <a:rPr lang="fr-BE" sz="2400" b="0" dirty="0" smtClean="0">
                <a:solidFill>
                  <a:schemeClr val="tx1"/>
                </a:solidFill>
                <a:hlinkClick r:id="rId3"/>
              </a:rPr>
              <a:t>https://agridata.ec.europa.eu/extensions/DataPortal/wine.html</a:t>
            </a:r>
            <a:endParaRPr lang="fr-BE" sz="2400" b="0" dirty="0" smtClean="0">
              <a:solidFill>
                <a:schemeClr val="tx1"/>
              </a:solidFill>
            </a:endParaRPr>
          </a:p>
          <a:p>
            <a:endParaRPr lang="fr-BE" sz="2400" b="0" dirty="0" smtClean="0">
              <a:solidFill>
                <a:schemeClr val="tx1"/>
              </a:solidFill>
            </a:endParaRPr>
          </a:p>
          <a:p>
            <a:endParaRPr lang="fr-BE" sz="2400" b="0" dirty="0">
              <a:solidFill>
                <a:schemeClr val="tx1"/>
              </a:solidFill>
            </a:endParaRPr>
          </a:p>
          <a:p>
            <a:endParaRPr lang="fr-BE" sz="2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86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69307" y="1650206"/>
            <a:ext cx="648891" cy="16311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Prices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69307" y="1889523"/>
            <a:ext cx="648891" cy="12977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Production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69307" y="2095500"/>
            <a:ext cx="648891" cy="152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Trade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69307" y="2324100"/>
            <a:ext cx="648891" cy="20955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TRQs information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69307" y="2609850"/>
            <a:ext cx="648891" cy="17145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School Schemes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69307" y="2856311"/>
            <a:ext cx="648891" cy="328613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Tenders (Buying-in, selling out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69307" y="3259934"/>
            <a:ext cx="648891" cy="203597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POs/APOs Notifications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69307" y="4516042"/>
            <a:ext cx="648891" cy="91082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Direct Payments</a:t>
            </a:r>
          </a:p>
          <a:p>
            <a:pPr marL="96441" indent="-96441" algn="ctr" defTabSz="5143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563" b="0" dirty="0">
                <a:solidFill>
                  <a:prstClr val="white"/>
                </a:solidFill>
                <a:latin typeface="Calibri" panose="020F0502020204030204"/>
              </a:rPr>
              <a:t>Farmers, Hectares</a:t>
            </a:r>
          </a:p>
          <a:p>
            <a:pPr marL="96441" indent="-96441" algn="ctr" defTabSz="5143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563" b="0" dirty="0">
                <a:solidFill>
                  <a:prstClr val="white"/>
                </a:solidFill>
                <a:latin typeface="Calibri" panose="020F0502020204030204"/>
              </a:rPr>
              <a:t>Greening implementing Decisions from MS</a:t>
            </a:r>
            <a:endParaRPr lang="en-GB" sz="563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69307" y="3518298"/>
            <a:ext cx="648891" cy="195263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F &amp; V programs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69307" y="3768330"/>
            <a:ext cx="648891" cy="19169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Wine programs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69307" y="4013600"/>
            <a:ext cx="648891" cy="345281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Other Market Programs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830118" y="1657350"/>
            <a:ext cx="667938" cy="41481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ISAMM Transmission</a:t>
            </a:r>
            <a:endParaRPr lang="en-GB" sz="6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39729" y="1657350"/>
            <a:ext cx="584596" cy="41481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ISAMM Database</a:t>
            </a:r>
            <a:endParaRPr lang="en-GB" sz="6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308874" y="1643064"/>
            <a:ext cx="695174" cy="25407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75" b="0" dirty="0">
              <a:solidFill>
                <a:prstClr val="white"/>
              </a:solidFill>
              <a:latin typeface="Calibri" panose="020F0502020204030204"/>
            </a:endParaRPr>
          </a:p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dirty="0">
                <a:solidFill>
                  <a:prstClr val="black"/>
                </a:solidFill>
                <a:latin typeface="Calibri" panose="020F0502020204030204"/>
              </a:rPr>
              <a:t>ISAMM Processing &amp; Dissemination</a:t>
            </a:r>
            <a:endParaRPr lang="en-GB" sz="675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786976" y="1875235"/>
            <a:ext cx="807748" cy="103703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DATA PORTAL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462211" y="1878806"/>
            <a:ext cx="624390" cy="5143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INTERNAL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462211" y="2394347"/>
            <a:ext cx="624390" cy="5143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75" b="0" dirty="0">
                <a:solidFill>
                  <a:prstClr val="white"/>
                </a:solidFill>
                <a:latin typeface="Calibri" panose="020F0502020204030204"/>
              </a:rPr>
              <a:t>EXTERNAL</a:t>
            </a:r>
            <a:endParaRPr lang="en-GB" sz="675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749532" y="3834537"/>
            <a:ext cx="1295400" cy="3925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13" b="0" dirty="0">
                <a:solidFill>
                  <a:prstClr val="white"/>
                </a:solidFill>
                <a:latin typeface="Calibri" panose="020F0502020204030204"/>
              </a:rPr>
              <a:t>AGRIVIEW</a:t>
            </a:r>
            <a:endParaRPr lang="en-GB" sz="1013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749532" y="3437578"/>
            <a:ext cx="1295400" cy="39885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13" b="0" dirty="0">
                <a:solidFill>
                  <a:prstClr val="white"/>
                </a:solidFill>
                <a:latin typeface="Calibri" panose="020F0502020204030204"/>
              </a:rPr>
              <a:t>EUROSTAT</a:t>
            </a:r>
            <a:endParaRPr lang="en-GB" sz="1013" b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69307" y="5481638"/>
            <a:ext cx="648891" cy="32385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75" b="0" dirty="0">
                <a:solidFill>
                  <a:prstClr val="white"/>
                </a:solidFill>
                <a:latin typeface="Calibri" panose="020F0502020204030204"/>
              </a:rPr>
              <a:t>POSEI &amp; SAI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980386" y="1643064"/>
            <a:ext cx="489347" cy="1381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63" dirty="0">
                <a:solidFill>
                  <a:prstClr val="black"/>
                </a:solidFill>
                <a:latin typeface="Calibri" panose="020F0502020204030204"/>
              </a:rPr>
              <a:t>QLIKSENSE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980386" y="3024190"/>
            <a:ext cx="489347" cy="11596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563" dirty="0">
                <a:solidFill>
                  <a:prstClr val="black"/>
                </a:solidFill>
                <a:latin typeface="Calibri" panose="020F0502020204030204"/>
              </a:rPr>
              <a:t>BOs</a:t>
            </a:r>
          </a:p>
        </p:txBody>
      </p:sp>
      <p:sp>
        <p:nvSpPr>
          <p:cNvPr id="33" name="Right Arrow 32"/>
          <p:cNvSpPr/>
          <p:nvPr/>
        </p:nvSpPr>
        <p:spPr>
          <a:xfrm flipV="1">
            <a:off x="4155281" y="2247901"/>
            <a:ext cx="133350" cy="2571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13" b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4155281" y="3592118"/>
            <a:ext cx="133350" cy="264319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13" b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5511406" y="3588546"/>
            <a:ext cx="196453" cy="264319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13" b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5516168" y="2245519"/>
            <a:ext cx="163115" cy="27265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 defTabSz="51435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013" b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00185" y="1036587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rgbClr val="44546A"/>
                </a:solidFill>
              </a:rPr>
              <a:t>CURRENT </a:t>
            </a:r>
            <a:r>
              <a:rPr lang="en-GB" sz="1800" dirty="0" smtClean="0">
                <a:solidFill>
                  <a:srgbClr val="44546A"/>
                </a:solidFill>
              </a:rPr>
              <a:t>SITUATION - Structure</a:t>
            </a:r>
            <a:endParaRPr lang="en-GB" sz="1800" dirty="0">
              <a:solidFill>
                <a:srgbClr val="44546A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933069" y="3049667"/>
            <a:ext cx="416354" cy="3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852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556792"/>
            <a:ext cx="9057283" cy="509057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79712" y="1649016"/>
            <a:ext cx="68225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400" dirty="0">
                <a:solidFill>
                  <a:srgbClr val="FF0000"/>
                </a:solidFill>
              </a:rPr>
              <a:t>https://agridata.ec.europa.eu/extensions/DataPortal/home.html</a:t>
            </a:r>
          </a:p>
        </p:txBody>
      </p:sp>
    </p:spTree>
    <p:extLst>
      <p:ext uri="{BB962C8B-B14F-4D97-AF65-F5344CB8AC3E}">
        <p14:creationId xmlns:p14="http://schemas.microsoft.com/office/powerpoint/2010/main" val="176356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925960" y="1844824"/>
            <a:ext cx="545435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100" dirty="0">
                <a:solidFill>
                  <a:srgbClr val="FF0000"/>
                </a:solidFill>
              </a:rPr>
              <a:t>https://agridata.ec.europa.eu/extensions/DataPortal/home.html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2776"/>
            <a:ext cx="9144000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61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90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51966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>
                <a:solidFill>
                  <a:srgbClr val="0F5494"/>
                </a:solidFill>
              </a:rPr>
              <a:t>Wine</a:t>
            </a:r>
            <a:r>
              <a:rPr lang="fr-BE" sz="1600" b="0" dirty="0">
                <a:solidFill>
                  <a:srgbClr val="0F5494"/>
                </a:solidFill>
              </a:rPr>
              <a:t> Trade (Exports per </a:t>
            </a:r>
            <a:r>
              <a:rPr lang="fr-BE" sz="1600" b="0" dirty="0" err="1" smtClean="0">
                <a:solidFill>
                  <a:srgbClr val="0F5494"/>
                </a:solidFill>
              </a:rPr>
              <a:t>period</a:t>
            </a:r>
            <a:r>
              <a:rPr lang="fr-BE" sz="1600" b="0" dirty="0" smtClean="0">
                <a:solidFill>
                  <a:srgbClr val="0F5494"/>
                </a:solidFill>
              </a:rPr>
              <a:t> </a:t>
            </a:r>
            <a:r>
              <a:rPr lang="fr-BE" sz="1600" b="0" dirty="0">
                <a:solidFill>
                  <a:srgbClr val="0F5494"/>
                </a:solidFill>
              </a:rPr>
              <a:t>- 1000 Hl)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1447"/>
            <a:ext cx="9144000" cy="579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86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4818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 smtClean="0">
                <a:solidFill>
                  <a:srgbClr val="0F5494"/>
                </a:solidFill>
              </a:rPr>
              <a:t>Wine</a:t>
            </a:r>
            <a:r>
              <a:rPr lang="fr-BE" sz="1600" b="0" dirty="0" smtClean="0">
                <a:solidFill>
                  <a:srgbClr val="0F5494"/>
                </a:solidFill>
              </a:rPr>
              <a:t> Trade (Exports per MS and destination - 1000 Hl)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8" y="1124744"/>
            <a:ext cx="9126562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0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4818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 smtClean="0">
                <a:solidFill>
                  <a:srgbClr val="0F5494"/>
                </a:solidFill>
              </a:rPr>
              <a:t>Wine</a:t>
            </a:r>
            <a:r>
              <a:rPr lang="fr-BE" sz="1600" b="0" dirty="0" smtClean="0">
                <a:solidFill>
                  <a:srgbClr val="0F5494"/>
                </a:solidFill>
              </a:rPr>
              <a:t> Trade (Exports – </a:t>
            </a:r>
            <a:r>
              <a:rPr lang="fr-BE" sz="1600" b="0" dirty="0" err="1" smtClean="0">
                <a:solidFill>
                  <a:srgbClr val="0F5494"/>
                </a:solidFill>
              </a:rPr>
              <a:t>Mio</a:t>
            </a:r>
            <a:r>
              <a:rPr lang="fr-BE" sz="1600" b="0" dirty="0" smtClean="0">
                <a:solidFill>
                  <a:srgbClr val="0F5494"/>
                </a:solidFill>
              </a:rPr>
              <a:t>€)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14" y="1124744"/>
            <a:ext cx="9110786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48182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0" dirty="0" err="1" smtClean="0">
                <a:solidFill>
                  <a:srgbClr val="0F5494"/>
                </a:solidFill>
              </a:rPr>
              <a:t>Wine</a:t>
            </a:r>
            <a:r>
              <a:rPr lang="fr-BE" sz="1600" b="0" dirty="0" smtClean="0">
                <a:solidFill>
                  <a:srgbClr val="0F5494"/>
                </a:solidFill>
              </a:rPr>
              <a:t> Trade (Exports – per MS and destination - </a:t>
            </a:r>
            <a:r>
              <a:rPr lang="fr-BE" sz="1600" b="0" dirty="0" err="1" smtClean="0">
                <a:solidFill>
                  <a:srgbClr val="0F5494"/>
                </a:solidFill>
              </a:rPr>
              <a:t>Mio</a:t>
            </a:r>
            <a:r>
              <a:rPr lang="fr-BE" sz="1600" b="0" dirty="0" smtClean="0">
                <a:solidFill>
                  <a:srgbClr val="0F5494"/>
                </a:solidFill>
              </a:rPr>
              <a:t>€)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85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680</TotalTime>
  <Words>231</Words>
  <Application>Microsoft Office PowerPoint</Application>
  <PresentationFormat>On-screen Show (4:3)</PresentationFormat>
  <Paragraphs>74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Verdana</vt:lpstr>
      <vt:lpstr>Default Design</vt:lpstr>
      <vt:lpstr>Office Theme</vt:lpstr>
      <vt:lpstr>Agri Food Data Portal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 Food Data Portal</dc:title>
  <dc:creator>LARIVIERE Vincent (AGRI)</dc:creator>
  <cp:lastModifiedBy>LARIVIERE Vincent (AGRI)</cp:lastModifiedBy>
  <cp:revision>30</cp:revision>
  <cp:lastPrinted>2020-01-22T16:50:59Z</cp:lastPrinted>
  <dcterms:created xsi:type="dcterms:W3CDTF">2020-01-20T10:12:37Z</dcterms:created>
  <dcterms:modified xsi:type="dcterms:W3CDTF">2020-05-06T09:13:26Z</dcterms:modified>
</cp:coreProperties>
</file>