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8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9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10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notesSlides/notesSlide11.xml" ContentType="application/vnd.openxmlformats-officedocument.presentationml.notesSlide+xml"/>
  <Override PartName="/ppt/charts/chart23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4.xml" ContentType="application/vnd.openxmlformats-officedocument.drawingml.chart+xml"/>
  <Override PartName="/ppt/notesSlides/notesSlide17.xml" ContentType="application/vnd.openxmlformats-officedocument.presentationml.notesSlide+xml"/>
  <Override PartName="/ppt/charts/chart25.xml" ContentType="application/vnd.openxmlformats-officedocument.drawingml.chart+xml"/>
  <Override PartName="/ppt/drawings/drawing5.xml" ContentType="application/vnd.openxmlformats-officedocument.drawingml.chartshapes+xml"/>
  <Override PartName="/ppt/notesSlides/notesSlide18.xml" ContentType="application/vnd.openxmlformats-officedocument.presentationml.notesSlide+xml"/>
  <Override PartName="/ppt/charts/chart2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97" r:id="rId5"/>
  </p:sldMasterIdLst>
  <p:notesMasterIdLst>
    <p:notesMasterId r:id="rId33"/>
  </p:notesMasterIdLst>
  <p:handoutMasterIdLst>
    <p:handoutMasterId r:id="rId34"/>
  </p:handoutMasterIdLst>
  <p:sldIdLst>
    <p:sldId id="374" r:id="rId6"/>
    <p:sldId id="349" r:id="rId7"/>
    <p:sldId id="422" r:id="rId8"/>
    <p:sldId id="352" r:id="rId9"/>
    <p:sldId id="421" r:id="rId10"/>
    <p:sldId id="297" r:id="rId11"/>
    <p:sldId id="436" r:id="rId12"/>
    <p:sldId id="437" r:id="rId13"/>
    <p:sldId id="299" r:id="rId14"/>
    <p:sldId id="300" r:id="rId15"/>
    <p:sldId id="442" r:id="rId16"/>
    <p:sldId id="434" r:id="rId17"/>
    <p:sldId id="324" r:id="rId18"/>
    <p:sldId id="402" r:id="rId19"/>
    <p:sldId id="435" r:id="rId20"/>
    <p:sldId id="337" r:id="rId21"/>
    <p:sldId id="441" r:id="rId22"/>
    <p:sldId id="375" r:id="rId23"/>
    <p:sldId id="438" r:id="rId24"/>
    <p:sldId id="440" r:id="rId25"/>
    <p:sldId id="397" r:id="rId26"/>
    <p:sldId id="345" r:id="rId27"/>
    <p:sldId id="403" r:id="rId28"/>
    <p:sldId id="388" r:id="rId29"/>
    <p:sldId id="443" r:id="rId30"/>
    <p:sldId id="416" r:id="rId31"/>
    <p:sldId id="444" r:id="rId32"/>
  </p:sldIdLst>
  <p:sldSz cx="9144000" cy="6858000" type="screen4x3"/>
  <p:notesSz cx="6799263" cy="9929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C7F"/>
    <a:srgbClr val="FE5F44"/>
    <a:srgbClr val="FCFF7D"/>
    <a:srgbClr val="8D5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75678" autoAdjust="0"/>
  </p:normalViewPr>
  <p:slideViewPr>
    <p:cSldViewPr>
      <p:cViewPr varScale="1">
        <p:scale>
          <a:sx n="61" d="100"/>
          <a:sy n="61" d="100"/>
        </p:scale>
        <p:origin x="-1444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96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 rtl="0"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i="0" u="none" strike="noStrike" baseline="0" dirty="0" smtClean="0">
                <a:effectLst/>
                <a:latin typeface="Calibri" pitchFamily="34" charset="0"/>
              </a:rPr>
              <a:t>European Union: Development of organic agricultural land 1985-2016</a:t>
            </a:r>
          </a:p>
          <a:p>
            <a:pPr algn="l" rtl="0"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de-CH" sz="1200" b="0" dirty="0" smtClean="0">
                <a:effectLst/>
                <a:latin typeface="Calibri" pitchFamily="34" charset="0"/>
              </a:rPr>
              <a:t>Source: </a:t>
            </a:r>
            <a:r>
              <a:rPr lang="en-GB" sz="1200" b="0" i="0" u="none" strike="noStrike" baseline="0" dirty="0" smtClean="0">
                <a:effectLst/>
                <a:latin typeface="Calibri" panose="020F0502020204030204" pitchFamily="34" charset="0"/>
              </a:rPr>
              <a:t>FiBL Survey 2017</a:t>
            </a:r>
            <a:r>
              <a:rPr lang="de-CH" sz="1200" b="0" i="0" u="none" strike="noStrike" kern="1200" baseline="0" dirty="0" smtClean="0"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+mn-cs"/>
              </a:rPr>
              <a:t>, based on national data sources and Eurostat </a:t>
            </a:r>
            <a:endParaRPr lang="de-CH" sz="1200" b="0" i="0" u="none" strike="noStrike" kern="1200" baseline="0" dirty="0">
              <a:solidFill>
                <a:srgbClr val="000000"/>
              </a:solidFill>
              <a:effectLst/>
              <a:latin typeface="Calibri" pitchFamily="34" charset="0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"/>
          <c:y val="2.416071428571428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721439393939393"/>
          <c:y val="0.20005634920634921"/>
          <c:w val="0.84435959595959598"/>
          <c:h val="0.629471154651005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Europe</c:v>
                </c:pt>
              </c:strCache>
            </c:strRef>
          </c:tx>
          <c:spPr>
            <a:ln w="50800">
              <a:solidFill>
                <a:srgbClr val="4F81BD"/>
              </a:solidFill>
            </a:ln>
          </c:spPr>
          <c:invertIfNegative val="0"/>
          <c:dPt>
            <c:idx val="3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 w="50800">
                <a:solidFill>
                  <a:srgbClr val="4F81BD"/>
                </a:solidFill>
              </a:ln>
            </c:spPr>
          </c:dPt>
          <c:dLbls>
            <c:dLbl>
              <c:idx val="31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Sheet1!$A$2:$A$33</c:f>
              <c:strCache>
                <c:ptCount val="32"/>
                <c:pt idx="0">
                  <c:v>1985</c:v>
                </c:pt>
                <c:pt idx="1">
                  <c:v>1986</c:v>
                </c:pt>
                <c:pt idx="2">
                  <c:v>1987</c:v>
                </c:pt>
                <c:pt idx="3">
                  <c:v>1988</c:v>
                </c:pt>
                <c:pt idx="4">
                  <c:v>1989</c:v>
                </c:pt>
                <c:pt idx="5">
                  <c:v>1990</c:v>
                </c:pt>
                <c:pt idx="6">
                  <c:v>1991</c:v>
                </c:pt>
                <c:pt idx="7">
                  <c:v>1992</c:v>
                </c:pt>
                <c:pt idx="8">
                  <c:v>1993</c:v>
                </c:pt>
                <c:pt idx="9">
                  <c:v>1994</c:v>
                </c:pt>
                <c:pt idx="10">
                  <c:v>1995</c:v>
                </c:pt>
                <c:pt idx="11">
                  <c:v>1996</c:v>
                </c:pt>
                <c:pt idx="12">
                  <c:v>1997</c:v>
                </c:pt>
                <c:pt idx="13">
                  <c:v>1998</c:v>
                </c:pt>
                <c:pt idx="14">
                  <c:v>1999</c:v>
                </c:pt>
                <c:pt idx="15">
                  <c:v>2000</c:v>
                </c:pt>
                <c:pt idx="16">
                  <c:v>2001</c:v>
                </c:pt>
                <c:pt idx="17">
                  <c:v>2002</c:v>
                </c:pt>
                <c:pt idx="18">
                  <c:v>2003</c:v>
                </c:pt>
                <c:pt idx="19">
                  <c:v>2004</c:v>
                </c:pt>
                <c:pt idx="20">
                  <c:v>2005</c:v>
                </c:pt>
                <c:pt idx="21">
                  <c:v>2006</c:v>
                </c:pt>
                <c:pt idx="22">
                  <c:v>2007</c:v>
                </c:pt>
                <c:pt idx="23">
                  <c:v>2008</c:v>
                </c:pt>
                <c:pt idx="24">
                  <c:v>2009</c:v>
                </c:pt>
                <c:pt idx="25">
                  <c:v>2010</c:v>
                </c:pt>
                <c:pt idx="26">
                  <c:v>2011</c:v>
                </c:pt>
                <c:pt idx="27">
                  <c:v>2012</c:v>
                </c:pt>
                <c:pt idx="28">
                  <c:v>2013</c:v>
                </c:pt>
                <c:pt idx="29">
                  <c:v>2014</c:v>
                </c:pt>
                <c:pt idx="30">
                  <c:v>2015</c:v>
                </c:pt>
                <c:pt idx="31">
                  <c:v>2016 prov. </c:v>
                </c:pt>
              </c:strCache>
            </c:strRef>
          </c:cat>
          <c:val>
            <c:numRef>
              <c:f>Sheet1!$B$2:$B$33</c:f>
              <c:numCache>
                <c:formatCode>#,##0</c:formatCode>
                <c:ptCount val="32"/>
                <c:pt idx="0">
                  <c:v>100310</c:v>
                </c:pt>
                <c:pt idx="1">
                  <c:v>112310</c:v>
                </c:pt>
                <c:pt idx="2">
                  <c:v>131354</c:v>
                </c:pt>
                <c:pt idx="3">
                  <c:v>163112</c:v>
                </c:pt>
                <c:pt idx="4">
                  <c:v>217657</c:v>
                </c:pt>
                <c:pt idx="5">
                  <c:v>304344</c:v>
                </c:pt>
                <c:pt idx="6">
                  <c:v>425884</c:v>
                </c:pt>
                <c:pt idx="7">
                  <c:v>606940</c:v>
                </c:pt>
                <c:pt idx="8">
                  <c:v>783098</c:v>
                </c:pt>
                <c:pt idx="9">
                  <c:v>974722</c:v>
                </c:pt>
                <c:pt idx="10">
                  <c:v>1198629</c:v>
                </c:pt>
                <c:pt idx="11">
                  <c:v>1530035</c:v>
                </c:pt>
                <c:pt idx="12">
                  <c:v>2029210</c:v>
                </c:pt>
                <c:pt idx="13">
                  <c:v>2449912</c:v>
                </c:pt>
                <c:pt idx="14">
                  <c:v>3534806.38</c:v>
                </c:pt>
                <c:pt idx="15">
                  <c:v>4384719</c:v>
                </c:pt>
                <c:pt idx="16">
                  <c:v>5060686</c:v>
                </c:pt>
                <c:pt idx="17">
                  <c:v>5484723.0039999997</c:v>
                </c:pt>
                <c:pt idx="18">
                  <c:v>5752530.6899999995</c:v>
                </c:pt>
                <c:pt idx="19">
                  <c:v>6007811.6799999997</c:v>
                </c:pt>
                <c:pt idx="20">
                  <c:v>6471539.3799999999</c:v>
                </c:pt>
                <c:pt idx="21">
                  <c:v>6760862</c:v>
                </c:pt>
                <c:pt idx="22">
                  <c:v>7171537.2000000002</c:v>
                </c:pt>
                <c:pt idx="23">
                  <c:v>7675069</c:v>
                </c:pt>
                <c:pt idx="24">
                  <c:v>8330296.4402970001</c:v>
                </c:pt>
                <c:pt idx="25">
                  <c:v>9074252.4502969999</c:v>
                </c:pt>
                <c:pt idx="26">
                  <c:v>9468597.0892970003</c:v>
                </c:pt>
                <c:pt idx="27">
                  <c:v>9980114.9500000011</c:v>
                </c:pt>
                <c:pt idx="28">
                  <c:v>10169686.250369998</c:v>
                </c:pt>
                <c:pt idx="29">
                  <c:v>10382977.671700001</c:v>
                </c:pt>
                <c:pt idx="30">
                  <c:v>11135132.07</c:v>
                </c:pt>
                <c:pt idx="31">
                  <c:v>12051066.056574058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European Union</c:v>
                </c:pt>
              </c:strCache>
            </c:strRef>
          </c:tx>
          <c:invertIfNegative val="0"/>
          <c:cat>
            <c:strRef>
              <c:f>Sheet1!$A$2:$A$33</c:f>
              <c:strCache>
                <c:ptCount val="32"/>
                <c:pt idx="0">
                  <c:v>1985</c:v>
                </c:pt>
                <c:pt idx="1">
                  <c:v>1986</c:v>
                </c:pt>
                <c:pt idx="2">
                  <c:v>1987</c:v>
                </c:pt>
                <c:pt idx="3">
                  <c:v>1988</c:v>
                </c:pt>
                <c:pt idx="4">
                  <c:v>1989</c:v>
                </c:pt>
                <c:pt idx="5">
                  <c:v>1990</c:v>
                </c:pt>
                <c:pt idx="6">
                  <c:v>1991</c:v>
                </c:pt>
                <c:pt idx="7">
                  <c:v>1992</c:v>
                </c:pt>
                <c:pt idx="8">
                  <c:v>1993</c:v>
                </c:pt>
                <c:pt idx="9">
                  <c:v>1994</c:v>
                </c:pt>
                <c:pt idx="10">
                  <c:v>1995</c:v>
                </c:pt>
                <c:pt idx="11">
                  <c:v>1996</c:v>
                </c:pt>
                <c:pt idx="12">
                  <c:v>1997</c:v>
                </c:pt>
                <c:pt idx="13">
                  <c:v>1998</c:v>
                </c:pt>
                <c:pt idx="14">
                  <c:v>1999</c:v>
                </c:pt>
                <c:pt idx="15">
                  <c:v>2000</c:v>
                </c:pt>
                <c:pt idx="16">
                  <c:v>2001</c:v>
                </c:pt>
                <c:pt idx="17">
                  <c:v>2002</c:v>
                </c:pt>
                <c:pt idx="18">
                  <c:v>2003</c:v>
                </c:pt>
                <c:pt idx="19">
                  <c:v>2004</c:v>
                </c:pt>
                <c:pt idx="20">
                  <c:v>2005</c:v>
                </c:pt>
                <c:pt idx="21">
                  <c:v>2006</c:v>
                </c:pt>
                <c:pt idx="22">
                  <c:v>2007</c:v>
                </c:pt>
                <c:pt idx="23">
                  <c:v>2008</c:v>
                </c:pt>
                <c:pt idx="24">
                  <c:v>2009</c:v>
                </c:pt>
                <c:pt idx="25">
                  <c:v>2010</c:v>
                </c:pt>
                <c:pt idx="26">
                  <c:v>2011</c:v>
                </c:pt>
                <c:pt idx="27">
                  <c:v>2012</c:v>
                </c:pt>
                <c:pt idx="28">
                  <c:v>2013</c:v>
                </c:pt>
                <c:pt idx="29">
                  <c:v>2014</c:v>
                </c:pt>
                <c:pt idx="30">
                  <c:v>2015</c:v>
                </c:pt>
                <c:pt idx="31">
                  <c:v>2016 prov. </c:v>
                </c:pt>
              </c:strCache>
            </c:strRef>
          </c:cat>
          <c:val>
            <c:numRef>
              <c:f>Sheet1!$C$2:$C$33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Spalte1</c:v>
                </c:pt>
              </c:strCache>
            </c:strRef>
          </c:tx>
          <c:invertIfNegative val="0"/>
          <c:cat>
            <c:strRef>
              <c:f>Sheet1!$A$2:$A$33</c:f>
              <c:strCache>
                <c:ptCount val="32"/>
                <c:pt idx="0">
                  <c:v>1985</c:v>
                </c:pt>
                <c:pt idx="1">
                  <c:v>1986</c:v>
                </c:pt>
                <c:pt idx="2">
                  <c:v>1987</c:v>
                </c:pt>
                <c:pt idx="3">
                  <c:v>1988</c:v>
                </c:pt>
                <c:pt idx="4">
                  <c:v>1989</c:v>
                </c:pt>
                <c:pt idx="5">
                  <c:v>1990</c:v>
                </c:pt>
                <c:pt idx="6">
                  <c:v>1991</c:v>
                </c:pt>
                <c:pt idx="7">
                  <c:v>1992</c:v>
                </c:pt>
                <c:pt idx="8">
                  <c:v>1993</c:v>
                </c:pt>
                <c:pt idx="9">
                  <c:v>1994</c:v>
                </c:pt>
                <c:pt idx="10">
                  <c:v>1995</c:v>
                </c:pt>
                <c:pt idx="11">
                  <c:v>1996</c:v>
                </c:pt>
                <c:pt idx="12">
                  <c:v>1997</c:v>
                </c:pt>
                <c:pt idx="13">
                  <c:v>1998</c:v>
                </c:pt>
                <c:pt idx="14">
                  <c:v>1999</c:v>
                </c:pt>
                <c:pt idx="15">
                  <c:v>2000</c:v>
                </c:pt>
                <c:pt idx="16">
                  <c:v>2001</c:v>
                </c:pt>
                <c:pt idx="17">
                  <c:v>2002</c:v>
                </c:pt>
                <c:pt idx="18">
                  <c:v>2003</c:v>
                </c:pt>
                <c:pt idx="19">
                  <c:v>2004</c:v>
                </c:pt>
                <c:pt idx="20">
                  <c:v>2005</c:v>
                </c:pt>
                <c:pt idx="21">
                  <c:v>2006</c:v>
                </c:pt>
                <c:pt idx="22">
                  <c:v>2007</c:v>
                </c:pt>
                <c:pt idx="23">
                  <c:v>2008</c:v>
                </c:pt>
                <c:pt idx="24">
                  <c:v>2009</c:v>
                </c:pt>
                <c:pt idx="25">
                  <c:v>2010</c:v>
                </c:pt>
                <c:pt idx="26">
                  <c:v>2011</c:v>
                </c:pt>
                <c:pt idx="27">
                  <c:v>2012</c:v>
                </c:pt>
                <c:pt idx="28">
                  <c:v>2013</c:v>
                </c:pt>
                <c:pt idx="29">
                  <c:v>2014</c:v>
                </c:pt>
                <c:pt idx="30">
                  <c:v>2015</c:v>
                </c:pt>
                <c:pt idx="31">
                  <c:v>2016 prov. </c:v>
                </c:pt>
              </c:strCache>
            </c:strRef>
          </c:cat>
          <c:val>
            <c:numRef>
              <c:f>Sheet1!$D$2:$D$33</c:f>
              <c:numCache>
                <c:formatCode>General</c:formatCode>
                <c:ptCount val="32"/>
                <c:pt idx="0">
                  <c:v>0</c:v>
                </c:pt>
                <c:pt idx="1">
                  <c:v>11.962914963612803</c:v>
                </c:pt>
                <c:pt idx="2">
                  <c:v>16.956637877303891</c:v>
                </c:pt>
                <c:pt idx="3">
                  <c:v>24.177413706472592</c:v>
                </c:pt>
                <c:pt idx="4">
                  <c:v>33.44021285987543</c:v>
                </c:pt>
                <c:pt idx="5">
                  <c:v>39.827343021359297</c:v>
                </c:pt>
                <c:pt idx="6">
                  <c:v>39.935073469495052</c:v>
                </c:pt>
                <c:pt idx="7">
                  <c:v>42.51298475641255</c:v>
                </c:pt>
                <c:pt idx="8">
                  <c:v>29.023956239496499</c:v>
                </c:pt>
                <c:pt idx="9">
                  <c:v>24.469989707546176</c:v>
                </c:pt>
                <c:pt idx="10">
                  <c:v>22.971370298403031</c:v>
                </c:pt>
                <c:pt idx="11">
                  <c:v>27.648755369676522</c:v>
                </c:pt>
                <c:pt idx="12">
                  <c:v>32.625070668318045</c:v>
                </c:pt>
                <c:pt idx="13">
                  <c:v>20.732304690002508</c:v>
                </c:pt>
                <c:pt idx="14">
                  <c:v>44.282993838146012</c:v>
                </c:pt>
                <c:pt idx="15">
                  <c:v>24.044106766605992</c:v>
                </c:pt>
                <c:pt idx="16">
                  <c:v>15.416426913560485</c:v>
                </c:pt>
                <c:pt idx="17">
                  <c:v>8.3790419717801115</c:v>
                </c:pt>
                <c:pt idx="18">
                  <c:v>4.8827932751515135</c:v>
                </c:pt>
                <c:pt idx="19">
                  <c:v>4.4377162636224057</c:v>
                </c:pt>
                <c:pt idx="20">
                  <c:v>7.7187456048888663</c:v>
                </c:pt>
                <c:pt idx="21">
                  <c:v>4.4706924119806644</c:v>
                </c:pt>
                <c:pt idx="22">
                  <c:v>6.0743023596695167</c:v>
                </c:pt>
                <c:pt idx="23">
                  <c:v>7.0212534071495867</c:v>
                </c:pt>
                <c:pt idx="24">
                  <c:v>8.5370885955162095</c:v>
                </c:pt>
                <c:pt idx="25">
                  <c:v>8.9307267194140394</c:v>
                </c:pt>
                <c:pt idx="26">
                  <c:v>4.3457534508762024</c:v>
                </c:pt>
                <c:pt idx="27">
                  <c:v>5.402256066859195</c:v>
                </c:pt>
                <c:pt idx="28">
                  <c:v>1.8994901493594227</c:v>
                </c:pt>
                <c:pt idx="29">
                  <c:v>2.0973254835884774</c:v>
                </c:pt>
                <c:pt idx="30">
                  <c:v>7.2441107173916208</c:v>
                </c:pt>
                <c:pt idx="31">
                  <c:v>8.2256230174561153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174400"/>
        <c:axId val="91175936"/>
      </c:barChart>
      <c:catAx>
        <c:axId val="91174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txPr>
          <a:bodyPr/>
          <a:lstStyle/>
          <a:p>
            <a:pPr>
              <a:defRPr sz="1200">
                <a:latin typeface="Calibri" pitchFamily="34" charset="0"/>
              </a:defRPr>
            </a:pPr>
            <a:endParaRPr lang="en-US"/>
          </a:p>
        </c:txPr>
        <c:crossAx val="91175936"/>
        <c:crosses val="autoZero"/>
        <c:auto val="1"/>
        <c:lblAlgn val="ctr"/>
        <c:lblOffset val="100"/>
        <c:noMultiLvlLbl val="0"/>
      </c:catAx>
      <c:valAx>
        <c:axId val="91175936"/>
        <c:scaling>
          <c:orientation val="minMax"/>
        </c:scaling>
        <c:delete val="0"/>
        <c:axPos val="l"/>
        <c:majorGridlines>
          <c:spPr>
            <a:ln>
              <a:solidFill>
                <a:srgbClr val="4F81BD"/>
              </a:solidFill>
            </a:ln>
          </c:spPr>
        </c:majorGridlines>
        <c:numFmt formatCode="#,##0.0" sourceLinked="0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txPr>
          <a:bodyPr/>
          <a:lstStyle/>
          <a:p>
            <a:pPr>
              <a:defRPr sz="1800">
                <a:latin typeface="Calibri" pitchFamily="34" charset="0"/>
              </a:defRPr>
            </a:pPr>
            <a:endParaRPr lang="en-US"/>
          </a:p>
        </c:txPr>
        <c:crossAx val="91174400"/>
        <c:crosses val="autoZero"/>
        <c:crossBetween val="between"/>
        <c:majorUnit val="2500000"/>
        <c:dispUnits>
          <c:builtInUnit val="millions"/>
          <c:dispUnitsLbl>
            <c:layout>
              <c:manualLayout>
                <c:xMode val="edge"/>
                <c:yMode val="edge"/>
                <c:x val="1.0799494949494948E-2"/>
                <c:y val="0.37652936507936507"/>
              </c:manualLayout>
            </c:layout>
            <c:tx>
              <c:rich>
                <a:bodyPr/>
                <a:lstStyle/>
                <a:p>
                  <a:pPr>
                    <a:defRPr sz="1800">
                      <a:latin typeface="+mj-lt"/>
                    </a:defRPr>
                  </a:pPr>
                  <a:r>
                    <a:rPr lang="de-CH" sz="1800" b="0" dirty="0" smtClean="0">
                      <a:latin typeface="+mj-lt"/>
                    </a:rPr>
                    <a:t>Million hectares</a:t>
                  </a:r>
                  <a:endParaRPr lang="de-CH" sz="1800" b="0" dirty="0">
                    <a:latin typeface="+mj-lt"/>
                  </a:endParaRPr>
                </a:p>
              </c:rich>
            </c:tx>
          </c:dispUnitsLbl>
        </c:dispUnits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100157459531501"/>
          <c:y val="7.1473188836464599E-2"/>
          <c:w val="0.46405817914201902"/>
          <c:h val="0.705598141836573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Area [ha]</c:v>
                </c:pt>
              </c:strCache>
            </c:strRef>
          </c:tx>
          <c:spPr>
            <a:solidFill>
              <a:srgbClr val="3EBA12"/>
            </a:solidFill>
            <a:ln>
              <a:noFill/>
            </a:ln>
          </c:spPr>
          <c:invertIfNegative val="0"/>
          <c:dLbls>
            <c:delete val="1"/>
          </c:dLbls>
          <c:val>
            <c:numRef>
              <c:f>Tabelle1!$B$2:$B$11</c:f>
              <c:numCache>
                <c:formatCode>#,##0</c:formatCode>
                <c:ptCount val="5"/>
                <c:pt idx="0">
                  <c:v>1787548.25</c:v>
                </c:pt>
                <c:pt idx="1">
                  <c:v>2037104</c:v>
                </c:pt>
                <c:pt idx="2">
                  <c:v>3710000</c:v>
                </c:pt>
                <c:pt idx="3">
                  <c:v>6617380</c:v>
                </c:pt>
                <c:pt idx="4">
                  <c:v>12200000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Tabelle1!$A$2:$A$11</c15:sqref>
                        </c15:formulaRef>
                      </c:ext>
                    </c:extLst>
                    <c:strCache>
                      <c:ptCount val="5"/>
                      <c:pt idx="0">
                        <c:v>Russian Federation</c:v>
                      </c:pt>
                      <c:pt idx="1">
                        <c:v>Namibia</c:v>
                      </c:pt>
                      <c:pt idx="2">
                        <c:v>India</c:v>
                      </c:pt>
                      <c:pt idx="3">
                        <c:v>Zambia</c:v>
                      </c:pt>
                      <c:pt idx="4">
                        <c:v>Finland</c:v>
                      </c:pt>
                    </c:strCache>
                  </c:strRef>
                </c15:cat>
              </c15:filteredCategoryTitle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7"/>
        <c:axId val="101222272"/>
        <c:axId val="101223808"/>
      </c:barChart>
      <c:catAx>
        <c:axId val="10122227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1223808"/>
        <c:crossesAt val="0"/>
        <c:auto val="1"/>
        <c:lblAlgn val="ctr"/>
        <c:lblOffset val="100"/>
        <c:tickLblSkip val="1"/>
        <c:noMultiLvlLbl val="0"/>
      </c:catAx>
      <c:valAx>
        <c:axId val="10122380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minorGridlines>
          <c:spPr>
            <a:ln>
              <a:solidFill>
                <a:schemeClr val="bg1">
                  <a:lumMod val="75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 sz="800"/>
                </a:pPr>
                <a:r>
                  <a:rPr lang="en-GB" sz="800" b="0" dirty="0" smtClean="0">
                    <a:latin typeface="Calibri" pitchFamily="34" charset="0"/>
                  </a:rPr>
                  <a:t>Million hectares</a:t>
                </a:r>
                <a:endParaRPr lang="en-GB" sz="800" b="0" dirty="0">
                  <a:latin typeface="Calibri" pitchFamily="34" charset="0"/>
                </a:endParaRPr>
              </a:p>
            </c:rich>
          </c:tx>
          <c:layout>
            <c:manualLayout>
              <c:xMode val="edge"/>
              <c:yMode val="edge"/>
              <c:x val="0.29177114667855902"/>
              <c:y val="0.890684723474922"/>
            </c:manualLayout>
          </c:layout>
          <c:overlay val="0"/>
          <c:spPr>
            <a:noFill/>
            <a:ln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1222272"/>
        <c:crosses val="autoZero"/>
        <c:crossBetween val="between"/>
        <c:majorUnit val="5000000"/>
        <c:minorUnit val="2500000"/>
        <c:dispUnits>
          <c:builtInUnit val="millions"/>
        </c:dispUnits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558827947283242"/>
          <c:y val="0.28589802749825999"/>
          <c:w val="0.53620592477281703"/>
          <c:h val="0.58571424162747399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Hectares</c:v>
                </c:pt>
              </c:strCache>
            </c:strRef>
          </c:tx>
          <c:spPr>
            <a:solidFill>
              <a:srgbClr val="3EBA12"/>
            </a:solidFill>
            <a:ln>
              <a:solidFill>
                <a:schemeClr val="bg1"/>
              </a:solidFill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3EBA12">
                  <a:alpha val="7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3EBA12">
                  <a:alpha val="4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3EBA12">
                  <a:alpha val="1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</c:dPt>
          <c:dPt>
            <c:idx val="5"/>
            <c:bubble3D val="0"/>
          </c:dPt>
          <c:dLbls>
            <c:dLbl>
              <c:idx val="0"/>
              <c:layout>
                <c:manualLayout>
                  <c:x val="0.14950132479362899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2558111282664899"/>
                  <c:y val="5.5665110658443803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5548137778537449"/>
                  <c:y val="-0.1157343789436650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1960105983490401E-2"/>
                  <c:y val="-0.17636929230085499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8.8308902227075298E-2"/>
                  <c:y val="-8.8534401527402308E-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02987187311207"/>
                  <c:y val="2.3206485829059698E-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>
                  <a:noFill/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Oceania</c:v>
                </c:pt>
                <c:pt idx="1">
                  <c:v>Europe</c:v>
                </c:pt>
                <c:pt idx="2">
                  <c:v>Latin America</c:v>
                </c:pt>
                <c:pt idx="3">
                  <c:v>North America</c:v>
                </c:pt>
              </c:strCache>
            </c:strRef>
          </c:cat>
          <c:val>
            <c:numRef>
              <c:f>Tabelle1!$B$2:$B$5</c:f>
              <c:numCache>
                <c:formatCode>#,##0</c:formatCode>
                <c:ptCount val="4"/>
                <c:pt idx="0">
                  <c:v>22056465</c:v>
                </c:pt>
                <c:pt idx="1">
                  <c:v>5344614.0110939303</c:v>
                </c:pt>
                <c:pt idx="2">
                  <c:v>4325855.46</c:v>
                </c:pt>
                <c:pt idx="3">
                  <c:v>1350293.7399895571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512428673139799"/>
          <c:y val="7.3404377903890206E-2"/>
          <c:w val="0.33314209651955901"/>
          <c:h val="0.7048720982435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Key arable crops</c:v>
                </c:pt>
              </c:strCache>
            </c:strRef>
          </c:tx>
          <c:spPr>
            <a:solidFill>
              <a:srgbClr val="3EBA12"/>
            </a:solidFill>
          </c:spPr>
          <c:invertIfNegative val="0"/>
          <c:dLbls>
            <c:delete val="1"/>
          </c:dLbls>
          <c:val>
            <c:numRef>
              <c:f>Sheet1!$B$2:$B$11</c:f>
              <c:numCache>
                <c:formatCode>#,##0</c:formatCode>
                <c:ptCount val="5"/>
                <c:pt idx="0">
                  <c:v>874430.94010400004</c:v>
                </c:pt>
                <c:pt idx="1">
                  <c:v>1014379</c:v>
                </c:pt>
                <c:pt idx="2">
                  <c:v>1307421</c:v>
                </c:pt>
                <c:pt idx="3">
                  <c:v>2830165</c:v>
                </c:pt>
                <c:pt idx="4">
                  <c:v>22009300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5"/>
                      <c:pt idx="0">
                        <c:v>Spain</c:v>
                      </c:pt>
                      <c:pt idx="1">
                        <c:v>US (2011)</c:v>
                      </c:pt>
                      <c:pt idx="2">
                        <c:v>Uruguay</c:v>
                      </c:pt>
                      <c:pt idx="3">
                        <c:v>Argentina</c:v>
                      </c:pt>
                      <c:pt idx="4">
                        <c:v>Australia (2013)</c:v>
                      </c:pt>
                    </c:strCache>
                  </c:strRef>
                </c15:cat>
              </c15:filteredCategoryTitle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5"/>
        <c:axId val="101260288"/>
        <c:axId val="101290752"/>
      </c:barChart>
      <c:catAx>
        <c:axId val="1012602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1290752"/>
        <c:crosses val="autoZero"/>
        <c:auto val="1"/>
        <c:lblAlgn val="ctr"/>
        <c:lblOffset val="100"/>
        <c:noMultiLvlLbl val="0"/>
      </c:catAx>
      <c:valAx>
        <c:axId val="101290752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1260288"/>
        <c:crosses val="autoZero"/>
        <c:crossBetween val="between"/>
        <c:majorUnit val="5000000"/>
        <c:dispUnits>
          <c:builtInUnit val="millions"/>
          <c:dispUnitsLbl>
            <c:layout>
              <c:manualLayout>
                <c:xMode val="edge"/>
                <c:yMode val="edge"/>
                <c:x val="0.365482700190983"/>
                <c:y val="0.89479474214432997"/>
              </c:manualLayout>
            </c:layout>
            <c:tx>
              <c:rich>
                <a:bodyPr/>
                <a:lstStyle/>
                <a:p>
                  <a:pPr>
                    <a:defRPr sz="800" b="0">
                      <a:latin typeface="Calibri" pitchFamily="34" charset="0"/>
                    </a:defRPr>
                  </a:pPr>
                  <a:r>
                    <a:rPr lang="de-CH" sz="800" b="0" dirty="0" smtClean="0">
                      <a:latin typeface="Calibri" pitchFamily="34" charset="0"/>
                    </a:rPr>
                    <a:t>Million hectares</a:t>
                  </a:r>
                  <a:endParaRPr lang="de-CH" sz="800" b="0" dirty="0">
                    <a:latin typeface="Calibri" pitchFamily="34" charset="0"/>
                  </a:endParaRPr>
                </a:p>
              </c:rich>
            </c:tx>
            <c:spPr>
              <a:noFill/>
              <a:ln>
                <a:noFill/>
              </a:ln>
            </c:spPr>
          </c:dispUnitsLbl>
        </c:dispUnits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>
              <a:defRPr/>
            </a:pPr>
            <a:r>
              <a:rPr lang="en-US" sz="2000" dirty="0" smtClean="0">
                <a:effectLst/>
                <a:latin typeface="Calibri" pitchFamily="34" charset="0"/>
              </a:rPr>
              <a:t>Distribution of main land use types and crop categories 2015</a:t>
            </a:r>
            <a:endParaRPr lang="de-CH" sz="2000" dirty="0" smtClean="0">
              <a:effectLst/>
              <a:latin typeface="Calibri" pitchFamily="34" charset="0"/>
            </a:endParaRPr>
          </a:p>
          <a:p>
            <a:pPr algn="l">
              <a:defRPr/>
            </a:pPr>
            <a:r>
              <a:rPr lang="en-US" sz="1200" b="0" dirty="0" smtClean="0">
                <a:effectLst/>
                <a:latin typeface="Calibri" pitchFamily="34" charset="0"/>
              </a:rPr>
              <a:t>Source: FiBL Survey 2017; based on information from the private sector, certifiers, and governments.</a:t>
            </a:r>
          </a:p>
          <a:p>
            <a:pPr algn="l">
              <a:defRPr/>
            </a:pPr>
            <a:endParaRPr lang="en-US" sz="1200" b="0" dirty="0" smtClean="0">
              <a:effectLst/>
              <a:latin typeface="Calibri" pitchFamily="34" charset="0"/>
            </a:endParaRPr>
          </a:p>
          <a:p>
            <a:pPr algn="l">
              <a:defRPr/>
            </a:pPr>
            <a:r>
              <a:rPr lang="en-US" sz="1800" b="0" dirty="0" smtClean="0">
                <a:effectLst/>
                <a:latin typeface="Calibri" pitchFamily="34" charset="0"/>
              </a:rPr>
              <a:t>Land use types 2015</a:t>
            </a:r>
            <a:endParaRPr lang="en-US" sz="1800" b="0" dirty="0">
              <a:latin typeface="Calibri" pitchFamily="34" charset="0"/>
            </a:endParaRPr>
          </a:p>
        </c:rich>
      </c:tx>
      <c:layout>
        <c:manualLayout>
          <c:xMode val="edge"/>
          <c:yMode val="edge"/>
          <c:x val="2.2220041827243674E-3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486646981627293"/>
          <c:y val="0.38969287039776235"/>
          <c:w val="0.47291666666666665"/>
          <c:h val="0.4276431727210263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Area [ha]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DEA900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A80000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explosion val="1"/>
            <c:spPr>
              <a:solidFill>
                <a:srgbClr val="008000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4F81BD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rgbClr val="4F81BD">
                  <a:alpha val="50000"/>
                </a:srgbClr>
              </a:solidFill>
              <a:ln>
                <a:solidFill>
                  <a:schemeClr val="bg1"/>
                </a:solidFill>
              </a:ln>
            </c:spPr>
          </c:dPt>
          <c:dLbls>
            <c:dLbl>
              <c:idx val="2"/>
              <c:layout>
                <c:manualLayout>
                  <c:x val="8.1249999999999961E-2"/>
                  <c:y val="2.134712099615415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8107671538032448E-2"/>
                  <c:y val="5.501961465983478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Other agr. Land
2%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84578793115039E-2"/>
                  <c:y val="7.5258664622896805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>
                    <a:latin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Arable land crops</c:v>
                </c:pt>
                <c:pt idx="1">
                  <c:v>Permanent crops</c:v>
                </c:pt>
                <c:pt idx="2">
                  <c:v>Permanent grassland</c:v>
                </c:pt>
                <c:pt idx="3">
                  <c:v>Other/No details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9983309</c:v>
                </c:pt>
                <c:pt idx="1">
                  <c:v>4042239</c:v>
                </c:pt>
                <c:pt idx="2">
                  <c:v>33135564</c:v>
                </c:pt>
                <c:pt idx="3">
                  <c:v>3757894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>
                <a:latin typeface="Calibri" pitchFamily="34" charset="0"/>
              </a:defRPr>
            </a:pPr>
            <a:r>
              <a:rPr lang="en-IE" dirty="0"/>
              <a:t>Key arable crops</a:t>
            </a:r>
          </a:p>
        </c:rich>
      </c:tx>
      <c:layout>
        <c:manualLayout>
          <c:xMode val="edge"/>
          <c:yMode val="edge"/>
          <c:x val="0.34232479193468585"/>
          <c:y val="2.860043603943469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5847425180030223"/>
          <c:y val="0.16273905001546374"/>
          <c:w val="0.50058230565065009"/>
          <c:h val="0.5517003373985865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Key arable crops</c:v>
                </c:pt>
              </c:strCache>
            </c:strRef>
          </c:tx>
          <c:spPr>
            <a:solidFill>
              <a:srgbClr val="DEA900"/>
            </a:solidFill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Sheet1!$A$2:$A$6</c:f>
              <c:strCache>
                <c:ptCount val="5"/>
                <c:pt idx="0">
                  <c:v>Vegetables</c:v>
                </c:pt>
                <c:pt idx="1">
                  <c:v>Dried pulses</c:v>
                </c:pt>
                <c:pt idx="2">
                  <c:v>Oilseeds</c:v>
                </c:pt>
                <c:pt idx="3">
                  <c:v>Green fodders</c:v>
                </c:pt>
                <c:pt idx="4">
                  <c:v>Cereals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290136</c:v>
                </c:pt>
                <c:pt idx="1">
                  <c:v>367485</c:v>
                </c:pt>
                <c:pt idx="2">
                  <c:v>983926</c:v>
                </c:pt>
                <c:pt idx="3">
                  <c:v>2566048</c:v>
                </c:pt>
                <c:pt idx="4">
                  <c:v>3357439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2"/>
        <c:axId val="85173760"/>
        <c:axId val="85180800"/>
      </c:barChart>
      <c:catAx>
        <c:axId val="851737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txPr>
          <a:bodyPr/>
          <a:lstStyle/>
          <a:p>
            <a:pPr>
              <a:defRPr sz="1400">
                <a:latin typeface="Calibri" pitchFamily="34" charset="0"/>
              </a:defRPr>
            </a:pPr>
            <a:endParaRPr lang="en-US"/>
          </a:p>
        </c:txPr>
        <c:crossAx val="85180800"/>
        <c:crosses val="autoZero"/>
        <c:auto val="1"/>
        <c:lblAlgn val="ctr"/>
        <c:lblOffset val="100"/>
        <c:noMultiLvlLbl val="0"/>
      </c:catAx>
      <c:valAx>
        <c:axId val="85180800"/>
        <c:scaling>
          <c:orientation val="minMax"/>
        </c:scaling>
        <c:delete val="0"/>
        <c:axPos val="b"/>
        <c:majorGridlines>
          <c:spPr>
            <a:ln>
              <a:solidFill>
                <a:srgbClr val="4F81BD"/>
              </a:solidFill>
            </a:ln>
          </c:spPr>
        </c:majorGridlines>
        <c:numFmt formatCode="#,##0.0" sourceLinked="0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txPr>
          <a:bodyPr/>
          <a:lstStyle/>
          <a:p>
            <a:pPr>
              <a:defRPr sz="1400">
                <a:latin typeface="Calibri" pitchFamily="34" charset="0"/>
              </a:defRPr>
            </a:pPr>
            <a:endParaRPr lang="en-US"/>
          </a:p>
        </c:txPr>
        <c:crossAx val="85173760"/>
        <c:crosses val="autoZero"/>
        <c:crossBetween val="between"/>
        <c:majorUnit val="1500000"/>
        <c:minorUnit val="100000"/>
        <c:dispUnits>
          <c:builtInUnit val="millions"/>
          <c:dispUnitsLbl>
            <c:layout>
              <c:manualLayout>
                <c:xMode val="edge"/>
                <c:yMode val="edge"/>
                <c:x val="0.46553732088450522"/>
                <c:y val="0.82995228451843595"/>
              </c:manualLayout>
            </c:layout>
            <c:tx>
              <c:rich>
                <a:bodyPr/>
                <a:lstStyle/>
                <a:p>
                  <a:pPr>
                    <a:defRPr sz="1400" b="0">
                      <a:latin typeface="Calibri" pitchFamily="34" charset="0"/>
                    </a:defRPr>
                  </a:pPr>
                  <a:r>
                    <a:rPr lang="de-CH" sz="1400" b="0" dirty="0" smtClean="0">
                      <a:latin typeface="Calibri" pitchFamily="34" charset="0"/>
                    </a:rPr>
                    <a:t>Million hectares</a:t>
                  </a:r>
                  <a:endParaRPr lang="de-CH" sz="1400" b="0" dirty="0">
                    <a:latin typeface="Calibri" pitchFamily="34" charset="0"/>
                  </a:endParaRPr>
                </a:p>
              </c:rich>
            </c:tx>
          </c:dispUnitsLbl>
        </c:dispUnits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>
                <a:latin typeface="Calibri" pitchFamily="34" charset="0"/>
              </a:defRPr>
            </a:pPr>
            <a:r>
              <a:rPr lang="de-CH" sz="1400" dirty="0"/>
              <a:t>Key </a:t>
            </a:r>
            <a:r>
              <a:rPr lang="de-CH" sz="1400" dirty="0" smtClean="0"/>
              <a:t>permanent </a:t>
            </a:r>
            <a:r>
              <a:rPr lang="de-CH" sz="1400" dirty="0"/>
              <a:t>crops</a:t>
            </a:r>
          </a:p>
        </c:rich>
      </c:tx>
      <c:layout>
        <c:manualLayout>
          <c:xMode val="edge"/>
          <c:yMode val="edge"/>
          <c:x val="0.33854633699271219"/>
          <c:y val="2.860064568528837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5170168636721827"/>
          <c:y val="0.15004428237561451"/>
          <c:w val="0.46845957446808506"/>
          <c:h val="0.5529444281176092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Area [ha]</c:v>
                </c:pt>
              </c:strCache>
            </c:strRef>
          </c:tx>
          <c:spPr>
            <a:solidFill>
              <a:srgbClr val="A80000"/>
            </a:solidFill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Sheet1!$A$2:$A$6</c:f>
              <c:strCache>
                <c:ptCount val="5"/>
                <c:pt idx="0">
                  <c:v>Cocoa</c:v>
                </c:pt>
                <c:pt idx="1">
                  <c:v>Nuts</c:v>
                </c:pt>
                <c:pt idx="2">
                  <c:v>Grapes</c:v>
                </c:pt>
                <c:pt idx="3">
                  <c:v>Olives</c:v>
                </c:pt>
                <c:pt idx="4">
                  <c:v>Coffee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245275</c:v>
                </c:pt>
                <c:pt idx="1">
                  <c:v>286109</c:v>
                </c:pt>
                <c:pt idx="2">
                  <c:v>315976</c:v>
                </c:pt>
                <c:pt idx="3">
                  <c:v>627656</c:v>
                </c:pt>
                <c:pt idx="4">
                  <c:v>740801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2"/>
        <c:axId val="85192064"/>
        <c:axId val="85207296"/>
      </c:barChart>
      <c:catAx>
        <c:axId val="8519206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txPr>
          <a:bodyPr/>
          <a:lstStyle/>
          <a:p>
            <a:pPr>
              <a:defRPr sz="1400">
                <a:latin typeface="Calibri" pitchFamily="34" charset="0"/>
              </a:defRPr>
            </a:pPr>
            <a:endParaRPr lang="en-US"/>
          </a:p>
        </c:txPr>
        <c:crossAx val="85207296"/>
        <c:crosses val="autoZero"/>
        <c:auto val="1"/>
        <c:lblAlgn val="ctr"/>
        <c:lblOffset val="100"/>
        <c:noMultiLvlLbl val="0"/>
      </c:catAx>
      <c:valAx>
        <c:axId val="85207296"/>
        <c:scaling>
          <c:orientation val="minMax"/>
        </c:scaling>
        <c:delete val="0"/>
        <c:axPos val="b"/>
        <c:majorGridlines>
          <c:spPr>
            <a:ln>
              <a:solidFill>
                <a:srgbClr val="4F81BD"/>
              </a:solidFill>
            </a:ln>
          </c:spPr>
        </c:majorGridlines>
        <c:numFmt formatCode="#,##0.0" sourceLinked="0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txPr>
          <a:bodyPr/>
          <a:lstStyle/>
          <a:p>
            <a:pPr>
              <a:defRPr sz="1400">
                <a:latin typeface="Calibri" pitchFamily="34" charset="0"/>
              </a:defRPr>
            </a:pPr>
            <a:endParaRPr lang="en-US"/>
          </a:p>
        </c:txPr>
        <c:crossAx val="85192064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0.45189628292666933"/>
                <c:y val="0.86063710792131842"/>
              </c:manualLayout>
            </c:layout>
            <c:tx>
              <c:rich>
                <a:bodyPr/>
                <a:lstStyle/>
                <a:p>
                  <a:pPr>
                    <a:defRPr sz="1400" b="0">
                      <a:latin typeface="Calibri" pitchFamily="34" charset="0"/>
                    </a:defRPr>
                  </a:pPr>
                  <a:r>
                    <a:rPr lang="de-CH" sz="1400" b="0" dirty="0" smtClean="0">
                      <a:latin typeface="Calibri" pitchFamily="34" charset="0"/>
                    </a:rPr>
                    <a:t>Million hectares</a:t>
                  </a:r>
                  <a:endParaRPr lang="de-CH" sz="1400" b="0" dirty="0">
                    <a:latin typeface="Calibri" pitchFamily="34" charset="0"/>
                  </a:endParaRPr>
                </a:p>
              </c:rich>
            </c:tx>
          </c:dispUnitsLbl>
        </c:dispUnits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349657329741099"/>
          <c:y val="0.19739056771469801"/>
          <c:w val="0.59172374944450601"/>
          <c:h val="0.63117199940747304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Producers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EEB500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FFC000">
                  <a:alpha val="8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FFC000">
                  <a:alpha val="4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EEB500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rgbClr val="FFC000">
                  <a:alpha val="8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rgbClr val="FFC000">
                  <a:alpha val="40000"/>
                </a:srgbClr>
              </a:solidFill>
              <a:ln>
                <a:solidFill>
                  <a:schemeClr val="bg1"/>
                </a:solidFill>
              </a:ln>
            </c:spPr>
          </c:dPt>
          <c:dLbls>
            <c:dLbl>
              <c:idx val="0"/>
              <c:layout>
                <c:manualLayout>
                  <c:x val="0.132276969225641"/>
                  <c:y val="-5.878976410028519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none" lIns="38100" tIns="19050" rIns="38100" bIns="19050" anchor="ctr">
                  <a:noAutofit/>
                </a:bodyPr>
                <a:lstStyle/>
                <a:p>
                  <a:pPr>
                    <a:defRPr sz="1000">
                      <a:latin typeface="Calibri" panose="020F050202020403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1598481245139429"/>
                      <c:h val="7.850516609265637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1.6534621153205101E-2"/>
                  <c:y val="0.11170055179054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9290391345406066"/>
                  <c:y val="4.703181128022812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Latin </a:t>
                    </a:r>
                    <a:br>
                      <a:rPr lang="en-US" dirty="0" smtClean="0"/>
                    </a:br>
                    <a:r>
                      <a:rPr lang="en-US" dirty="0" smtClean="0"/>
                      <a:t>America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7636929230085499"/>
                  <c:y val="-4.1152834870199599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8903628763470726"/>
                  <c:y val="-0.13286486686664445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2415460782135318"/>
                  <c:y val="-0.16108395363478131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none" lIns="38100" tIns="19050" rIns="38100" bIns="19050" anchor="ctr">
                <a:spAutoFit/>
              </a:bodyPr>
              <a:lstStyle/>
              <a:p>
                <a:pPr>
                  <a:defRPr sz="1000"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Tabelle1!$A$2:$A$7</c:f>
              <c:strCache>
                <c:ptCount val="6"/>
                <c:pt idx="0">
                  <c:v>Asia</c:v>
                </c:pt>
                <c:pt idx="1">
                  <c:v>Africa</c:v>
                </c:pt>
                <c:pt idx="2">
                  <c:v>Latin America</c:v>
                </c:pt>
                <c:pt idx="3">
                  <c:v>Europe</c:v>
                </c:pt>
                <c:pt idx="4">
                  <c:v>Oceania</c:v>
                </c:pt>
                <c:pt idx="5">
                  <c:v>North America</c:v>
                </c:pt>
              </c:strCache>
            </c:strRef>
          </c:cat>
          <c:val>
            <c:numRef>
              <c:f>Tabelle1!$B$2:$B$7</c:f>
              <c:numCache>
                <c:formatCode>#,##0</c:formatCode>
                <c:ptCount val="6"/>
                <c:pt idx="0">
                  <c:v>851016</c:v>
                </c:pt>
                <c:pt idx="1">
                  <c:v>719720</c:v>
                </c:pt>
                <c:pt idx="2">
                  <c:v>457677</c:v>
                </c:pt>
                <c:pt idx="3">
                  <c:v>349261</c:v>
                </c:pt>
                <c:pt idx="4">
                  <c:v>23728</c:v>
                </c:pt>
                <c:pt idx="5">
                  <c:v>19138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705304155213501"/>
          <c:y val="7.5286495637452201E-4"/>
          <c:w val="0.479789726320063"/>
          <c:h val="0.8242446933194429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Producers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delete val="1"/>
          </c:dLbls>
          <c:val>
            <c:numRef>
              <c:f>Tabelle1!$B$2:$B$11</c:f>
              <c:numCache>
                <c:formatCode>#,##0</c:formatCode>
                <c:ptCount val="5"/>
                <c:pt idx="0">
                  <c:v>165958</c:v>
                </c:pt>
                <c:pt idx="1">
                  <c:v>190670</c:v>
                </c:pt>
                <c:pt idx="2">
                  <c:v>200039</c:v>
                </c:pt>
                <c:pt idx="3">
                  <c:v>203602</c:v>
                </c:pt>
                <c:pt idx="4">
                  <c:v>585200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Tabelle1!$A$2:$A$11</c15:sqref>
                        </c15:formulaRef>
                      </c:ext>
                    </c:extLst>
                    <c:strCache>
                      <c:ptCount val="5"/>
                      <c:pt idx="0">
                        <c:v>Tanzania (2013)</c:v>
                      </c:pt>
                      <c:pt idx="1">
                        <c:v>Philippines</c:v>
                      </c:pt>
                      <c:pt idx="2">
                        <c:v>Mexico (2013)</c:v>
                      </c:pt>
                      <c:pt idx="3">
                        <c:v>Uganda</c:v>
                      </c:pt>
                      <c:pt idx="4">
                        <c:v>India (2013)</c:v>
                      </c:pt>
                    </c:strCache>
                  </c:strRef>
                </c15:cat>
              </c15:filteredCategoryTitle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23"/>
        <c:axId val="102262656"/>
        <c:axId val="102264192"/>
      </c:barChart>
      <c:catAx>
        <c:axId val="10226265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000">
                <a:latin typeface="Calibri" pitchFamily="34" charset="0"/>
              </a:defRPr>
            </a:pPr>
            <a:endParaRPr lang="en-US"/>
          </a:p>
        </c:txPr>
        <c:crossAx val="102264192"/>
        <c:crosses val="autoZero"/>
        <c:auto val="1"/>
        <c:lblAlgn val="ctr"/>
        <c:lblOffset val="100"/>
        <c:tickLblSkip val="1"/>
        <c:noMultiLvlLbl val="0"/>
      </c:catAx>
      <c:valAx>
        <c:axId val="102264192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800"/>
                </a:pPr>
                <a:r>
                  <a:rPr lang="en-GB" sz="800" b="0" dirty="0" smtClean="0">
                    <a:latin typeface="Calibri" pitchFamily="34" charset="0"/>
                  </a:rPr>
                  <a:t>Number of </a:t>
                </a:r>
                <a:r>
                  <a:rPr lang="en-GB" sz="800" b="0" baseline="0" dirty="0" smtClean="0">
                    <a:latin typeface="Calibri" pitchFamily="34" charset="0"/>
                  </a:rPr>
                  <a:t>producers</a:t>
                </a:r>
                <a:endParaRPr lang="en-GB" sz="800" b="0" dirty="0">
                  <a:latin typeface="Calibri" pitchFamily="34" charset="0"/>
                </a:endParaRPr>
              </a:p>
            </c:rich>
          </c:tx>
          <c:layout>
            <c:manualLayout>
              <c:xMode val="edge"/>
              <c:yMode val="edge"/>
              <c:x val="0.39819554928350798"/>
              <c:y val="0.89912016538611805"/>
            </c:manualLayout>
          </c:layout>
          <c:overlay val="0"/>
          <c:spPr>
            <a:noFill/>
            <a:ln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2262656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055765489414997"/>
          <c:y val="0.16265950552477201"/>
          <c:w val="0.63181365093296205"/>
          <c:h val="0.660921337869537"/>
        </c:manualLayout>
      </c:layout>
      <c:area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Producers</c:v>
                </c:pt>
              </c:strCache>
            </c:strRef>
          </c:tx>
          <c:spPr>
            <a:solidFill>
              <a:srgbClr val="FFC000"/>
            </a:solidFill>
            <a:ln w="15875">
              <a:noFill/>
            </a:ln>
          </c:spPr>
          <c:cat>
            <c:numRef>
              <c:f>Tabelle1!$A$2:$A$18</c:f>
              <c:numCache>
                <c:formatCode>General</c:formatCode>
                <c:ptCount val="17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</c:numCache>
            </c:numRef>
          </c:cat>
          <c:val>
            <c:numRef>
              <c:f>Tabelle1!$B$2:$B$18</c:f>
              <c:numCache>
                <c:formatCode>#,##0</c:formatCode>
                <c:ptCount val="17"/>
                <c:pt idx="0">
                  <c:v>204221</c:v>
                </c:pt>
                <c:pt idx="1">
                  <c:v>252395</c:v>
                </c:pt>
                <c:pt idx="2">
                  <c:v>381216</c:v>
                </c:pt>
                <c:pt idx="3">
                  <c:v>437801</c:v>
                </c:pt>
                <c:pt idx="4">
                  <c:v>390268</c:v>
                </c:pt>
                <c:pt idx="5">
                  <c:v>503217</c:v>
                </c:pt>
                <c:pt idx="6">
                  <c:v>690649</c:v>
                </c:pt>
                <c:pt idx="7">
                  <c:v>919141</c:v>
                </c:pt>
                <c:pt idx="8">
                  <c:v>1237727</c:v>
                </c:pt>
                <c:pt idx="9">
                  <c:v>1392359</c:v>
                </c:pt>
                <c:pt idx="10">
                  <c:v>1813855</c:v>
                </c:pt>
                <c:pt idx="11">
                  <c:v>1574046</c:v>
                </c:pt>
                <c:pt idx="12">
                  <c:v>1789291</c:v>
                </c:pt>
                <c:pt idx="13">
                  <c:v>1927130</c:v>
                </c:pt>
                <c:pt idx="14">
                  <c:v>1989427</c:v>
                </c:pt>
                <c:pt idx="15">
                  <c:v>2258136</c:v>
                </c:pt>
                <c:pt idx="16">
                  <c:v>2420540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353344"/>
        <c:axId val="103363328"/>
      </c:areaChart>
      <c:catAx>
        <c:axId val="103353344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spPr>
          <a:ln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3363328"/>
        <c:crosses val="autoZero"/>
        <c:auto val="1"/>
        <c:lblAlgn val="ctr"/>
        <c:lblOffset val="100"/>
        <c:tickLblSkip val="4"/>
        <c:tickMarkSkip val="1"/>
        <c:noMultiLvlLbl val="0"/>
      </c:catAx>
      <c:valAx>
        <c:axId val="10336332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de-CH" sz="1050" b="0" dirty="0" smtClean="0">
                    <a:latin typeface="Calibri" pitchFamily="34" charset="0"/>
                  </a:rPr>
                  <a:t>Producers</a:t>
                </a:r>
                <a:endParaRPr lang="en-GB" sz="1050" b="0" dirty="0">
                  <a:latin typeface="Calibri" pitchFamily="34" charset="0"/>
                </a:endParaRPr>
              </a:p>
            </c:rich>
          </c:tx>
          <c:layout>
            <c:manualLayout>
              <c:xMode val="edge"/>
              <c:yMode val="edge"/>
              <c:x val="3.8511539816123597E-2"/>
              <c:y val="0.41401048940288998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spPr>
          <a:ln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1000">
                <a:latin typeface="Calibri" pitchFamily="34" charset="0"/>
              </a:defRPr>
            </a:pPr>
            <a:endParaRPr lang="en-US"/>
          </a:p>
        </c:txPr>
        <c:crossAx val="103353344"/>
        <c:crosses val="autoZero"/>
        <c:crossBetween val="midCat"/>
        <c:dispUnits>
          <c:builtInUnit val="millions"/>
        </c:dispUnits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065772103753199"/>
          <c:y val="0.17510400079003599"/>
          <c:w val="0.46542824774586"/>
          <c:h val="0.617026091751122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Retail sales in million euros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chemeClr val="bg1"/>
              </a:solidFill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00B0F0">
                  <a:alpha val="75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00B0F0">
                  <a:alpha val="5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00B0F0">
                  <a:alpha val="25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rgbClr val="00B0F0">
                  <a:alpha val="5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rgbClr val="00B0F0">
                  <a:alpha val="75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rgbClr val="00B0F0">
                  <a:alpha val="75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7"/>
            <c:bubble3D val="0"/>
            <c:spPr>
              <a:solidFill>
                <a:srgbClr val="00B0F0">
                  <a:alpha val="9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8"/>
            <c:bubble3D val="0"/>
            <c:spPr>
              <a:solidFill>
                <a:srgbClr val="00B0F0">
                  <a:alpha val="5000"/>
                </a:srgbClr>
              </a:solidFill>
              <a:ln>
                <a:solidFill>
                  <a:schemeClr val="bg1"/>
                </a:solidFill>
              </a:ln>
            </c:spPr>
          </c:dPt>
          <c:dLbls>
            <c:dLbl>
              <c:idx val="0"/>
              <c:layout>
                <c:manualLayout>
                  <c:x val="5.7103132331701702E-2"/>
                  <c:y val="-0.20249807634542699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84180790337012E-2"/>
                  <c:y val="0.13266298600567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154370186987616"/>
                      <c:h val="0.12025772856513885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9.7160404736409203E-2"/>
                  <c:y val="0.109058870002099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2281588993901001"/>
                  <c:y val="4.5951684380747801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068400142775111"/>
                      <c:h val="7.3193513477926325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0.16258865248227"/>
                  <c:y val="1.1245406888946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0" rIns="0"/>
                <a:lstStyle/>
                <a:p>
                  <a:pPr>
                    <a:defRPr sz="800">
                      <a:latin typeface="Calibri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18078757242461274"/>
                      <c:h val="0.10214297176856892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-0.11716211183016"/>
                  <c:y val="-1.87530603595485E-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3474110371370501"/>
                  <c:y val="-3.7915540248614397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990593637743954"/>
                      <c:h val="7.3119447633390525E-2"/>
                    </c:manualLayout>
                  </c15:layout>
                </c:ext>
              </c:extLst>
            </c:dLbl>
            <c:dLbl>
              <c:idx val="7"/>
              <c:layout>
                <c:manualLayout>
                  <c:x val="-0.19269478275760499"/>
                  <c:y val="-0.12845332000148099"/>
                </c:manualLayout>
              </c:layout>
              <c:tx>
                <c:rich>
                  <a:bodyPr wrap="square" lIns="0" rIns="0"/>
                  <a:lstStyle/>
                  <a:p>
                    <a:pPr>
                      <a:defRPr sz="800">
                        <a:latin typeface="Calibri" pitchFamily="34" charset="0"/>
                      </a:defRPr>
                    </a:pPr>
                    <a:r>
                      <a:rPr lang="en-US" dirty="0" smtClean="0"/>
                      <a:t>Switzer-land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8622466852747358"/>
                      <c:h val="5.0945985425487693E-2"/>
                    </c:manualLayout>
                  </c15:layout>
                </c:ext>
              </c:extLst>
            </c:dLbl>
            <c:dLbl>
              <c:idx val="8"/>
              <c:layout>
                <c:manualLayout>
                  <c:x val="-6.2548302993621699E-2"/>
                  <c:y val="-0.14055537039094401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021282147101494"/>
                      <c:h val="9.9701370629600827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sz="800">
                    <a:latin typeface="Calibri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Tabelle1!$A$2:$A$10</c:f>
              <c:strCache>
                <c:ptCount val="9"/>
                <c:pt idx="0">
                  <c:v>USA</c:v>
                </c:pt>
                <c:pt idx="1">
                  <c:v>Germany</c:v>
                </c:pt>
                <c:pt idx="2">
                  <c:v>France</c:v>
                </c:pt>
                <c:pt idx="3">
                  <c:v>China</c:v>
                </c:pt>
                <c:pt idx="4">
                  <c:v>Canada</c:v>
                </c:pt>
                <c:pt idx="5">
                  <c:v>UK</c:v>
                </c:pt>
                <c:pt idx="6">
                  <c:v>Italy</c:v>
                </c:pt>
                <c:pt idx="7">
                  <c:v>Switzerland</c:v>
                </c:pt>
                <c:pt idx="8">
                  <c:v>Other</c:v>
                </c:pt>
              </c:strCache>
            </c:strRef>
          </c:cat>
          <c:val>
            <c:numRef>
              <c:f>Tabelle1!$B$2:$B$10</c:f>
              <c:numCache>
                <c:formatCode>#,##0</c:formatCode>
                <c:ptCount val="9"/>
                <c:pt idx="0">
                  <c:v>35782</c:v>
                </c:pt>
                <c:pt idx="1">
                  <c:v>8620</c:v>
                </c:pt>
                <c:pt idx="2">
                  <c:v>5534</c:v>
                </c:pt>
                <c:pt idx="3">
                  <c:v>4712</c:v>
                </c:pt>
                <c:pt idx="4">
                  <c:v>2757</c:v>
                </c:pt>
                <c:pt idx="5">
                  <c:v>2604</c:v>
                </c:pt>
                <c:pt idx="6">
                  <c:v>2317</c:v>
                </c:pt>
                <c:pt idx="7">
                  <c:v>2175</c:v>
                </c:pt>
                <c:pt idx="8">
                  <c:v>11208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 rtl="0">
              <a:defRPr sz="2160" b="1" i="0" u="none" strike="noStrike" kern="1200" baseline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pPr>
            <a:r>
              <a:rPr lang="en-US" sz="2000" b="1" i="0" u="none" strike="noStrike" baseline="0" dirty="0" smtClean="0">
                <a:effectLst/>
                <a:latin typeface="+mj-lt"/>
              </a:rPr>
              <a:t>European Union: Development of organic producers 2002-2016</a:t>
            </a:r>
          </a:p>
          <a:p>
            <a:pPr algn="l" rtl="0">
              <a:defRPr sz="2160" b="1" i="0" u="none" strike="noStrike" kern="1200" baseline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pPr>
            <a:r>
              <a:rPr lang="de-CH" sz="1200" b="0" dirty="0" smtClean="0">
                <a:effectLst/>
                <a:latin typeface="+mj-lt"/>
              </a:rPr>
              <a:t>Source: </a:t>
            </a:r>
            <a:r>
              <a:rPr lang="en-GB" sz="1200" b="0" i="0" u="none" strike="noStrike" baseline="0" dirty="0" smtClean="0">
                <a:effectLst/>
                <a:latin typeface="+mj-lt"/>
              </a:rPr>
              <a:t>FiBL-AMI Surveys 2006-2017 </a:t>
            </a:r>
            <a:r>
              <a:rPr lang="de-CH" sz="1200" b="0" i="0" u="none" strike="noStrike" kern="1200" baseline="0" dirty="0" err="1" smtClean="0">
                <a:solidFill>
                  <a:srgbClr val="000000"/>
                </a:solidFill>
                <a:effectLst/>
                <a:latin typeface="+mj-lt"/>
                <a:ea typeface="+mn-ea"/>
                <a:cs typeface="+mn-cs"/>
              </a:rPr>
              <a:t>based</a:t>
            </a:r>
            <a:r>
              <a:rPr lang="de-CH" sz="1200" b="0" i="0" u="none" strike="noStrike" kern="1200" baseline="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+mn-cs"/>
              </a:rPr>
              <a:t> Eurostat and national data </a:t>
            </a:r>
            <a:r>
              <a:rPr lang="de-CH" sz="1200" b="0" i="0" u="none" strike="noStrike" kern="1200" baseline="0" dirty="0" err="1" smtClean="0">
                <a:solidFill>
                  <a:srgbClr val="000000"/>
                </a:solidFill>
                <a:effectLst/>
                <a:latin typeface="+mj-lt"/>
                <a:ea typeface="+mn-ea"/>
                <a:cs typeface="+mn-cs"/>
              </a:rPr>
              <a:t>sources</a:t>
            </a:r>
            <a:r>
              <a:rPr lang="de-CH" sz="1200" b="0" i="0" u="none" strike="noStrike" kern="1200" baseline="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+mn-cs"/>
              </a:rPr>
              <a:t>  </a:t>
            </a:r>
            <a:endParaRPr lang="de-CH" sz="1200" b="0" i="0" u="none" strike="noStrike" kern="1200" baseline="0" dirty="0">
              <a:solidFill>
                <a:srgbClr val="000000"/>
              </a:solidFill>
              <a:effectLst/>
              <a:latin typeface="+mj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1.8287151263286195E-3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708440026391069"/>
          <c:y val="0.2349048462533897"/>
          <c:w val="0.82944154518344415"/>
          <c:h val="0.6071144677195491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European Union</c:v>
                </c:pt>
              </c:strCache>
            </c:strRef>
          </c:tx>
          <c:spPr>
            <a:ln w="44450">
              <a:solidFill>
                <a:srgbClr val="4F81BD"/>
              </a:solidFill>
              <a:prstDash val="sysDash"/>
            </a:ln>
          </c:spPr>
          <c:marker>
            <c:symbol val="none"/>
          </c:marker>
          <c:dLbls>
            <c:dLbl>
              <c:idx val="1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Sheet1!$A$2:$A$18</c:f>
              <c:numCache>
                <c:formatCode>General</c:formatCode>
                <c:ptCount val="15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</c:numCache>
            </c:numRef>
          </c:cat>
          <c:val>
            <c:numRef>
              <c:f>Sheet1!$B$2:$B$18</c:f>
              <c:numCache>
                <c:formatCode>#,##0</c:formatCode>
                <c:ptCount val="15"/>
                <c:pt idx="0">
                  <c:v>146589</c:v>
                </c:pt>
                <c:pt idx="1">
                  <c:v>142991</c:v>
                </c:pt>
                <c:pt idx="2">
                  <c:v>142675</c:v>
                </c:pt>
                <c:pt idx="3">
                  <c:v>164081</c:v>
                </c:pt>
                <c:pt idx="4">
                  <c:v>179788</c:v>
                </c:pt>
                <c:pt idx="5">
                  <c:v>186281</c:v>
                </c:pt>
                <c:pt idx="6">
                  <c:v>197238</c:v>
                </c:pt>
                <c:pt idx="7">
                  <c:v>209573</c:v>
                </c:pt>
                <c:pt idx="8">
                  <c:v>220421</c:v>
                </c:pt>
                <c:pt idx="9">
                  <c:v>236009</c:v>
                </c:pt>
                <c:pt idx="10">
                  <c:v>253381</c:v>
                </c:pt>
                <c:pt idx="11">
                  <c:v>256432</c:v>
                </c:pt>
                <c:pt idx="12">
                  <c:v>256272</c:v>
                </c:pt>
                <c:pt idx="13">
                  <c:v>269111</c:v>
                </c:pt>
                <c:pt idx="14">
                  <c:v>295123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Spalte1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5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</c:numCache>
            </c:numRef>
          </c:cat>
          <c:val>
            <c:numRef>
              <c:f>Sheet1!$C$2:$C$18</c:f>
              <c:numCache>
                <c:formatCode>General</c:formatCode>
                <c:ptCount val="15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068288"/>
        <c:axId val="91069824"/>
      </c:lineChart>
      <c:catAx>
        <c:axId val="91068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txPr>
          <a:bodyPr/>
          <a:lstStyle/>
          <a:p>
            <a:pPr>
              <a:defRPr sz="1200">
                <a:latin typeface="+mj-lt"/>
              </a:defRPr>
            </a:pPr>
            <a:endParaRPr lang="en-US"/>
          </a:p>
        </c:txPr>
        <c:crossAx val="91069824"/>
        <c:crosses val="autoZero"/>
        <c:auto val="1"/>
        <c:lblAlgn val="ctr"/>
        <c:lblOffset val="100"/>
        <c:tickLblSkip val="1"/>
        <c:noMultiLvlLbl val="0"/>
      </c:catAx>
      <c:valAx>
        <c:axId val="91069824"/>
        <c:scaling>
          <c:orientation val="minMax"/>
        </c:scaling>
        <c:delete val="0"/>
        <c:axPos val="l"/>
        <c:majorGridlines>
          <c:spPr>
            <a:ln>
              <a:solidFill>
                <a:srgbClr val="4F81BD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400">
                    <a:latin typeface="+mj-lt"/>
                  </a:defRPr>
                </a:pPr>
                <a:r>
                  <a:rPr lang="de-CH" sz="1400" b="0" dirty="0" smtClean="0">
                    <a:latin typeface="+mj-lt"/>
                  </a:rPr>
                  <a:t>In </a:t>
                </a:r>
                <a:r>
                  <a:rPr lang="de-CH" sz="1400" b="0" dirty="0" err="1" smtClean="0">
                    <a:latin typeface="+mj-lt"/>
                  </a:rPr>
                  <a:t>thousands</a:t>
                </a:r>
                <a:r>
                  <a:rPr lang="de-CH" sz="1400" b="0" baseline="0" dirty="0" smtClean="0">
                    <a:latin typeface="+mj-lt"/>
                  </a:rPr>
                  <a:t> of </a:t>
                </a:r>
                <a:r>
                  <a:rPr lang="de-CH" sz="1400" b="0" baseline="0" dirty="0" err="1" smtClean="0">
                    <a:latin typeface="+mj-lt"/>
                  </a:rPr>
                  <a:t>producers</a:t>
                </a:r>
                <a:endParaRPr lang="de-CH" sz="1400" b="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1.4318566496596918E-2"/>
              <c:y val="0.31430545275877014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txPr>
          <a:bodyPr/>
          <a:lstStyle/>
          <a:p>
            <a:pPr>
              <a:defRPr sz="1400">
                <a:latin typeface="+mj-lt"/>
              </a:defRPr>
            </a:pPr>
            <a:endParaRPr lang="en-US"/>
          </a:p>
        </c:txPr>
        <c:crossAx val="91068288"/>
        <c:crossesAt val="1"/>
        <c:crossBetween val="midCat"/>
        <c:dispUnits>
          <c:builtInUnit val="thousands"/>
        </c:dispUnits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08115081960799"/>
          <c:y val="2.4116624325143301E-2"/>
          <c:w val="0.53514225192550202"/>
          <c:h val="0.7019738283049009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Turnover in million Euros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</c:spPr>
          <c:invertIfNegative val="0"/>
          <c:dLbls>
            <c:delete val="1"/>
          </c:dLbls>
          <c:val>
            <c:numRef>
              <c:f>Tabelle1!$B$2:$B$11</c:f>
              <c:numCache>
                <c:formatCode>#,##0</c:formatCode>
                <c:ptCount val="5"/>
                <c:pt idx="0">
                  <c:v>2757</c:v>
                </c:pt>
                <c:pt idx="1">
                  <c:v>4712</c:v>
                </c:pt>
                <c:pt idx="2">
                  <c:v>5534</c:v>
                </c:pt>
                <c:pt idx="3">
                  <c:v>8620</c:v>
                </c:pt>
                <c:pt idx="4">
                  <c:v>35782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Tabelle1!$A$2:$A$11</c15:sqref>
                        </c15:formulaRef>
                      </c:ext>
                    </c:extLst>
                    <c:strCache>
                      <c:ptCount val="5"/>
                      <c:pt idx="0">
                        <c:v>Canada</c:v>
                      </c:pt>
                      <c:pt idx="1">
                        <c:v>China</c:v>
                      </c:pt>
                      <c:pt idx="2">
                        <c:v>France</c:v>
                      </c:pt>
                      <c:pt idx="3">
                        <c:v>Germany</c:v>
                      </c:pt>
                      <c:pt idx="4">
                        <c:v>US</c:v>
                      </c:pt>
                    </c:strCache>
                  </c:strRef>
                </c15:cat>
              </c15:filteredCategoryTitle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4"/>
        <c:axId val="103507840"/>
        <c:axId val="103509376"/>
      </c:barChart>
      <c:catAx>
        <c:axId val="1035078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000">
                <a:latin typeface="Calibri" pitchFamily="34" charset="0"/>
              </a:defRPr>
            </a:pPr>
            <a:endParaRPr lang="en-US"/>
          </a:p>
        </c:txPr>
        <c:crossAx val="103509376"/>
        <c:crosses val="autoZero"/>
        <c:auto val="1"/>
        <c:lblAlgn val="ctr"/>
        <c:lblOffset val="100"/>
        <c:tickLblSkip val="1"/>
        <c:noMultiLvlLbl val="0"/>
      </c:catAx>
      <c:valAx>
        <c:axId val="103509376"/>
        <c:scaling>
          <c:orientation val="minMax"/>
          <c:max val="30000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minorGridlines>
          <c:spPr>
            <a:ln>
              <a:solidFill>
                <a:schemeClr val="bg1">
                  <a:lumMod val="75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 sz="800"/>
                </a:pPr>
                <a:r>
                  <a:rPr lang="en-GB" sz="800" b="0" dirty="0" smtClean="0">
                    <a:latin typeface="Calibri" pitchFamily="34" charset="0"/>
                  </a:rPr>
                  <a:t>Retail</a:t>
                </a:r>
                <a:r>
                  <a:rPr lang="en-GB" sz="800" b="0" baseline="0" dirty="0" smtClean="0">
                    <a:latin typeface="Calibri" pitchFamily="34" charset="0"/>
                  </a:rPr>
                  <a:t> sales in million Euros</a:t>
                </a:r>
                <a:endParaRPr lang="en-GB" sz="800" b="0" dirty="0">
                  <a:latin typeface="Calibri" pitchFamily="34" charset="0"/>
                </a:endParaRPr>
              </a:p>
            </c:rich>
          </c:tx>
          <c:layout>
            <c:manualLayout>
              <c:xMode val="edge"/>
              <c:yMode val="edge"/>
              <c:x val="0.27866362387122101"/>
              <c:y val="0.83736233997764797"/>
            </c:manualLayout>
          </c:layout>
          <c:overlay val="0"/>
          <c:spPr>
            <a:noFill/>
            <a:ln>
              <a:noFill/>
            </a:ln>
          </c:spPr>
        </c:title>
        <c:numFmt formatCode="#,##0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3507840"/>
        <c:crosses val="autoZero"/>
        <c:crossBetween val="between"/>
        <c:majorUnit val="10000"/>
        <c:minorUnit val="5000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8819308040837"/>
          <c:y val="3.0623711268872599E-2"/>
          <c:w val="0.72618930446194196"/>
          <c:h val="0.734962462979544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Euros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elete val="1"/>
          </c:dLbls>
          <c:val>
            <c:numRef>
              <c:f>Tabelle1!$B$2:$B$11</c:f>
              <c:numCache>
                <c:formatCode>#,##0</c:formatCode>
                <c:ptCount val="5"/>
                <c:pt idx="0">
                  <c:v>142</c:v>
                </c:pt>
                <c:pt idx="1">
                  <c:v>170</c:v>
                </c:pt>
                <c:pt idx="2">
                  <c:v>177</c:v>
                </c:pt>
                <c:pt idx="3">
                  <c:v>191</c:v>
                </c:pt>
                <c:pt idx="4">
                  <c:v>262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Tabelle1!$A$2:$A$11</c15:sqref>
                        </c15:formulaRef>
                      </c:ext>
                    </c:extLst>
                    <c:strCache>
                      <c:ptCount val="5"/>
                      <c:pt idx="0">
                        <c:v>Liechtenstein</c:v>
                      </c:pt>
                      <c:pt idx="1">
                        <c:v>Sweden</c:v>
                      </c:pt>
                      <c:pt idx="2">
                        <c:v>Denmark</c:v>
                      </c:pt>
                      <c:pt idx="3">
                        <c:v>Luxembourg</c:v>
                      </c:pt>
                      <c:pt idx="4">
                        <c:v>Switzerland</c:v>
                      </c:pt>
                    </c:strCache>
                  </c:strRef>
                </c15:cat>
              </c15:filteredCategoryTitle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9"/>
        <c:axId val="103701888"/>
        <c:axId val="103707776"/>
      </c:barChart>
      <c:catAx>
        <c:axId val="1037018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000">
                <a:latin typeface="Calibri" pitchFamily="34" charset="0"/>
              </a:defRPr>
            </a:pPr>
            <a:endParaRPr lang="en-US"/>
          </a:p>
        </c:txPr>
        <c:crossAx val="103707776"/>
        <c:crosses val="autoZero"/>
        <c:auto val="1"/>
        <c:lblAlgn val="ctr"/>
        <c:lblOffset val="100"/>
        <c:tickLblSkip val="1"/>
        <c:noMultiLvlLbl val="0"/>
      </c:catAx>
      <c:valAx>
        <c:axId val="10370777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800"/>
                </a:pPr>
                <a:r>
                  <a:rPr lang="en-GB" sz="800" b="0" baseline="0" dirty="0" smtClean="0">
                    <a:latin typeface="Calibri" pitchFamily="34" charset="0"/>
                  </a:rPr>
                  <a:t>Per capita consumption in euros</a:t>
                </a:r>
                <a:endParaRPr lang="en-GB" sz="800" b="0" dirty="0">
                  <a:latin typeface="Calibri" pitchFamily="34" charset="0"/>
                </a:endParaRPr>
              </a:p>
            </c:rich>
          </c:tx>
          <c:layout>
            <c:manualLayout>
              <c:xMode val="edge"/>
              <c:yMode val="edge"/>
              <c:x val="0.33062311559139901"/>
              <c:y val="0.854242486856303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370188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47595763931499"/>
          <c:y val="4.0505789517221197E-2"/>
          <c:w val="0.74453931114663496"/>
          <c:h val="0.7444860779286239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Market share in %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</c:spPr>
          <c:invertIfNegative val="0"/>
          <c:dLbls>
            <c:delete val="1"/>
          </c:dLbls>
          <c:val>
            <c:numRef>
              <c:f>Tabelle1!$B$2:$B$11</c:f>
              <c:numCache>
                <c:formatCode>#,##0</c:formatCode>
                <c:ptCount val="5"/>
                <c:pt idx="0">
                  <c:v>6.5</c:v>
                </c:pt>
                <c:pt idx="1">
                  <c:v>7.3</c:v>
                </c:pt>
                <c:pt idx="2">
                  <c:v>7.5</c:v>
                </c:pt>
                <c:pt idx="3">
                  <c:v>7.7</c:v>
                </c:pt>
                <c:pt idx="4">
                  <c:v>8.4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Tabelle1!$A$2:$A$11</c15:sqref>
                        </c15:formulaRef>
                      </c:ext>
                    </c:extLst>
                    <c:strCache>
                      <c:ptCount val="5"/>
                      <c:pt idx="0">
                        <c:v>Germany</c:v>
                      </c:pt>
                      <c:pt idx="1">
                        <c:v>Sweden</c:v>
                      </c:pt>
                      <c:pt idx="2">
                        <c:v>Austria (2011)</c:v>
                      </c:pt>
                      <c:pt idx="3">
                        <c:v>Switzerland</c:v>
                      </c:pt>
                      <c:pt idx="4">
                        <c:v>Denmark</c:v>
                      </c:pt>
                    </c:strCache>
                  </c:strRef>
                </c15:cat>
              </c15:filteredCategoryTitle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2"/>
        <c:axId val="103736448"/>
        <c:axId val="103737984"/>
      </c:barChart>
      <c:catAx>
        <c:axId val="10373644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103737984"/>
        <c:crosses val="autoZero"/>
        <c:auto val="1"/>
        <c:lblAlgn val="ctr"/>
        <c:lblOffset val="100"/>
        <c:tickLblSkip val="1"/>
        <c:noMultiLvlLbl val="0"/>
      </c:catAx>
      <c:valAx>
        <c:axId val="10373798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800" b="0"/>
                </a:pPr>
                <a:r>
                  <a:rPr lang="en-GB" sz="800" b="0"/>
                  <a:t>Market share in %</a:t>
                </a:r>
              </a:p>
            </c:rich>
          </c:tx>
          <c:layout>
            <c:manualLayout>
              <c:xMode val="edge"/>
              <c:yMode val="edge"/>
              <c:x val="0.48666443703847001"/>
              <c:y val="0.88129913615520905"/>
            </c:manualLayout>
          </c:layout>
          <c:overlay val="0"/>
          <c:spPr>
            <a:noFill/>
            <a:ln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800"/>
            </a:pPr>
            <a:endParaRPr lang="en-US"/>
          </a:p>
        </c:txPr>
        <c:crossAx val="1037364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>
          <a:latin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>
              <a:defRPr/>
            </a:pPr>
            <a:r>
              <a:rPr lang="de-CH" sz="1800" dirty="0" smtClean="0">
                <a:latin typeface="+mj-lt"/>
              </a:rPr>
              <a:t>Growth of</a:t>
            </a:r>
            <a:r>
              <a:rPr lang="de-CH" sz="1800" baseline="0" dirty="0" smtClean="0">
                <a:latin typeface="+mj-lt"/>
              </a:rPr>
              <a:t> the EU organic </a:t>
            </a:r>
            <a:r>
              <a:rPr lang="de-CH" sz="1800" baseline="0" dirty="0" err="1" smtClean="0">
                <a:latin typeface="+mj-lt"/>
              </a:rPr>
              <a:t>agricultural</a:t>
            </a:r>
            <a:r>
              <a:rPr lang="de-CH" sz="1800" baseline="0" dirty="0" smtClean="0">
                <a:latin typeface="+mj-lt"/>
              </a:rPr>
              <a:t> </a:t>
            </a:r>
            <a:r>
              <a:rPr lang="de-CH" sz="1800" baseline="0" dirty="0" err="1" smtClean="0">
                <a:latin typeface="+mj-lt"/>
              </a:rPr>
              <a:t>land</a:t>
            </a:r>
            <a:r>
              <a:rPr lang="de-CH" sz="1800" baseline="0" dirty="0" smtClean="0">
                <a:latin typeface="+mj-lt"/>
              </a:rPr>
              <a:t> and of </a:t>
            </a:r>
            <a:r>
              <a:rPr lang="de-CH" sz="1800" baseline="0" dirty="0" err="1" smtClean="0">
                <a:latin typeface="+mj-lt"/>
              </a:rPr>
              <a:t>retail</a:t>
            </a:r>
            <a:r>
              <a:rPr lang="de-CH" sz="1800" baseline="0" dirty="0" smtClean="0">
                <a:latin typeface="+mj-lt"/>
              </a:rPr>
              <a:t> </a:t>
            </a:r>
            <a:r>
              <a:rPr lang="de-CH" sz="1800" baseline="0" dirty="0" err="1" smtClean="0">
                <a:latin typeface="+mj-lt"/>
              </a:rPr>
              <a:t>sales</a:t>
            </a:r>
            <a:r>
              <a:rPr lang="de-CH" sz="1800" baseline="0" dirty="0" smtClean="0">
                <a:latin typeface="+mj-lt"/>
              </a:rPr>
              <a:t> </a:t>
            </a:r>
          </a:p>
          <a:p>
            <a:pPr algn="l">
              <a:defRPr/>
            </a:pPr>
            <a:r>
              <a:rPr lang="de-CH" sz="1200" b="0" baseline="0" dirty="0" smtClean="0">
                <a:latin typeface="+mj-lt"/>
              </a:rPr>
              <a:t>Source: FiBL </a:t>
            </a:r>
            <a:r>
              <a:rPr lang="de-CH" sz="1200" b="0" baseline="0" dirty="0" err="1" smtClean="0">
                <a:latin typeface="+mj-lt"/>
              </a:rPr>
              <a:t>surveys</a:t>
            </a:r>
            <a:endParaRPr lang="de-CH" sz="1200" b="0" dirty="0">
              <a:latin typeface="+mj-lt"/>
            </a:endParaRPr>
          </a:p>
        </c:rich>
      </c:tx>
      <c:layout>
        <c:manualLayout>
          <c:xMode val="edge"/>
          <c:yMode val="edge"/>
          <c:x val="0.13111876640419948"/>
          <c:y val="5.612065321788976E-3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Area growth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numRef>
              <c:f>Sheet1!$A$2:$A$19</c:f>
              <c:numCache>
                <c:formatCode>General</c:formatCode>
                <c:ptCount val="1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</c:numCache>
            </c:numRef>
          </c:cat>
          <c:val>
            <c:numRef>
              <c:f>Sheet1!$B$2:$B$19</c:f>
              <c:numCache>
                <c:formatCode>#,##0</c:formatCode>
                <c:ptCount val="18"/>
                <c:pt idx="0">
                  <c:v>0</c:v>
                </c:pt>
                <c:pt idx="1">
                  <c:v>24.044106766605992</c:v>
                </c:pt>
                <c:pt idx="2">
                  <c:v>43.167275826858742</c:v>
                </c:pt>
                <c:pt idx="3">
                  <c:v>55.163321958245405</c:v>
                </c:pt>
                <c:pt idx="4">
                  <c:v>62.739626208324324</c:v>
                </c:pt>
                <c:pt idx="5">
                  <c:v>69.96154906792944</c:v>
                </c:pt>
                <c:pt idx="6">
                  <c:v>83.080448666611261</c:v>
                </c:pt>
                <c:pt idx="7">
                  <c:v>91.265412392969608</c:v>
                </c:pt>
                <c:pt idx="8">
                  <c:v>102.8834518511874</c:v>
                </c:pt>
                <c:pt idx="9">
                  <c:v>117.12841312683159</c:v>
                </c:pt>
                <c:pt idx="10">
                  <c:v>135.66485812150765</c:v>
                </c:pt>
                <c:pt idx="11">
                  <c:v>156.71144257403432</c:v>
                </c:pt>
                <c:pt idx="12">
                  <c:v>167.86748894848944</c:v>
                </c:pt>
                <c:pt idx="13">
                  <c:v>182.33837662135267</c:v>
                </c:pt>
                <c:pt idx="14">
                  <c:v>187.70136627313656</c:v>
                </c:pt>
                <c:pt idx="15">
                  <c:v>193.73540034461524</c:v>
                </c:pt>
                <c:pt idx="16">
                  <c:v>215.01391796175272</c:v>
                </c:pt>
                <c:pt idx="17">
                  <c:v>240.92577530580496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Retail sales growth</c:v>
                </c:pt>
              </c:strCache>
            </c:strRef>
          </c:tx>
          <c:spPr>
            <a:ln w="63500"/>
            <a:effectLst>
              <a:glow>
                <a:schemeClr val="accent1"/>
              </a:glow>
              <a:softEdge rad="0"/>
            </a:effectLst>
          </c:spPr>
          <c:marker>
            <c:symbol val="none"/>
          </c:marker>
          <c:cat>
            <c:numRef>
              <c:f>Sheet1!$A$2:$A$19</c:f>
              <c:numCache>
                <c:formatCode>General</c:formatCode>
                <c:ptCount val="1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</c:numCache>
            </c:numRef>
          </c:cat>
          <c:val>
            <c:numRef>
              <c:f>Sheet1!$C$2:$C$19</c:f>
              <c:numCache>
                <c:formatCode>#,##0</c:formatCode>
                <c:ptCount val="18"/>
                <c:pt idx="0">
                  <c:v>0</c:v>
                </c:pt>
                <c:pt idx="1">
                  <c:v>35.446985446985451</c:v>
                </c:pt>
                <c:pt idx="2">
                  <c:v>58.066528066528065</c:v>
                </c:pt>
                <c:pt idx="3">
                  <c:v>78.667359667359676</c:v>
                </c:pt>
                <c:pt idx="4">
                  <c:v>94.427691683991696</c:v>
                </c:pt>
                <c:pt idx="5">
                  <c:v>111.66486486486485</c:v>
                </c:pt>
                <c:pt idx="6">
                  <c:v>129.12383669438668</c:v>
                </c:pt>
                <c:pt idx="7">
                  <c:v>171.5843262162162</c:v>
                </c:pt>
                <c:pt idx="8">
                  <c:v>201.43595430353429</c:v>
                </c:pt>
                <c:pt idx="9">
                  <c:v>230.07984218295223</c:v>
                </c:pt>
                <c:pt idx="10">
                  <c:v>251.96065696465695</c:v>
                </c:pt>
                <c:pt idx="11">
                  <c:v>276.61363960498966</c:v>
                </c:pt>
                <c:pt idx="12">
                  <c:v>310.66081449064455</c:v>
                </c:pt>
                <c:pt idx="13">
                  <c:v>331.8418877338878</c:v>
                </c:pt>
                <c:pt idx="14">
                  <c:v>360.97903413721411</c:v>
                </c:pt>
                <c:pt idx="15">
                  <c:v>403.24922783783774</c:v>
                </c:pt>
                <c:pt idx="16">
                  <c:v>469.61822325488549</c:v>
                </c:pt>
                <c:pt idx="17">
                  <c:v>533.99123360831595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088704"/>
        <c:axId val="102090240"/>
      </c:lineChart>
      <c:catAx>
        <c:axId val="102088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+mj-lt"/>
              </a:defRPr>
            </a:pPr>
            <a:endParaRPr lang="en-US"/>
          </a:p>
        </c:txPr>
        <c:crossAx val="102090240"/>
        <c:crosses val="autoZero"/>
        <c:auto val="1"/>
        <c:lblAlgn val="ctr"/>
        <c:lblOffset val="100"/>
        <c:noMultiLvlLbl val="0"/>
      </c:catAx>
      <c:valAx>
        <c:axId val="1020902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>
                    <a:latin typeface="+mj-lt"/>
                  </a:defRPr>
                </a:pPr>
                <a:r>
                  <a:rPr lang="de-DE" b="0" dirty="0" smtClean="0">
                    <a:latin typeface="+mj-lt"/>
                  </a:rPr>
                  <a:t>Growth</a:t>
                </a:r>
                <a:r>
                  <a:rPr lang="de-DE" b="0" baseline="0" dirty="0" smtClean="0">
                    <a:latin typeface="+mj-lt"/>
                  </a:rPr>
                  <a:t> in % </a:t>
                </a:r>
                <a:endParaRPr lang="de-DE" b="0" dirty="0">
                  <a:latin typeface="+mj-lt"/>
                </a:endParaRPr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Calibri" panose="020F0502020204030204" pitchFamily="34" charset="0"/>
              </a:defRPr>
            </a:pPr>
            <a:endParaRPr lang="en-US"/>
          </a:p>
        </c:txPr>
        <c:crossAx val="10208870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spPr>
    <a:ln w="63500"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58964842770437E-2"/>
          <c:y val="0.16226935726450523"/>
          <c:w val="0.65776593610512057"/>
          <c:h val="0.56029440758451765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Number of countries</c:v>
                </c:pt>
              </c:strCache>
            </c:strRef>
          </c:tx>
          <c:spPr>
            <a:solidFill>
              <a:srgbClr val="4F81BD"/>
            </a:solidFill>
            <a:ln>
              <a:solidFill>
                <a:schemeClr val="bg1"/>
              </a:solidFill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4F81BD">
                  <a:alpha val="9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4F81BD">
                  <a:alpha val="80000"/>
                </a:srgbClr>
              </a:solidFill>
              <a:ln>
                <a:solidFill>
                  <a:schemeClr val="bg1"/>
                </a:solidFill>
              </a:ln>
            </c:spPr>
          </c:dPt>
          <c:dLbls>
            <c:dLbl>
              <c:idx val="2"/>
              <c:layout>
                <c:manualLayout>
                  <c:x val="1.1146496815286623E-2"/>
                  <c:y val="8.1382460503890038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07324840764331"/>
                      <c:h val="0.27304173821546207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>
                    <a:latin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Governments</c:v>
                </c:pt>
                <c:pt idx="1">
                  <c:v>Private sector</c:v>
                </c:pt>
                <c:pt idx="2">
                  <c:v>FiBL survey among certifiers</c:v>
                </c:pt>
              </c:strCache>
            </c:strRef>
          </c:cat>
          <c:val>
            <c:numRef>
              <c:f>Tabelle1!$B$2:$B$4</c:f>
              <c:numCache>
                <c:formatCode>#,##0</c:formatCode>
                <c:ptCount val="3"/>
                <c:pt idx="0">
                  <c:v>74</c:v>
                </c:pt>
                <c:pt idx="1">
                  <c:v>49</c:v>
                </c:pt>
                <c:pt idx="2">
                  <c:v>48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36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90"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>
              <a:defRPr>
                <a:latin typeface="+mj-lt"/>
              </a:defRPr>
            </a:pPr>
            <a:r>
              <a:rPr lang="de-CH" sz="2000" b="1" i="0" u="none" strike="noStrike" baseline="0" dirty="0" smtClean="0">
                <a:effectLst/>
                <a:latin typeface="+mj-lt"/>
              </a:rPr>
              <a:t>Organic </a:t>
            </a:r>
            <a:r>
              <a:rPr lang="de-CH" sz="2000" b="1" i="0" u="none" strike="noStrike" baseline="0" dirty="0" err="1" smtClean="0">
                <a:effectLst/>
                <a:latin typeface="+mj-lt"/>
              </a:rPr>
              <a:t>soy</a:t>
            </a:r>
            <a:r>
              <a:rPr lang="de-CH" sz="2000" b="1" i="0" u="none" strike="noStrike" baseline="0" dirty="0" smtClean="0">
                <a:effectLst/>
                <a:latin typeface="+mj-lt"/>
              </a:rPr>
              <a:t> </a:t>
            </a:r>
            <a:r>
              <a:rPr lang="de-CH" sz="2000" b="1" i="0" u="none" strike="noStrike" baseline="0" dirty="0" err="1" smtClean="0">
                <a:effectLst/>
                <a:latin typeface="+mj-lt"/>
              </a:rPr>
              <a:t>beans</a:t>
            </a:r>
            <a:r>
              <a:rPr lang="de-CH" sz="2000" b="1" i="0" u="none" strike="noStrike" baseline="0" dirty="0" smtClean="0">
                <a:effectLst/>
                <a:latin typeface="+mj-lt"/>
              </a:rPr>
              <a:t>: The ten countries with the largest areas 2015</a:t>
            </a:r>
          </a:p>
          <a:p>
            <a:pPr algn="l">
              <a:defRPr>
                <a:latin typeface="+mj-lt"/>
              </a:defRPr>
            </a:pPr>
            <a:r>
              <a:rPr lang="de-CH" sz="1020" b="0" i="0" u="none" strike="noStrike" baseline="0" dirty="0" smtClean="0">
                <a:effectLst/>
                <a:latin typeface="+mj-lt"/>
              </a:rPr>
              <a:t>Source: FiBL survey 2017</a:t>
            </a:r>
            <a:endParaRPr lang="de-CH" sz="1200" b="0" dirty="0">
              <a:latin typeface="+mj-lt"/>
            </a:endParaRPr>
          </a:p>
        </c:rich>
      </c:tx>
      <c:layout>
        <c:manualLayout>
          <c:xMode val="edge"/>
          <c:yMode val="edge"/>
          <c:x val="4.1954355551650696E-4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2635174643184991"/>
          <c:y val="0.21570961116675857"/>
          <c:w val="0.62435267349949863"/>
          <c:h val="0.6348922793259561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Hectares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 w="21556">
              <a:noFill/>
            </a:ln>
          </c:spPr>
          <c:invertIfNegative val="0"/>
          <c:dLbls>
            <c:numFmt formatCode="#,##0" sourceLinked="0"/>
            <c:spPr>
              <a:noFill/>
              <a:ln w="21556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chemeClr val="tx1"/>
                    </a:solidFill>
                    <a:latin typeface="+mj-lt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Sheet1!$B$1:$K$1</c:f>
              <c:strCache>
                <c:ptCount val="10"/>
                <c:pt idx="0">
                  <c:v>Kazakhstan</c:v>
                </c:pt>
                <c:pt idx="1">
                  <c:v>Argentina</c:v>
                </c:pt>
                <c:pt idx="2">
                  <c:v>Togo</c:v>
                </c:pt>
                <c:pt idx="3">
                  <c:v>Austria</c:v>
                </c:pt>
                <c:pt idx="4">
                  <c:v>Romania</c:v>
                </c:pt>
                <c:pt idx="5">
                  <c:v>Canada</c:v>
                </c:pt>
                <c:pt idx="6">
                  <c:v>France</c:v>
                </c:pt>
                <c:pt idx="7">
                  <c:v>United States of America</c:v>
                </c:pt>
                <c:pt idx="8">
                  <c:v>India</c:v>
                </c:pt>
                <c:pt idx="9">
                  <c:v>China</c:v>
                </c:pt>
              </c:strCache>
            </c:strRef>
          </c:cat>
          <c:val>
            <c:numRef>
              <c:f>Sheet1!$B$2:$K$2</c:f>
              <c:numCache>
                <c:formatCode>#,##0</c:formatCode>
                <c:ptCount val="10"/>
                <c:pt idx="0">
                  <c:v>9393.9</c:v>
                </c:pt>
                <c:pt idx="1">
                  <c:v>11417.75</c:v>
                </c:pt>
                <c:pt idx="2">
                  <c:v>12506.25</c:v>
                </c:pt>
                <c:pt idx="3">
                  <c:v>13273.92</c:v>
                </c:pt>
                <c:pt idx="4">
                  <c:v>15707</c:v>
                </c:pt>
                <c:pt idx="5">
                  <c:v>16880.700508190599</c:v>
                </c:pt>
                <c:pt idx="6">
                  <c:v>20191</c:v>
                </c:pt>
                <c:pt idx="7">
                  <c:v>56795.656669999997</c:v>
                </c:pt>
                <c:pt idx="8">
                  <c:v>130000</c:v>
                </c:pt>
                <c:pt idx="9">
                  <c:v>282072.05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03775232"/>
        <c:axId val="104346368"/>
      </c:barChart>
      <c:catAx>
        <c:axId val="1037752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695">
            <a:solidFill>
              <a:srgbClr val="5981BD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chemeClr val="tx1"/>
                </a:solidFill>
                <a:latin typeface="+mj-lt"/>
                <a:ea typeface="Arial"/>
                <a:cs typeface="Arial"/>
              </a:defRPr>
            </a:pPr>
            <a:endParaRPr lang="en-US"/>
          </a:p>
        </c:txPr>
        <c:crossAx val="1043463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4346368"/>
        <c:scaling>
          <c:orientation val="minMax"/>
        </c:scaling>
        <c:delete val="0"/>
        <c:axPos val="b"/>
        <c:majorGridlines>
          <c:spPr>
            <a:ln w="10778">
              <a:solidFill>
                <a:srgbClr val="5981BD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0" i="0" u="none" strike="noStrike" baseline="0">
                    <a:solidFill>
                      <a:srgbClr val="000000"/>
                    </a:solidFill>
                    <a:latin typeface="+mj-lt"/>
                    <a:ea typeface="Calibri"/>
                    <a:cs typeface="Calibri"/>
                  </a:defRPr>
                </a:pPr>
                <a:r>
                  <a:rPr lang="en-GB" sz="1800" dirty="0">
                    <a:latin typeface="+mj-lt"/>
                  </a:rPr>
                  <a:t>Hectares</a:t>
                </a:r>
              </a:p>
            </c:rich>
          </c:tx>
          <c:layout>
            <c:manualLayout>
              <c:xMode val="edge"/>
              <c:yMode val="edge"/>
              <c:x val="0.41820435904777969"/>
              <c:y val="0.9381345674409205"/>
            </c:manualLayout>
          </c:layout>
          <c:overlay val="0"/>
          <c:spPr>
            <a:noFill/>
            <a:ln w="21556"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ln w="2695">
            <a:solidFill>
              <a:srgbClr val="5981BD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chemeClr val="tx1"/>
                </a:solidFill>
                <a:latin typeface="+mj-lt"/>
                <a:ea typeface="Arial"/>
                <a:cs typeface="Arial"/>
              </a:defRPr>
            </a:pPr>
            <a:endParaRPr lang="en-US"/>
          </a:p>
        </c:txPr>
        <c:crossAx val="103775232"/>
        <c:crosses val="autoZero"/>
        <c:crossBetween val="between"/>
      </c:valAx>
      <c:spPr>
        <a:noFill/>
        <a:ln w="2159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52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>
              <a:defRPr>
                <a:latin typeface="+mj-lt"/>
              </a:defRPr>
            </a:pPr>
            <a:r>
              <a:rPr lang="de-CH" sz="2000" b="1" i="0" u="none" strike="noStrike" baseline="0" dirty="0" smtClean="0">
                <a:effectLst/>
                <a:latin typeface="+mj-lt"/>
              </a:rPr>
              <a:t>The ten countries with the </a:t>
            </a:r>
            <a:r>
              <a:rPr lang="de-CH" sz="2000" b="1" i="0" u="none" strike="noStrike" baseline="0" dirty="0" err="1" smtClean="0">
                <a:effectLst/>
                <a:latin typeface="+mj-lt"/>
              </a:rPr>
              <a:t>largest</a:t>
            </a:r>
            <a:r>
              <a:rPr lang="de-CH" sz="2000" b="1" i="0" u="none" strike="noStrike" baseline="0" dirty="0" smtClean="0">
                <a:effectLst/>
                <a:latin typeface="+mj-lt"/>
              </a:rPr>
              <a:t> organic </a:t>
            </a:r>
            <a:r>
              <a:rPr lang="de-CH" sz="2000" b="1" i="0" u="none" strike="noStrike" baseline="0" dirty="0" err="1" smtClean="0">
                <a:effectLst/>
                <a:latin typeface="+mj-lt"/>
              </a:rPr>
              <a:t>export</a:t>
            </a:r>
            <a:r>
              <a:rPr lang="de-CH" sz="2000" b="1" i="0" u="none" strike="noStrike" baseline="0" dirty="0" smtClean="0">
                <a:effectLst/>
                <a:latin typeface="+mj-lt"/>
              </a:rPr>
              <a:t> </a:t>
            </a:r>
            <a:r>
              <a:rPr lang="de-CH" sz="2000" b="1" i="0" u="none" strike="noStrike" baseline="0" dirty="0" err="1" smtClean="0">
                <a:effectLst/>
                <a:latin typeface="+mj-lt"/>
              </a:rPr>
              <a:t>value</a:t>
            </a:r>
            <a:r>
              <a:rPr lang="de-CH" sz="2000" b="1" i="0" u="none" strike="noStrike" baseline="0" dirty="0" smtClean="0">
                <a:effectLst/>
                <a:latin typeface="+mj-lt"/>
              </a:rPr>
              <a:t> 2015</a:t>
            </a:r>
          </a:p>
          <a:p>
            <a:pPr algn="l">
              <a:defRPr>
                <a:latin typeface="+mj-lt"/>
              </a:defRPr>
            </a:pPr>
            <a:r>
              <a:rPr lang="de-CH" sz="1020" b="0" i="0" u="none" strike="noStrike" baseline="0" dirty="0" smtClean="0">
                <a:effectLst/>
                <a:latin typeface="+mj-lt"/>
              </a:rPr>
              <a:t>Source: FiBL survey 2017</a:t>
            </a:r>
            <a:endParaRPr lang="de-CH" sz="1200" b="0" dirty="0">
              <a:latin typeface="+mj-lt"/>
            </a:endParaRPr>
          </a:p>
        </c:rich>
      </c:tx>
      <c:layout>
        <c:manualLayout>
          <c:xMode val="edge"/>
          <c:yMode val="edge"/>
          <c:x val="4.1954355551650696E-4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9095351634335431"/>
          <c:y val="0.22110767530576894"/>
          <c:w val="0.62435267349949863"/>
          <c:h val="0.6348922793259561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Hectares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 w="21556">
              <a:noFill/>
            </a:ln>
          </c:spPr>
          <c:invertIfNegative val="0"/>
          <c:dLbls>
            <c:numFmt formatCode="#,##0" sourceLinked="0"/>
            <c:spPr>
              <a:noFill/>
              <a:ln w="21556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chemeClr val="tx1"/>
                    </a:solidFill>
                    <a:latin typeface="+mj-lt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Sheet1!$B$1:$L$1</c:f>
              <c:strCache>
                <c:ptCount val="11"/>
                <c:pt idx="0">
                  <c:v>India</c:v>
                </c:pt>
                <c:pt idx="1">
                  <c:v>Dominican Republic</c:v>
                </c:pt>
                <c:pt idx="2">
                  <c:v>Mexico</c:v>
                </c:pt>
                <c:pt idx="3">
                  <c:v>Canada</c:v>
                </c:pt>
                <c:pt idx="4">
                  <c:v>France</c:v>
                </c:pt>
                <c:pt idx="5">
                  <c:v>China</c:v>
                </c:pt>
                <c:pt idx="6">
                  <c:v>Spain</c:v>
                </c:pt>
                <c:pt idx="7">
                  <c:v>Viet Nam</c:v>
                </c:pt>
                <c:pt idx="8">
                  <c:v>Netherlands</c:v>
                </c:pt>
                <c:pt idx="9">
                  <c:v>Italy</c:v>
                </c:pt>
                <c:pt idx="10">
                  <c:v>United States of America</c:v>
                </c:pt>
              </c:strCache>
            </c:strRef>
          </c:cat>
          <c:val>
            <c:numRef>
              <c:f>Sheet1!$B$2:$L$2</c:f>
              <c:numCache>
                <c:formatCode>#,##0.00</c:formatCode>
                <c:ptCount val="11"/>
                <c:pt idx="0">
                  <c:v>268.58945470932798</c:v>
                </c:pt>
                <c:pt idx="1">
                  <c:v>293.2611086</c:v>
                </c:pt>
                <c:pt idx="2">
                  <c:v>372.52116790000002</c:v>
                </c:pt>
                <c:pt idx="3">
                  <c:v>420</c:v>
                </c:pt>
                <c:pt idx="4">
                  <c:v>435</c:v>
                </c:pt>
                <c:pt idx="5">
                  <c:v>466.7892157</c:v>
                </c:pt>
                <c:pt idx="6">
                  <c:v>778</c:v>
                </c:pt>
                <c:pt idx="7">
                  <c:v>816.87066246056804</c:v>
                </c:pt>
                <c:pt idx="8">
                  <c:v>928</c:v>
                </c:pt>
                <c:pt idx="9">
                  <c:v>1650</c:v>
                </c:pt>
                <c:pt idx="10">
                  <c:v>2408.7316519999999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04377344"/>
        <c:axId val="104465152"/>
      </c:barChart>
      <c:catAx>
        <c:axId val="104377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695">
            <a:solidFill>
              <a:srgbClr val="5981BD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+mj-lt"/>
                <a:ea typeface="Arial"/>
                <a:cs typeface="Arial"/>
              </a:defRPr>
            </a:pPr>
            <a:endParaRPr lang="en-US"/>
          </a:p>
        </c:txPr>
        <c:crossAx val="1044651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4465152"/>
        <c:scaling>
          <c:orientation val="minMax"/>
        </c:scaling>
        <c:delete val="0"/>
        <c:axPos val="b"/>
        <c:majorGridlines>
          <c:spPr>
            <a:ln w="10778">
              <a:solidFill>
                <a:srgbClr val="5981BD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0" i="0" u="none" strike="noStrike" baseline="0">
                    <a:solidFill>
                      <a:srgbClr val="000000"/>
                    </a:solidFill>
                    <a:latin typeface="+mj-lt"/>
                    <a:ea typeface="Calibri"/>
                    <a:cs typeface="Calibri"/>
                  </a:defRPr>
                </a:pPr>
                <a:r>
                  <a:rPr lang="en-GB" sz="1800" dirty="0" smtClean="0">
                    <a:latin typeface="+mj-lt"/>
                  </a:rPr>
                  <a:t>Exports in million Euros</a:t>
                </a:r>
                <a:endParaRPr lang="en-GB" sz="180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.41820435904777969"/>
              <c:y val="0.9381345674409205"/>
            </c:manualLayout>
          </c:layout>
          <c:overlay val="0"/>
          <c:spPr>
            <a:noFill/>
            <a:ln w="21556"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ln w="2695">
            <a:solidFill>
              <a:srgbClr val="5981BD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chemeClr val="tx1"/>
                </a:solidFill>
                <a:latin typeface="+mj-lt"/>
                <a:ea typeface="Arial"/>
                <a:cs typeface="Arial"/>
              </a:defRPr>
            </a:pPr>
            <a:endParaRPr lang="en-US"/>
          </a:p>
        </c:txPr>
        <c:crossAx val="104377344"/>
        <c:crosses val="autoZero"/>
        <c:crossBetween val="between"/>
      </c:valAx>
      <c:spPr>
        <a:noFill/>
        <a:ln w="2159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52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 rtl="0"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i="0" u="none" strike="noStrike" baseline="0" dirty="0" smtClean="0">
                <a:effectLst/>
                <a:latin typeface="+mj-lt"/>
              </a:rPr>
              <a:t>European Union : Development of organic retail sales 2000-2016</a:t>
            </a:r>
          </a:p>
          <a:p>
            <a:pPr algn="l" rtl="0"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de-CH" sz="1200" b="0" dirty="0" smtClean="0">
                <a:effectLst/>
                <a:latin typeface="+mj-lt"/>
              </a:rPr>
              <a:t>Source: </a:t>
            </a:r>
            <a:r>
              <a:rPr lang="en-GB" sz="1200" b="0" i="0" u="none" strike="noStrike" baseline="0" dirty="0" smtClean="0">
                <a:effectLst/>
                <a:latin typeface="+mj-lt"/>
              </a:rPr>
              <a:t>FiBL Survey 2017</a:t>
            </a:r>
            <a:r>
              <a:rPr lang="de-CH" sz="1200" b="0" i="0" u="none" strike="noStrike" kern="1200" baseline="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+mn-cs"/>
              </a:rPr>
              <a:t>, based on national </a:t>
            </a:r>
            <a:r>
              <a:rPr lang="de-CH" sz="1200" b="0" i="0" u="none" strike="noStrike" kern="1200" baseline="0" dirty="0" err="1" smtClean="0">
                <a:solidFill>
                  <a:srgbClr val="000000"/>
                </a:solidFill>
                <a:effectLst/>
                <a:latin typeface="+mj-lt"/>
                <a:ea typeface="+mn-ea"/>
                <a:cs typeface="+mn-cs"/>
              </a:rPr>
              <a:t>data</a:t>
            </a:r>
            <a:r>
              <a:rPr lang="de-CH" sz="1200" b="0" i="0" u="none" strike="noStrike" kern="1200" baseline="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+mn-cs"/>
              </a:rPr>
              <a:t> </a:t>
            </a:r>
            <a:r>
              <a:rPr lang="de-CH" sz="1200" b="0" i="0" u="none" strike="noStrike" kern="1200" baseline="0" dirty="0" err="1" smtClean="0">
                <a:solidFill>
                  <a:srgbClr val="000000"/>
                </a:solidFill>
                <a:effectLst/>
                <a:latin typeface="+mj-lt"/>
                <a:ea typeface="+mn-ea"/>
                <a:cs typeface="+mn-cs"/>
              </a:rPr>
              <a:t>sources</a:t>
            </a:r>
            <a:endParaRPr lang="de-CH" sz="1200" b="0" i="0" u="none" strike="noStrike" kern="1200" baseline="0" dirty="0">
              <a:solidFill>
                <a:srgbClr val="000000"/>
              </a:solidFill>
              <a:effectLst/>
              <a:latin typeface="+mj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"/>
          <c:y val="2.416071428571428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173459595959596"/>
          <c:y val="0.20005634920634921"/>
          <c:w val="0.78983939393939395"/>
          <c:h val="0.629471154651005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Million EUR</c:v>
                </c:pt>
              </c:strCache>
            </c:strRef>
          </c:tx>
          <c:spPr>
            <a:ln w="50800">
              <a:solidFill>
                <a:srgbClr val="4F81BD"/>
              </a:solidFill>
            </a:ln>
          </c:spPr>
          <c:invertIfNegative val="0"/>
          <c:dPt>
            <c:idx val="16"/>
            <c:invertIfNegative val="0"/>
            <c:bubble3D val="0"/>
            <c:spPr>
              <a:solidFill>
                <a:schemeClr val="bg2"/>
              </a:solidFill>
              <a:ln w="50800">
                <a:solidFill>
                  <a:srgbClr val="4F81BD"/>
                </a:solidFill>
              </a:ln>
            </c:spPr>
          </c:dPt>
          <c:dLbls>
            <c:dLbl>
              <c:idx val="16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Sheet1!$A$2:$A$18</c:f>
              <c:strCache>
                <c:ptCount val="1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 prov. </c:v>
                </c:pt>
              </c:strCache>
            </c:strRef>
          </c:cat>
          <c:val>
            <c:numRef>
              <c:f>Sheet1!$B$2:$B$18</c:f>
              <c:numCache>
                <c:formatCode>#,##0</c:formatCode>
                <c:ptCount val="17"/>
                <c:pt idx="0">
                  <c:v>6515</c:v>
                </c:pt>
                <c:pt idx="1">
                  <c:v>7603</c:v>
                </c:pt>
                <c:pt idx="2">
                  <c:v>8593.9</c:v>
                </c:pt>
                <c:pt idx="3">
                  <c:v>9351.9719700000005</c:v>
                </c:pt>
                <c:pt idx="4">
                  <c:v>10181.08</c:v>
                </c:pt>
                <c:pt idx="5">
                  <c:v>11020.856544999999</c:v>
                </c:pt>
                <c:pt idx="6">
                  <c:v>13063.206091</c:v>
                </c:pt>
                <c:pt idx="7">
                  <c:v>14499.069401999997</c:v>
                </c:pt>
                <c:pt idx="8">
                  <c:v>15876.840409</c:v>
                </c:pt>
                <c:pt idx="9">
                  <c:v>16929.3076</c:v>
                </c:pt>
                <c:pt idx="10">
                  <c:v>18115.116065000002</c:v>
                </c:pt>
                <c:pt idx="11">
                  <c:v>19752.785177000002</c:v>
                </c:pt>
                <c:pt idx="12">
                  <c:v>20771.594800000003</c:v>
                </c:pt>
                <c:pt idx="13">
                  <c:v>22173.091541999998</c:v>
                </c:pt>
                <c:pt idx="14">
                  <c:v>24206.287858999996</c:v>
                </c:pt>
                <c:pt idx="15">
                  <c:v>27398.636538559997</c:v>
                </c:pt>
                <c:pt idx="16">
                  <c:v>30494.978336559994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European Union</c:v>
                </c:pt>
              </c:strCache>
            </c:strRef>
          </c:tx>
          <c:invertIfNegative val="0"/>
          <c:cat>
            <c:strRef>
              <c:f>Sheet1!$A$2:$A$18</c:f>
              <c:strCache>
                <c:ptCount val="1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 prov. </c:v>
                </c:pt>
              </c:strCache>
            </c:strRef>
          </c:cat>
          <c:val>
            <c:numRef>
              <c:f>Sheet1!$C$2:$C$18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Spalte1</c:v>
                </c:pt>
              </c:strCache>
            </c:strRef>
          </c:tx>
          <c:invertIfNegative val="0"/>
          <c:cat>
            <c:strRef>
              <c:f>Sheet1!$A$2:$A$18</c:f>
              <c:strCache>
                <c:ptCount val="1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 prov. </c:v>
                </c:pt>
              </c:strCache>
            </c:strRef>
          </c:cat>
          <c:val>
            <c:numRef>
              <c:f>Sheet1!$D$2:$D$18</c:f>
              <c:numCache>
                <c:formatCode>General</c:formatCode>
                <c:ptCount val="17"/>
                <c:pt idx="0">
                  <c:v>0</c:v>
                </c:pt>
                <c:pt idx="1">
                  <c:v>16.699923254029159</c:v>
                </c:pt>
                <c:pt idx="2">
                  <c:v>13.033013284229909</c:v>
                </c:pt>
                <c:pt idx="3">
                  <c:v>8.8210471380863282</c:v>
                </c:pt>
                <c:pt idx="4">
                  <c:v>8.86559575520198</c:v>
                </c:pt>
                <c:pt idx="5">
                  <c:v>8.2484033619222998</c:v>
                </c:pt>
                <c:pt idx="6">
                  <c:v>18.531677076647782</c:v>
                </c:pt>
                <c:pt idx="7">
                  <c:v>10.991660860263451</c:v>
                </c:pt>
                <c:pt idx="8">
                  <c:v>9.5024788750232148</c:v>
                </c:pt>
                <c:pt idx="9">
                  <c:v>6.6289460868007097</c:v>
                </c:pt>
                <c:pt idx="10">
                  <c:v>7.0044711397411277</c:v>
                </c:pt>
                <c:pt idx="11">
                  <c:v>9.0403456766369885</c:v>
                </c:pt>
                <c:pt idx="12">
                  <c:v>5.1578023750609816</c:v>
                </c:pt>
                <c:pt idx="13">
                  <c:v>6.7471792873602254</c:v>
                </c:pt>
                <c:pt idx="14">
                  <c:v>9.1696564421282574</c:v>
                </c:pt>
                <c:pt idx="15">
                  <c:v>13.188096820773239</c:v>
                </c:pt>
                <c:pt idx="16">
                  <c:v>11.3010798681252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202688"/>
        <c:axId val="91204224"/>
      </c:barChart>
      <c:catAx>
        <c:axId val="91202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txPr>
          <a:bodyPr/>
          <a:lstStyle/>
          <a:p>
            <a:pPr>
              <a:defRPr sz="1200">
                <a:latin typeface="Calibri" pitchFamily="34" charset="0"/>
              </a:defRPr>
            </a:pPr>
            <a:endParaRPr lang="en-US"/>
          </a:p>
        </c:txPr>
        <c:crossAx val="91204224"/>
        <c:crosses val="autoZero"/>
        <c:auto val="1"/>
        <c:lblAlgn val="ctr"/>
        <c:lblOffset val="100"/>
        <c:noMultiLvlLbl val="0"/>
      </c:catAx>
      <c:valAx>
        <c:axId val="91204224"/>
        <c:scaling>
          <c:orientation val="minMax"/>
          <c:max val="35000"/>
          <c:min val="0"/>
        </c:scaling>
        <c:delete val="0"/>
        <c:axPos val="l"/>
        <c:majorGridlines>
          <c:spPr>
            <a:ln>
              <a:solidFill>
                <a:srgbClr val="4F81BD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de-CH" sz="1600" b="0" dirty="0" smtClean="0"/>
                  <a:t>Billion EUR</a:t>
                </a:r>
                <a:endParaRPr lang="de-CH" sz="1600" b="0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txPr>
          <a:bodyPr/>
          <a:lstStyle/>
          <a:p>
            <a:pPr>
              <a:defRPr sz="1800">
                <a:latin typeface="Calibri" pitchFamily="34" charset="0"/>
              </a:defRPr>
            </a:pPr>
            <a:endParaRPr lang="en-US"/>
          </a:p>
        </c:txPr>
        <c:crossAx val="91202688"/>
        <c:crosses val="autoZero"/>
        <c:crossBetween val="between"/>
        <c:majorUnit val="10000"/>
        <c:dispUnits>
          <c:builtInUnit val="thousands"/>
        </c:dispUnits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 rtl="0">
              <a:defRPr/>
            </a:pPr>
            <a:r>
              <a:rPr lang="en-US" sz="2000" dirty="0"/>
              <a:t>European Union: Development of organic importers 2000-2016</a:t>
            </a:r>
          </a:p>
          <a:p>
            <a:pPr algn="l" rtl="0">
              <a:defRPr/>
            </a:pPr>
            <a:r>
              <a:rPr lang="de-CH" b="0" dirty="0"/>
              <a:t>Source: </a:t>
            </a:r>
            <a:r>
              <a:rPr lang="en-GB" b="0" dirty="0"/>
              <a:t>FiBL-AMI Surveys </a:t>
            </a:r>
            <a:r>
              <a:rPr lang="en-GB" b="0" dirty="0" smtClean="0"/>
              <a:t>2006-2017 </a:t>
            </a:r>
            <a:r>
              <a:rPr lang="de-CH" b="0" dirty="0" err="1"/>
              <a:t>based</a:t>
            </a:r>
            <a:r>
              <a:rPr lang="de-CH" b="0" dirty="0"/>
              <a:t> </a:t>
            </a:r>
            <a:r>
              <a:rPr lang="de-CH" b="0" dirty="0" smtClean="0"/>
              <a:t>on </a:t>
            </a:r>
            <a:r>
              <a:rPr lang="de-CH" b="0" dirty="0" err="1" smtClean="0"/>
              <a:t>Eurostat</a:t>
            </a:r>
            <a:r>
              <a:rPr lang="de-CH" b="0" dirty="0" smtClean="0"/>
              <a:t> and on </a:t>
            </a:r>
            <a:r>
              <a:rPr lang="de-CH" b="0" dirty="0"/>
              <a:t>national </a:t>
            </a:r>
            <a:r>
              <a:rPr lang="de-CH" b="0" dirty="0" err="1"/>
              <a:t>data</a:t>
            </a:r>
            <a:r>
              <a:rPr lang="de-CH" b="0" dirty="0"/>
              <a:t> </a:t>
            </a:r>
            <a:r>
              <a:rPr lang="de-CH" b="0" dirty="0" err="1" smtClean="0"/>
              <a:t>sources</a:t>
            </a:r>
            <a:endParaRPr lang="de-CH" b="0" dirty="0"/>
          </a:p>
        </c:rich>
      </c:tx>
      <c:layout>
        <c:manualLayout>
          <c:xMode val="edge"/>
          <c:yMode val="edge"/>
          <c:x val="3.0718495301711586E-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558401382667747"/>
          <c:y val="0.20509595178000567"/>
          <c:w val="0.82809748006922268"/>
          <c:h val="0.6071144677195491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European Union</c:v>
                </c:pt>
              </c:strCache>
            </c:strRef>
          </c:tx>
          <c:spPr>
            <a:ln w="44450">
              <a:solidFill>
                <a:srgbClr val="4F81BD"/>
              </a:solidFill>
              <a:prstDash val="sysDash"/>
            </a:ln>
          </c:spPr>
          <c:marker>
            <c:symbol val="none"/>
          </c:marker>
          <c:dLbls>
            <c:dLbl>
              <c:idx val="14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Sheet1!$A$2:$A$21</c:f>
              <c:numCache>
                <c:formatCode>General</c:formatCode>
                <c:ptCount val="15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</c:numCache>
            </c:numRef>
          </c:cat>
          <c:val>
            <c:numRef>
              <c:f>Sheet1!$B$2:$B$21</c:f>
              <c:numCache>
                <c:formatCode>#,##0.00</c:formatCode>
                <c:ptCount val="15"/>
                <c:pt idx="0">
                  <c:v>1296</c:v>
                </c:pt>
                <c:pt idx="1">
                  <c:v>1511</c:v>
                </c:pt>
                <c:pt idx="2">
                  <c:v>1694</c:v>
                </c:pt>
                <c:pt idx="3">
                  <c:v>1970</c:v>
                </c:pt>
                <c:pt idx="4">
                  <c:v>2282</c:v>
                </c:pt>
                <c:pt idx="5">
                  <c:v>2627</c:v>
                </c:pt>
                <c:pt idx="6">
                  <c:v>2608</c:v>
                </c:pt>
                <c:pt idx="7">
                  <c:v>2729</c:v>
                </c:pt>
                <c:pt idx="8">
                  <c:v>2856</c:v>
                </c:pt>
                <c:pt idx="9">
                  <c:v>2986</c:v>
                </c:pt>
                <c:pt idx="10" formatCode="#,##0">
                  <c:v>3099</c:v>
                </c:pt>
                <c:pt idx="11" formatCode="#,##0">
                  <c:v>3073</c:v>
                </c:pt>
                <c:pt idx="12" formatCode="#,##0">
                  <c:v>3147</c:v>
                </c:pt>
                <c:pt idx="13" formatCode="#,##0">
                  <c:v>3506</c:v>
                </c:pt>
                <c:pt idx="14" formatCode="#,##0">
                  <c:v>3968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773184"/>
        <c:axId val="91783168"/>
      </c:lineChart>
      <c:catAx>
        <c:axId val="91773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crossAx val="91783168"/>
        <c:crosses val="autoZero"/>
        <c:auto val="1"/>
        <c:lblAlgn val="ctr"/>
        <c:lblOffset val="100"/>
        <c:tickLblSkip val="1"/>
        <c:noMultiLvlLbl val="0"/>
      </c:catAx>
      <c:valAx>
        <c:axId val="91783168"/>
        <c:scaling>
          <c:orientation val="minMax"/>
        </c:scaling>
        <c:delete val="0"/>
        <c:axPos val="l"/>
        <c:majorGridlines>
          <c:spPr>
            <a:ln>
              <a:solidFill>
                <a:srgbClr val="4F81BD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400" b="0"/>
                </a:pPr>
                <a:r>
                  <a:rPr lang="de-CH" sz="1400" b="0"/>
                  <a:t>No of  importers</a:t>
                </a:r>
              </a:p>
            </c:rich>
          </c:tx>
          <c:layout>
            <c:manualLayout>
              <c:xMode val="edge"/>
              <c:yMode val="edge"/>
              <c:x val="1.4318566496596918E-2"/>
              <c:y val="0.31430545275877014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>
            <a:solidFill>
              <a:srgbClr val="4F81BD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91773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337135032236"/>
          <c:y val="0.13262190105190599"/>
          <c:w val="0.42292656553789199"/>
          <c:h val="0.622244386828712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Key arable crops</c:v>
                </c:pt>
              </c:strCache>
            </c:strRef>
          </c:tx>
          <c:spPr>
            <a:solidFill>
              <a:srgbClr val="3EBA12"/>
            </a:solidFill>
          </c:spPr>
          <c:invertIfNegative val="0"/>
          <c:dLbls>
            <c:delete val="1"/>
          </c:dLbls>
          <c:cat>
            <c:strRef>
              <c:f>Sheet1!$A$2:$A$6</c:f>
              <c:strCache>
                <c:ptCount val="5"/>
                <c:pt idx="0">
                  <c:v>Dry pulses</c:v>
                </c:pt>
                <c:pt idx="1">
                  <c:v>Textile crops</c:v>
                </c:pt>
                <c:pt idx="2">
                  <c:v>Oilseeds</c:v>
                </c:pt>
                <c:pt idx="3">
                  <c:v>Green fodders</c:v>
                </c:pt>
                <c:pt idx="4">
                  <c:v>Cereals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408421.41878914752</c:v>
                </c:pt>
                <c:pt idx="1">
                  <c:v>449390.17788138468</c:v>
                </c:pt>
                <c:pt idx="2">
                  <c:v>1235778.3772735912</c:v>
                </c:pt>
                <c:pt idx="3">
                  <c:v>2506837.5323970341</c:v>
                </c:pt>
                <c:pt idx="4">
                  <c:v>3889352.6451284522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2"/>
        <c:axId val="100378112"/>
        <c:axId val="100379648"/>
      </c:barChart>
      <c:catAx>
        <c:axId val="10037811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 cmpd="sng">
            <a:noFill/>
            <a:headEnd type="none"/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0379648"/>
        <c:crosses val="autoZero"/>
        <c:auto val="1"/>
        <c:lblAlgn val="ctr"/>
        <c:lblOffset val="100"/>
        <c:noMultiLvlLbl val="0"/>
      </c:catAx>
      <c:valAx>
        <c:axId val="10037964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.0" sourceLinked="0"/>
        <c:majorTickMark val="out"/>
        <c:minorTickMark val="none"/>
        <c:tickLblPos val="nextTo"/>
        <c:spPr>
          <a:ln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0378112"/>
        <c:crosses val="autoZero"/>
        <c:crossBetween val="between"/>
        <c:majorUnit val="1500000"/>
        <c:minorUnit val="100000"/>
        <c:dispUnits>
          <c:builtInUnit val="millions"/>
          <c:dispUnitsLbl>
            <c:layout>
              <c:manualLayout>
                <c:xMode val="edge"/>
                <c:yMode val="edge"/>
                <c:x val="0.35539085459091507"/>
                <c:y val="0.85635977306321187"/>
              </c:manualLayout>
            </c:layout>
            <c:tx>
              <c:rich>
                <a:bodyPr/>
                <a:lstStyle/>
                <a:p>
                  <a:pPr>
                    <a:defRPr sz="800" b="0">
                      <a:latin typeface="Calibri" pitchFamily="34" charset="0"/>
                    </a:defRPr>
                  </a:pPr>
                  <a:r>
                    <a:rPr lang="de-CH" sz="800" b="0" dirty="0" smtClean="0">
                      <a:latin typeface="Calibri" pitchFamily="34" charset="0"/>
                    </a:rPr>
                    <a:t>Million hectares</a:t>
                  </a:r>
                  <a:endParaRPr lang="de-CH" sz="800" b="0" dirty="0">
                    <a:latin typeface="Calibri" pitchFamily="34" charset="0"/>
                  </a:endParaRPr>
                </a:p>
              </c:rich>
            </c:tx>
          </c:dispUnitsLbl>
        </c:dispUnits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25503911895"/>
          <c:y val="0.24480819556665201"/>
          <c:w val="0.61273608920079503"/>
          <c:h val="0.614764847020288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Hectares</c:v>
                </c:pt>
              </c:strCache>
            </c:strRef>
          </c:tx>
          <c:spPr>
            <a:solidFill>
              <a:srgbClr val="3EBA12"/>
            </a:solidFill>
            <a:ln>
              <a:solidFill>
                <a:schemeClr val="bg1"/>
              </a:solidFill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3EBA12">
                  <a:alpha val="7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3EBA12">
                  <a:alpha val="4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3EBA12">
                  <a:alpha val="15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rgbClr val="92D050">
                  <a:alpha val="5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0.13077163072908601"/>
                  <c:y val="-0.26618123784018399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530421672946562"/>
                      <c:h val="0.1901906552790633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0.15932460766110801"/>
                  <c:y val="1.46386135503998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20849487608570899"/>
                  <c:y val="-4.7721316128294701E-2"/>
                </c:manualLayout>
              </c:layout>
              <c:tx>
                <c:rich>
                  <a:bodyPr wrap="none" lIns="0" tIns="19050" rIns="0" bIns="19050" anchor="ctr">
                    <a:noAutofit/>
                  </a:bodyPr>
                  <a:lstStyle/>
                  <a:p>
                    <a:pPr>
                      <a:defRPr sz="800">
                        <a:latin typeface="Calibri" panose="020F0502020204030204" pitchFamily="34" charset="0"/>
                      </a:defRPr>
                    </a:pPr>
                    <a:r>
                      <a:rPr lang="en-US" dirty="0"/>
                      <a:t>North </a:t>
                    </a:r>
                    <a:endParaRPr lang="en-US" dirty="0" smtClean="0"/>
                  </a:p>
                  <a:p>
                    <a:pPr>
                      <a:defRPr sz="800">
                        <a:latin typeface="Calibri" panose="020F0502020204030204" pitchFamily="34" charset="0"/>
                      </a:defRPr>
                    </a:pPr>
                    <a:r>
                      <a:rPr lang="en-US" dirty="0" smtClean="0"/>
                      <a:t>America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756170624055015"/>
                      <c:h val="0.1882071969493028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0.11517685774377559"/>
                  <c:y val="-0.1903209360540744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800">
                      <a:latin typeface="Calibri" panose="020F050202020403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6844925503064311"/>
                      <c:h val="0.12067389724967978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5.0737657501656958E-2"/>
                  <c:y val="-0.15310184566646926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8.6286562341821998E-2"/>
                  <c:y val="7.1063740258112502E-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>
                  <a:noFill/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5"/>
                <c:pt idx="0">
                  <c:v>Europe</c:v>
                </c:pt>
                <c:pt idx="1">
                  <c:v>Asia</c:v>
                </c:pt>
                <c:pt idx="2">
                  <c:v>North America</c:v>
                </c:pt>
                <c:pt idx="3">
                  <c:v>Africa</c:v>
                </c:pt>
                <c:pt idx="4">
                  <c:v>Latin America</c:v>
                </c:pt>
              </c:strCache>
            </c:strRef>
          </c:cat>
          <c:val>
            <c:numRef>
              <c:f>Tabelle1!$B$2:$B$7</c:f>
              <c:numCache>
                <c:formatCode>#,##0</c:formatCode>
                <c:ptCount val="5"/>
                <c:pt idx="0">
                  <c:v>5662084.3497475283</c:v>
                </c:pt>
                <c:pt idx="1">
                  <c:v>2232176.3191292593</c:v>
                </c:pt>
                <c:pt idx="2">
                  <c:v>1360567.3615822438</c:v>
                </c:pt>
                <c:pt idx="3">
                  <c:v>414128.60000000009</c:v>
                </c:pt>
                <c:pt idx="4">
                  <c:v>314608.85037999979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031318007854516"/>
          <c:y val="0.115711094104868"/>
          <c:w val="0.47984841283738155"/>
          <c:h val="0.67468288547649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Key arable crops</c:v>
                </c:pt>
              </c:strCache>
            </c:strRef>
          </c:tx>
          <c:spPr>
            <a:solidFill>
              <a:srgbClr val="3EBA12"/>
            </a:solidFill>
          </c:spPr>
          <c:invertIfNegative val="0"/>
          <c:dLbls>
            <c:delete val="1"/>
          </c:dLbls>
          <c:cat>
            <c:strRef>
              <c:f>Sheet1!$A$2:$A$6</c:f>
              <c:strCache>
                <c:ptCount val="5"/>
                <c:pt idx="0">
                  <c:v>Grapes</c:v>
                </c:pt>
                <c:pt idx="1">
                  <c:v>Tropical fruit</c:v>
                </c:pt>
                <c:pt idx="2">
                  <c:v>Nuts</c:v>
                </c:pt>
                <c:pt idx="3">
                  <c:v>Olives</c:v>
                </c:pt>
                <c:pt idx="4">
                  <c:v>Coffee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332904.69408571848</c:v>
                </c:pt>
                <c:pt idx="1">
                  <c:v>374769.14812303626</c:v>
                </c:pt>
                <c:pt idx="2">
                  <c:v>414558.41927424108</c:v>
                </c:pt>
                <c:pt idx="3">
                  <c:v>672032.79563055444</c:v>
                </c:pt>
                <c:pt idx="4">
                  <c:v>903877.66077299998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2"/>
        <c:axId val="100945280"/>
        <c:axId val="100951168"/>
      </c:barChart>
      <c:catAx>
        <c:axId val="1009452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0951168"/>
        <c:crosses val="autoZero"/>
        <c:auto val="1"/>
        <c:lblAlgn val="ctr"/>
        <c:lblOffset val="100"/>
        <c:noMultiLvlLbl val="0"/>
      </c:catAx>
      <c:valAx>
        <c:axId val="10095116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.0" sourceLinked="0"/>
        <c:majorTickMark val="out"/>
        <c:minorTickMark val="none"/>
        <c:tickLblPos val="nextTo"/>
        <c:spPr>
          <a:ln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800">
                <a:latin typeface="Calibri" pitchFamily="34" charset="0"/>
              </a:defRPr>
            </a:pPr>
            <a:endParaRPr lang="en-US"/>
          </a:p>
        </c:txPr>
        <c:crossAx val="100945280"/>
        <c:crosses val="autoZero"/>
        <c:crossBetween val="between"/>
        <c:majorUnit val="250000"/>
        <c:dispUnits>
          <c:builtInUnit val="millions"/>
          <c:dispUnitsLbl>
            <c:layout>
              <c:manualLayout>
                <c:xMode val="edge"/>
                <c:yMode val="edge"/>
                <c:x val="0.29123496010205902"/>
                <c:y val="0.90211474087420196"/>
              </c:manualLayout>
            </c:layout>
            <c:tx>
              <c:rich>
                <a:bodyPr/>
                <a:lstStyle/>
                <a:p>
                  <a:pPr>
                    <a:defRPr sz="800" b="0">
                      <a:latin typeface="Calibri" pitchFamily="34" charset="0"/>
                    </a:defRPr>
                  </a:pPr>
                  <a:r>
                    <a:rPr lang="de-CH" sz="800" b="0" dirty="0" smtClean="0">
                      <a:latin typeface="Calibri" pitchFamily="34" charset="0"/>
                    </a:rPr>
                    <a:t>Million hectares</a:t>
                  </a:r>
                  <a:endParaRPr lang="de-CH" sz="800" b="0" dirty="0">
                    <a:latin typeface="Calibri" pitchFamily="34" charset="0"/>
                  </a:endParaRPr>
                </a:p>
              </c:rich>
            </c:tx>
          </c:dispUnitsLbl>
        </c:dispUnits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583360290658797"/>
          <c:y val="0.22114209532274201"/>
          <c:w val="0.53620592477281703"/>
          <c:h val="0.58571424162747399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Hectares</c:v>
                </c:pt>
              </c:strCache>
            </c:strRef>
          </c:tx>
          <c:spPr>
            <a:solidFill>
              <a:srgbClr val="3EBA12"/>
            </a:solidFill>
            <a:ln>
              <a:solidFill>
                <a:schemeClr val="bg1"/>
              </a:solidFill>
            </a:ln>
          </c:spPr>
          <c:explosion val="1"/>
          <c:dPt>
            <c:idx val="0"/>
            <c:bubble3D val="0"/>
          </c:dPt>
          <c:dPt>
            <c:idx val="1"/>
            <c:bubble3D val="0"/>
            <c:spPr>
              <a:solidFill>
                <a:srgbClr val="3EBA12">
                  <a:alpha val="7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3EBA12">
                  <a:alpha val="4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3EBA12">
                  <a:alpha val="1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rgbClr val="92D050"/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rgbClr val="92D050">
                  <a:alpha val="50000"/>
                </a:srgbClr>
              </a:solidFill>
              <a:ln>
                <a:solidFill>
                  <a:schemeClr val="bg1"/>
                </a:solidFill>
              </a:ln>
            </c:spPr>
          </c:dPt>
          <c:dLbls>
            <c:dLbl>
              <c:idx val="0"/>
              <c:layout>
                <c:manualLayout>
                  <c:x val="0.14352127180188401"/>
                  <c:y val="-5.914637099961000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800">
                      <a:latin typeface="Calibri" panose="020F050202020403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0063242591915"/>
                      <c:h val="0.111420726437438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21528190770282621"/>
                  <c:y val="0.10763863217444289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382642401777632"/>
                      <c:h val="0.18236845526880016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0.12558111282664899"/>
                  <c:y val="-3.8910190876573998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9700794876177603E-2"/>
                  <c:y val="-6.035193744693979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800">
                      <a:latin typeface="Calibri" panose="020F050202020403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616276479980712"/>
                      <c:h val="7.0948366191366061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0.14192360882542812"/>
                  <c:y val="-0.1416985134215269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800">
                      <a:latin typeface="Calibri" panose="020F050202020403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196605307556009"/>
                      <c:h val="0.10951820682587068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0.13288760749380699"/>
                  <c:y val="-0.16567089788727901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Europe</c:v>
                </c:pt>
                <c:pt idx="1">
                  <c:v>Latin America</c:v>
                </c:pt>
                <c:pt idx="2">
                  <c:v>Africa</c:v>
                </c:pt>
                <c:pt idx="3">
                  <c:v>Asia</c:v>
                </c:pt>
                <c:pt idx="4">
                  <c:v>Oceania</c:v>
                </c:pt>
                <c:pt idx="5">
                  <c:v>North America</c:v>
                </c:pt>
              </c:strCache>
            </c:strRef>
          </c:cat>
          <c:val>
            <c:numRef>
              <c:f>Tabelle1!$B$2:$B$7</c:f>
              <c:numCache>
                <c:formatCode>#,##0</c:formatCode>
                <c:ptCount val="6"/>
                <c:pt idx="0">
                  <c:v>1397139.7760413142</c:v>
                </c:pt>
                <c:pt idx="1">
                  <c:v>937582.90200000047</c:v>
                </c:pt>
                <c:pt idx="2">
                  <c:v>827549.64457300026</c:v>
                </c:pt>
                <c:pt idx="3">
                  <c:v>748164.3998974862</c:v>
                </c:pt>
                <c:pt idx="4">
                  <c:v>69188.36</c:v>
                </c:pt>
                <c:pt idx="5">
                  <c:v>62614.051028982387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43240740740739"/>
          <c:y val="0.23634099094616015"/>
          <c:w val="0.63187950646461699"/>
          <c:h val="0.63684201755360503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Hectares</c:v>
                </c:pt>
              </c:strCache>
            </c:strRef>
          </c:tx>
          <c:spPr>
            <a:solidFill>
              <a:srgbClr val="3EBA12"/>
            </a:solidFill>
            <a:ln>
              <a:solidFill>
                <a:schemeClr val="bg1"/>
              </a:solidFill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3EBA12">
                  <a:alpha val="7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3EBA12">
                  <a:alpha val="4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3EBA12">
                  <a:alpha val="10000"/>
                </a:srgbClr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</c:dPt>
          <c:dPt>
            <c:idx val="5"/>
            <c:bubble3D val="0"/>
          </c:dPt>
          <c:dLbls>
            <c:dLbl>
              <c:idx val="0"/>
              <c:layout>
                <c:manualLayout>
                  <c:x val="0.16367268518518518"/>
                  <c:y val="-2.1164089848939242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363564814814815"/>
                  <c:y val="5.1488034709511306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3859722222222223"/>
                  <c:y val="-1.9059652645258773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9258333333333334E-2"/>
                  <c:y val="-0.20411237896601311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800">
                      <a:latin typeface="Calibri" panose="020F050202020403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50836062519773051"/>
                      <c:h val="0.18698000484706967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4.9840768368407597E-2"/>
                  <c:y val="-0.14795689367848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>
                  <a:noFill/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Tabelle1!$A$2:$A$6</c:f>
              <c:strCache>
                <c:ptCount val="4"/>
                <c:pt idx="0">
                  <c:v>Europe</c:v>
                </c:pt>
                <c:pt idx="1">
                  <c:v>Africa</c:v>
                </c:pt>
                <c:pt idx="2">
                  <c:v>Asia</c:v>
                </c:pt>
                <c:pt idx="3">
                  <c:v>Latin America</c:v>
                </c:pt>
              </c:strCache>
            </c:strRef>
          </c:cat>
          <c:val>
            <c:numRef>
              <c:f>Tabelle1!$B$2:$B$6</c:f>
              <c:numCache>
                <c:formatCode>#,##0</c:formatCode>
                <c:ptCount val="4"/>
                <c:pt idx="0">
                  <c:v>17658757.065817133</c:v>
                </c:pt>
                <c:pt idx="1">
                  <c:v>11905016.918000001</c:v>
                </c:pt>
                <c:pt idx="2">
                  <c:v>5522890.9080409994</c:v>
                </c:pt>
                <c:pt idx="3">
                  <c:v>4221071.6847400004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0.34259</cdr:x>
      <cdr:y>0.32861</cdr:y>
    </cdr:from>
    <cdr:to>
      <cdr:x>0.72221</cdr:x>
      <cdr:y>0.47148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2664320" y="1656194"/>
          <a:ext cx="2952303" cy="7200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CH" sz="1800" b="1" dirty="0" smtClean="0"/>
            <a:t>+174 % </a:t>
          </a:r>
          <a:r>
            <a:rPr lang="de-CH" sz="1800" b="1" dirty="0" err="1" smtClean="0"/>
            <a:t>since</a:t>
          </a:r>
          <a:r>
            <a:rPr lang="de-CH" sz="1800" b="1" dirty="0" smtClean="0"/>
            <a:t> 2000</a:t>
          </a:r>
        </a:p>
        <a:p xmlns:a="http://schemas.openxmlformats.org/drawingml/2006/main">
          <a:r>
            <a:rPr lang="de-CH" sz="1800" b="1" dirty="0" err="1" smtClean="0"/>
            <a:t>Approx</a:t>
          </a:r>
          <a:r>
            <a:rPr lang="de-CH" sz="1800" b="1" dirty="0" smtClean="0"/>
            <a:t> + 8% 2016</a:t>
          </a:r>
          <a:endParaRPr lang="de-CH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0.35259</cdr:x>
      <cdr:y>0.26388</cdr:y>
    </cdr:from>
    <cdr:to>
      <cdr:x>0.6474</cdr:x>
      <cdr:y>0.40472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2943026" y="1349092"/>
          <a:ext cx="2460709" cy="720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CH" sz="2000" b="1" dirty="0" smtClean="0"/>
            <a:t>+101 % </a:t>
          </a:r>
          <a:r>
            <a:rPr lang="de-CH" sz="2000" b="1" dirty="0" err="1" smtClean="0"/>
            <a:t>since</a:t>
          </a:r>
          <a:r>
            <a:rPr lang="de-CH" sz="2000" b="1" dirty="0" smtClean="0"/>
            <a:t> 2002</a:t>
          </a:r>
          <a:endParaRPr lang="de-CH" sz="20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0.34282</cdr:x>
      <cdr:y>0.33869</cdr:y>
    </cdr:from>
    <cdr:to>
      <cdr:x>0.71558</cdr:x>
      <cdr:y>0.45587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2715134" y="1706997"/>
          <a:ext cx="2952260" cy="5905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CH" sz="1800" b="1" dirty="0" smtClean="0"/>
            <a:t>+368 % </a:t>
          </a:r>
          <a:r>
            <a:rPr lang="de-CH" sz="1800" b="1" dirty="0" err="1" smtClean="0"/>
            <a:t>since</a:t>
          </a:r>
          <a:r>
            <a:rPr lang="de-CH" sz="1800" b="1" dirty="0" smtClean="0"/>
            <a:t> 2000</a:t>
          </a:r>
        </a:p>
        <a:p xmlns:a="http://schemas.openxmlformats.org/drawingml/2006/main">
          <a:r>
            <a:rPr lang="de-CH" sz="1800" b="1" dirty="0" smtClean="0"/>
            <a:t>&gt; 10 % 2016</a:t>
          </a:r>
          <a:endParaRPr lang="de-CH" sz="11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0.41857</cdr:x>
      <cdr:y>0.29205</cdr:y>
    </cdr:from>
    <cdr:to>
      <cdr:x>0.71338</cdr:x>
      <cdr:y>0.40472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680491" y="1493108"/>
          <a:ext cx="2592288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CH" sz="2000" b="1" dirty="0" smtClean="0"/>
            <a:t>+200 % </a:t>
          </a:r>
          <a:r>
            <a:rPr lang="de-CH" sz="2000" b="1" dirty="0" err="1" smtClean="0"/>
            <a:t>since</a:t>
          </a:r>
          <a:r>
            <a:rPr lang="de-CH" sz="2000" b="1" dirty="0" smtClean="0"/>
            <a:t> 2007</a:t>
          </a:r>
          <a:endParaRPr lang="de-CH" sz="20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0.54101</cdr:x>
      <cdr:y>0.53572</cdr:y>
    </cdr:from>
    <cdr:to>
      <cdr:x>0.87261</cdr:x>
      <cdr:y>0.62729</cdr:y>
    </cdr:to>
    <cdr:sp macro="" textlink="">
      <cdr:nvSpPr>
        <cdr:cNvPr id="2" name="Textfeld 2"/>
        <cdr:cNvSpPr txBox="1"/>
      </cdr:nvSpPr>
      <cdr:spPr>
        <a:xfrm xmlns:a="http://schemas.openxmlformats.org/drawingml/2006/main">
          <a:off x="4464298" y="2520751"/>
          <a:ext cx="2736304" cy="43088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CH" b="1" dirty="0" smtClean="0"/>
            <a:t>0.7 % of the global </a:t>
          </a:r>
          <a:r>
            <a:rPr lang="de-CH" b="1" dirty="0" err="1" smtClean="0"/>
            <a:t>soybean</a:t>
          </a:r>
          <a:r>
            <a:rPr lang="de-CH" b="1" dirty="0" smtClean="0"/>
            <a:t>  </a:t>
          </a:r>
          <a:r>
            <a:rPr lang="de-CH" b="1" dirty="0" err="1" smtClean="0"/>
            <a:t>area</a:t>
          </a:r>
          <a:r>
            <a:rPr lang="de-CH" b="1" dirty="0" smtClean="0"/>
            <a:t> </a:t>
          </a:r>
          <a:r>
            <a:rPr lang="de-CH" b="1" dirty="0" err="1" smtClean="0"/>
            <a:t>is</a:t>
          </a:r>
          <a:r>
            <a:rPr lang="de-CH" b="1" dirty="0" smtClean="0"/>
            <a:t> organic </a:t>
          </a:r>
          <a:endParaRPr lang="de-CH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9A5DE-4D6E-4283-AB67-2DE3001F6807}" type="datetimeFigureOut">
              <a:rPr lang="de-CH" smtClean="0"/>
              <a:t>23.11.2017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64312-E69F-4DA3-8E08-C9550594028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98965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0CF8E-C138-4307-B66F-5CFD75F81BA9}" type="datetimeFigureOut">
              <a:rPr lang="de-CH" smtClean="0"/>
              <a:t>23.11.2017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76C48-313D-43E6-898F-7CCA8AB7B60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55700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Overview on organic market data world &amp; EU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Challenges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Data use for plausibility checks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Conclusions</a:t>
            </a:r>
            <a:endParaRPr lang="de-CH" dirty="0" smtClean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76C48-313D-43E6-898F-7CCA8AB7B608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7635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  <a:p>
            <a:r>
              <a:rPr lang="de-DE" baseline="0" dirty="0" smtClean="0"/>
              <a:t>Challenge: </a:t>
            </a:r>
            <a:r>
              <a:rPr lang="de-DE" baseline="0" dirty="0" err="1" smtClean="0"/>
              <a:t>demand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concentration</a:t>
            </a:r>
            <a:r>
              <a:rPr lang="de-DE" baseline="0" dirty="0" smtClean="0"/>
              <a:t> in Europe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US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corresponding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concern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about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supply</a:t>
            </a:r>
            <a:endParaRPr lang="de-CH" dirty="0" smtClean="0"/>
          </a:p>
          <a:p>
            <a:endParaRPr lang="de-CH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FiBL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F7CA3800-3FA4-44D5-BAF8-A6EB08619282}" type="datetime1">
              <a:rPr lang="de-DE" smtClean="0"/>
              <a:pPr>
                <a:defRPr/>
              </a:pPr>
              <a:t>23.11.2017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www.fibl.org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B10FED47-5C7B-4450-82BF-2A8931FADAF4}" type="slidenum">
              <a:rPr lang="de-CH" smtClean="0"/>
              <a:pPr>
                <a:defRPr/>
              </a:pPr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159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76C48-313D-43E6-898F-7CCA8AB7B608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191286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Some</a:t>
            </a:r>
            <a:r>
              <a:rPr lang="de-DE" baseline="0" dirty="0" smtClean="0"/>
              <a:t> CBs </a:t>
            </a:r>
            <a:r>
              <a:rPr lang="de-DE" baseline="0" dirty="0" err="1" smtClean="0"/>
              <a:t>record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production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volumes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err="1" smtClean="0"/>
              <a:t>Reliable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production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volume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key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plausibilty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checks</a:t>
            </a:r>
            <a:r>
              <a:rPr lang="de-DE" baseline="0" dirty="0" smtClean="0"/>
              <a:t>!!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76C48-313D-43E6-898F-7CCA8AB7B608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8595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Organic </a:t>
            </a:r>
            <a:r>
              <a:rPr lang="de-DE" dirty="0" err="1" smtClean="0"/>
              <a:t>data</a:t>
            </a:r>
            <a:r>
              <a:rPr lang="de-DE" baseline="0" dirty="0" smtClean="0"/>
              <a:t> from 179 countries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76C48-313D-43E6-898F-7CCA8AB7B608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29479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76C48-313D-43E6-898F-7CCA8AB7B608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0810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0163" y="749300"/>
            <a:ext cx="4787900" cy="3590925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9122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774700"/>
            <a:ext cx="4949825" cy="3713163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de-DE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3371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8700" y="800100"/>
            <a:ext cx="5102225" cy="3825875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864100"/>
            <a:ext cx="5211762" cy="4629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dirty="0" smtClean="0"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46902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8700" y="800100"/>
            <a:ext cx="5102225" cy="3825875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864100"/>
            <a:ext cx="5211762" cy="4629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dirty="0" smtClean="0"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4939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12.1 Million ha</a:t>
            </a:r>
          </a:p>
          <a:p>
            <a:endParaRPr lang="de-DE" dirty="0" smtClean="0"/>
          </a:p>
          <a:p>
            <a:r>
              <a:rPr lang="de-DE" dirty="0" err="1" smtClean="0"/>
              <a:t>Increase</a:t>
            </a:r>
            <a:r>
              <a:rPr lang="de-DE" dirty="0" smtClean="0"/>
              <a:t> in </a:t>
            </a:r>
            <a:r>
              <a:rPr lang="de-DE" dirty="0" err="1" smtClean="0"/>
              <a:t>area</a:t>
            </a:r>
            <a:r>
              <a:rPr lang="de-DE" dirty="0" smtClean="0"/>
              <a:t> </a:t>
            </a:r>
            <a:r>
              <a:rPr lang="de-DE" dirty="0" err="1" smtClean="0"/>
              <a:t>similar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last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year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76C48-313D-43E6-898F-7CCA8AB7B608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0301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295</a:t>
            </a:r>
            <a:r>
              <a:rPr lang="de-DE" baseline="0" dirty="0" smtClean="0"/>
              <a:t> </a:t>
            </a:r>
            <a:r>
              <a:rPr lang="de-DE" dirty="0" smtClean="0"/>
              <a:t>000</a:t>
            </a:r>
            <a:r>
              <a:rPr lang="de-DE" baseline="0" dirty="0" smtClean="0"/>
              <a:t> organic </a:t>
            </a:r>
            <a:r>
              <a:rPr lang="de-DE" baseline="0" dirty="0" err="1" smtClean="0"/>
              <a:t>producers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smtClean="0"/>
              <a:t>Plus 10%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76C48-313D-43E6-898F-7CCA8AB7B608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48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76C48-313D-43E6-898F-7CCA8AB7B608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0196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err="1" smtClean="0"/>
              <a:t>Conclusion</a:t>
            </a:r>
            <a:r>
              <a:rPr lang="de-DE" baseline="0" dirty="0" smtClean="0"/>
              <a:t> 1: strong </a:t>
            </a:r>
            <a:r>
              <a:rPr lang="de-DE" baseline="0" dirty="0" err="1" smtClean="0"/>
              <a:t>growth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organic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farming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world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wide</a:t>
            </a:r>
            <a:endParaRPr lang="de-DE" baseline="0" dirty="0" smtClean="0"/>
          </a:p>
          <a:p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smtClean="0"/>
              <a:t>Challenge: </a:t>
            </a:r>
            <a:r>
              <a:rPr lang="de-DE" baseline="0" dirty="0" err="1" smtClean="0"/>
              <a:t>demand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concentration</a:t>
            </a:r>
            <a:r>
              <a:rPr lang="de-DE" baseline="0" dirty="0" smtClean="0"/>
              <a:t> in Europe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US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corresponding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concern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about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supply</a:t>
            </a:r>
            <a:endParaRPr lang="de-CH" dirty="0" smtClean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76C48-313D-43E6-898F-7CCA8AB7B608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9344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65% </a:t>
            </a:r>
            <a:r>
              <a:rPr lang="de-DE" dirty="0" err="1" smtClean="0"/>
              <a:t>grassland</a:t>
            </a:r>
            <a:r>
              <a:rPr lang="de-DE" dirty="0" smtClean="0"/>
              <a:t>; 20% </a:t>
            </a:r>
            <a:r>
              <a:rPr lang="de-DE" dirty="0" err="1" smtClean="0"/>
              <a:t>arable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area</a:t>
            </a:r>
            <a:r>
              <a:rPr lang="de-DE" baseline="0" dirty="0" smtClean="0"/>
              <a:t>, 8% permanent </a:t>
            </a:r>
            <a:r>
              <a:rPr lang="de-DE" baseline="0" dirty="0" err="1" smtClean="0"/>
              <a:t>crops</a:t>
            </a:r>
            <a:endParaRPr lang="de-DE" baseline="0" dirty="0" smtClean="0"/>
          </a:p>
          <a:p>
            <a:endParaRPr lang="de-DE" dirty="0" smtClean="0"/>
          </a:p>
          <a:p>
            <a:r>
              <a:rPr lang="de-DE" dirty="0" err="1" smtClean="0"/>
              <a:t>Organic</a:t>
            </a:r>
            <a:r>
              <a:rPr lang="de-DE" baseline="0" dirty="0" smtClean="0"/>
              <a:t> Market Growth 2014 – 2015: EU &amp; USA </a:t>
            </a:r>
            <a:r>
              <a:rPr lang="de-DE" baseline="0" dirty="0" err="1" smtClean="0"/>
              <a:t>around</a:t>
            </a:r>
            <a:r>
              <a:rPr lang="de-DE" baseline="0" dirty="0" smtClean="0"/>
              <a:t> 10%</a:t>
            </a:r>
          </a:p>
          <a:p>
            <a:endParaRPr lang="de-DE" baseline="0" dirty="0" smtClean="0"/>
          </a:p>
          <a:p>
            <a:r>
              <a:rPr lang="de-DE" baseline="0" dirty="0" smtClean="0"/>
              <a:t>Europe &amp; USA = 90%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organic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sales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smtClean="0"/>
              <a:t>90%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organic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producers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developing</a:t>
            </a:r>
            <a:r>
              <a:rPr lang="de-DE" baseline="0" dirty="0" smtClean="0"/>
              <a:t> countries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emerging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markets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76C48-313D-43E6-898F-7CCA8AB7B608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8849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FiBL</a:t>
            </a:r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84CAA915-982E-41F4-9774-97F45F44FBB9}" type="datetime1">
              <a:rPr lang="de-DE" smtClean="0"/>
              <a:pPr>
                <a:defRPr/>
              </a:pPr>
              <a:t>23.11.2017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CH" dirty="0" smtClean="0"/>
              <a:t>www.fibl.org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73C1A667-9C2B-4C96-8B71-3A623AF51118}" type="slidenum">
              <a:rPr lang="de-CH" smtClean="0"/>
              <a:pPr>
                <a:defRPr/>
              </a:pPr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177630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5675" y="776288"/>
            <a:ext cx="4946650" cy="3711575"/>
          </a:xfrm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51" y="4719241"/>
            <a:ext cx="4991498" cy="4491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de-DE" dirty="0" smtClean="0"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3441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90%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organic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producers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developing</a:t>
            </a:r>
            <a:r>
              <a:rPr lang="de-DE" baseline="0" dirty="0" smtClean="0"/>
              <a:t> countries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emerging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markets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76C48-313D-43E6-898F-7CCA8AB7B608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4156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12000" y="4149725"/>
            <a:ext cx="6737078" cy="1079295"/>
          </a:xfrm>
        </p:spPr>
        <p:txBody>
          <a:bodyPr/>
          <a:lstStyle>
            <a:lvl1pPr marL="0" indent="0" algn="l">
              <a:buNone/>
              <a:defRPr sz="280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 smtClean="0"/>
              <a:t>Formatvorlage des Titelmasterformat durch Klicken bearbeiten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73" y="423150"/>
            <a:ext cx="945779" cy="3960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1074" y="6325966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/>
            </a:r>
            <a:br>
              <a:rPr lang="de-CH" spc="20" dirty="0" smtClean="0"/>
            </a:br>
            <a:r>
              <a:rPr lang="de-CH" spc="20" dirty="0" smtClean="0"/>
              <a:t/>
            </a:r>
            <a:br>
              <a:rPr lang="de-CH" spc="20" dirty="0" smtClean="0"/>
            </a:br>
            <a:r>
              <a:rPr lang="de-CH" spc="20" dirty="0" smtClean="0"/>
              <a:t>Datum</a:t>
            </a:r>
            <a:endParaRPr lang="de-CH" spc="2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884813" y="6155999"/>
            <a:ext cx="648000" cy="363600"/>
          </a:xfrm>
        </p:spPr>
        <p:txBody>
          <a:bodyPr anchor="b"/>
          <a:lstStyle>
            <a:lvl1pPr algn="r">
              <a:defRPr sz="1200"/>
            </a:lvl1pPr>
          </a:lstStyle>
          <a:p>
            <a:pPr lvl="0"/>
            <a:fld id="{971F67A5-C303-47A8-9867-3C9FFB85B946}" type="slidenum">
              <a:rPr lang="de-CH" smtClean="0"/>
              <a:pPr lvl="0"/>
              <a:t>‹#›</a:t>
            </a:fld>
            <a:endParaRPr lang="de-CH" dirty="0"/>
          </a:p>
        </p:txBody>
      </p:sp>
      <p:pic>
        <p:nvPicPr>
          <p:cNvPr id="24" name="Bild 16" descr="4_C.Notz_Kuh_Kontrolle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618" y="1628775"/>
            <a:ext cx="1253136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 17" descr="2_FiBL18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2" y="1628775"/>
            <a:ext cx="1253551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Bild 14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7" t="-9" r="21883" b="9"/>
          <a:stretch/>
        </p:blipFill>
        <p:spPr bwMode="auto">
          <a:xfrm>
            <a:off x="7182029" y="1628775"/>
            <a:ext cx="1350015" cy="21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Bild 13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9" b="6537"/>
          <a:stretch/>
        </p:blipFill>
        <p:spPr bwMode="auto">
          <a:xfrm>
            <a:off x="607399" y="1628979"/>
            <a:ext cx="3765558" cy="216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21074" y="6035035"/>
            <a:ext cx="6730277" cy="210567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600" baseline="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CH" spc="20" dirty="0" smtClean="0"/>
              <a:t>Veranstaltungsort</a:t>
            </a:r>
          </a:p>
        </p:txBody>
      </p:sp>
      <p:sp>
        <p:nvSpPr>
          <p:cNvPr id="3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621074" y="5744105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>Name der Veranstaltung</a:t>
            </a:r>
            <a:endParaRPr lang="de-CH" spc="20" dirty="0"/>
          </a:p>
        </p:txBody>
      </p:sp>
      <p:sp>
        <p:nvSpPr>
          <p:cNvPr id="37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21074" y="5453175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>Namen (+ Kontakt)</a:t>
            </a:r>
            <a:endParaRPr lang="de-CH" spc="20" dirty="0"/>
          </a:p>
        </p:txBody>
      </p:sp>
      <p:sp>
        <p:nvSpPr>
          <p:cNvPr id="14" name="Fußzeilenplatzhalter 4"/>
          <p:cNvSpPr txBox="1">
            <a:spLocks/>
          </p:cNvSpPr>
          <p:nvPr userDrawn="1"/>
        </p:nvSpPr>
        <p:spPr>
          <a:xfrm>
            <a:off x="3222625" y="514800"/>
            <a:ext cx="4045468" cy="34630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/>
              <a:t>Forschungsinstitut für biologischen Landbau </a:t>
            </a:r>
            <a:r>
              <a:rPr lang="de-CH" dirty="0" err="1" smtClean="0"/>
              <a:t>FiBL</a:t>
            </a:r>
            <a:endParaRPr lang="de-CH" dirty="0" smtClean="0"/>
          </a:p>
          <a:p>
            <a:r>
              <a:rPr lang="de-CH" dirty="0" smtClean="0"/>
              <a:t>info.suisse@fibl.org, www.fibl.org</a:t>
            </a:r>
            <a:endParaRPr lang="de-CH" spc="20" dirty="0"/>
          </a:p>
        </p:txBody>
      </p:sp>
    </p:spTree>
    <p:extLst>
      <p:ext uri="{BB962C8B-B14F-4D97-AF65-F5344CB8AC3E}">
        <p14:creationId xmlns:p14="http://schemas.microsoft.com/office/powerpoint/2010/main" val="113599670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1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637999"/>
            <a:ext cx="3852000" cy="1980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6"/>
          </p:nvPr>
        </p:nvSpPr>
        <p:spPr>
          <a:xfrm>
            <a:off x="4680000" y="1638000"/>
            <a:ext cx="3852000" cy="1980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7"/>
          </p:nvPr>
        </p:nvSpPr>
        <p:spPr>
          <a:xfrm>
            <a:off x="611188" y="3789361"/>
            <a:ext cx="3870325" cy="215900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idx="18"/>
          </p:nvPr>
        </p:nvSpPr>
        <p:spPr>
          <a:xfrm>
            <a:off x="4680000" y="3789363"/>
            <a:ext cx="3852000" cy="2159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2EE4BC0B-6B30-4D60-9C56-09EFF5446581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0014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25209" y="1637999"/>
            <a:ext cx="2506929" cy="2052000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5" hasCustomPrompt="1"/>
          </p:nvPr>
        </p:nvSpPr>
        <p:spPr>
          <a:xfrm>
            <a:off x="3311525" y="1637999"/>
            <a:ext cx="2506929" cy="2052000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idx="16" hasCustomPrompt="1"/>
          </p:nvPr>
        </p:nvSpPr>
        <p:spPr>
          <a:xfrm>
            <a:off x="6025884" y="1637999"/>
            <a:ext cx="2506929" cy="2052000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2" name="Inhaltsplatzhalter 2"/>
          <p:cNvSpPr>
            <a:spLocks noGrp="1"/>
          </p:cNvSpPr>
          <p:nvPr>
            <p:ph idx="17" hasCustomPrompt="1"/>
          </p:nvPr>
        </p:nvSpPr>
        <p:spPr>
          <a:xfrm>
            <a:off x="625209" y="3897086"/>
            <a:ext cx="2506929" cy="205127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3" name="Inhaltsplatzhalter 2"/>
          <p:cNvSpPr>
            <a:spLocks noGrp="1"/>
          </p:cNvSpPr>
          <p:nvPr>
            <p:ph idx="18" hasCustomPrompt="1"/>
          </p:nvPr>
        </p:nvSpPr>
        <p:spPr>
          <a:xfrm>
            <a:off x="3311525" y="3897086"/>
            <a:ext cx="2506929" cy="205127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9" hasCustomPrompt="1"/>
          </p:nvPr>
        </p:nvSpPr>
        <p:spPr>
          <a:xfrm>
            <a:off x="6025884" y="3897086"/>
            <a:ext cx="2506929" cy="205127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5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9CB737FE-A48C-40EA-832B-596929CCFB29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8584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25209" y="1637999"/>
            <a:ext cx="3852000" cy="4310364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idx="16" hasCustomPrompt="1"/>
          </p:nvPr>
        </p:nvSpPr>
        <p:spPr>
          <a:xfrm>
            <a:off x="4680000" y="1637999"/>
            <a:ext cx="3852000" cy="2052000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9" hasCustomPrompt="1"/>
          </p:nvPr>
        </p:nvSpPr>
        <p:spPr>
          <a:xfrm>
            <a:off x="4680000" y="3897086"/>
            <a:ext cx="3852000" cy="205127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0375CA07-586F-4C59-8AD6-CAA09B265689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6763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4149725"/>
            <a:ext cx="7921625" cy="17889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11188" y="1652272"/>
            <a:ext cx="7921626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CE5AC77B-6030-4F3E-884B-7CB936D63B82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73372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8569142-9882-4361-A0C3-4A5154FEF1C0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90682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62488" y="1640006"/>
            <a:ext cx="3870325" cy="430835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11188" y="1652272"/>
            <a:ext cx="3870325" cy="3216591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8" name="Rechteck 7"/>
          <p:cNvSpPr/>
          <p:nvPr userDrawn="1"/>
        </p:nvSpPr>
        <p:spPr>
          <a:xfrm>
            <a:off x="596559" y="4868863"/>
            <a:ext cx="973518" cy="280452"/>
          </a:xfrm>
          <a:prstGeom prst="rect">
            <a:avLst/>
          </a:prstGeom>
        </p:spPr>
        <p:txBody>
          <a:bodyPr wrap="none" lIns="72000" tIns="72000" rIns="72000" bIns="0">
            <a:spAutoFit/>
          </a:bodyPr>
          <a:lstStyle/>
          <a:p>
            <a:pPr marL="0" lvl="4" algn="l"/>
            <a:r>
              <a:rPr lang="de-DE" sz="1350" spc="20" baseline="0" dirty="0" smtClean="0"/>
              <a:t>Bildlegende</a:t>
            </a:r>
            <a:endParaRPr lang="de-CH" sz="1350" spc="20" baseline="0" dirty="0"/>
          </a:p>
        </p:txBody>
      </p:sp>
      <p:sp>
        <p:nvSpPr>
          <p:cNvPr id="10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D226596C-47AB-4ADA-8B27-CC5C3CF46E80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09877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4AF29768-0C23-4BD3-B243-BAD777F74FCD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22017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61238" y="404813"/>
            <a:ext cx="1154112" cy="55435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404813"/>
            <a:ext cx="6553200" cy="55435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5B3B936F-3ABE-4757-8D47-D036EF747FC4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68646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6575" y="230718"/>
            <a:ext cx="8251825" cy="71755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half" idx="1"/>
          </p:nvPr>
        </p:nvSpPr>
        <p:spPr>
          <a:xfrm>
            <a:off x="539751" y="1484312"/>
            <a:ext cx="3993637" cy="2260037"/>
          </a:xfrm>
        </p:spPr>
        <p:txBody>
          <a:bodyPr tIns="0"/>
          <a:lstStyle>
            <a:lvl1pPr>
              <a:buSzPct val="100000"/>
              <a:buFont typeface="Arial Black"/>
              <a:buChar char="›"/>
              <a:defRPr/>
            </a:lvl1pPr>
            <a:lvl2pPr>
              <a:buSzPct val="100000"/>
              <a:buFont typeface="Arial"/>
              <a:buNone/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sz="half" idx="11" hasCustomPrompt="1"/>
          </p:nvPr>
        </p:nvSpPr>
        <p:spPr>
          <a:xfrm>
            <a:off x="539751" y="3922614"/>
            <a:ext cx="3993637" cy="2247850"/>
          </a:xfrm>
        </p:spPr>
        <p:txBody>
          <a:bodyPr tIns="0"/>
          <a:lstStyle>
            <a:lvl1pPr>
              <a:buSzPct val="100000"/>
              <a:buFontTx/>
              <a:buNone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CH" dirty="0" smtClean="0"/>
              <a:t>Bild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half" idx="14" hasCustomPrompt="1"/>
          </p:nvPr>
        </p:nvSpPr>
        <p:spPr>
          <a:xfrm>
            <a:off x="4702688" y="3922614"/>
            <a:ext cx="3993637" cy="2247850"/>
          </a:xfrm>
        </p:spPr>
        <p:txBody>
          <a:bodyPr tIns="0"/>
          <a:lstStyle>
            <a:lvl1pPr>
              <a:buSzPct val="100000"/>
              <a:buFontTx/>
              <a:buNone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CH" dirty="0" smtClean="0"/>
              <a:t>Bild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sz="half" idx="15"/>
          </p:nvPr>
        </p:nvSpPr>
        <p:spPr>
          <a:xfrm>
            <a:off x="4702688" y="1484312"/>
            <a:ext cx="3993637" cy="2260037"/>
          </a:xfrm>
        </p:spPr>
        <p:txBody>
          <a:bodyPr tIns="0"/>
          <a:lstStyle>
            <a:lvl1pPr>
              <a:buSzPct val="100000"/>
              <a:buFont typeface="Arial Black"/>
              <a:buChar char="›"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FCD78-238A-4C8C-80E5-47069CD6179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9609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867" y="222251"/>
            <a:ext cx="8251825" cy="71755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sz="half" idx="15" hasCustomPrompt="1"/>
          </p:nvPr>
        </p:nvSpPr>
        <p:spPr>
          <a:xfrm>
            <a:off x="4914900" y="1136663"/>
            <a:ext cx="4230000" cy="2420224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marL="361950" marR="0" lvl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lang="de-CH" dirty="0" smtClean="0"/>
              <a:t>Bild</a:t>
            </a:r>
          </a:p>
          <a:p>
            <a:pPr lvl="0"/>
            <a:endParaRPr lang="de-CH" dirty="0" smtClean="0"/>
          </a:p>
        </p:txBody>
      </p:sp>
      <p:sp>
        <p:nvSpPr>
          <p:cNvPr id="8" name="Inhaltsplatzhalter 2"/>
          <p:cNvSpPr>
            <a:spLocks noGrp="1"/>
          </p:cNvSpPr>
          <p:nvPr>
            <p:ph sz="half" idx="17" hasCustomPrompt="1"/>
          </p:nvPr>
        </p:nvSpPr>
        <p:spPr>
          <a:xfrm>
            <a:off x="546101" y="1136663"/>
            <a:ext cx="4195200" cy="2420224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marL="361950" marR="0" lvl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lang="de-CH" dirty="0" smtClean="0"/>
              <a:t>Bild</a:t>
            </a:r>
          </a:p>
          <a:p>
            <a:pPr lvl="0"/>
            <a:endParaRPr lang="de-CH" dirty="0" smtClean="0"/>
          </a:p>
        </p:txBody>
      </p:sp>
      <p:sp>
        <p:nvSpPr>
          <p:cNvPr id="9" name="Inhaltsplatzhalter 2"/>
          <p:cNvSpPr>
            <a:spLocks noGrp="1"/>
          </p:cNvSpPr>
          <p:nvPr>
            <p:ph sz="half" idx="18" hasCustomPrompt="1"/>
          </p:nvPr>
        </p:nvSpPr>
        <p:spPr>
          <a:xfrm>
            <a:off x="546100" y="3751976"/>
            <a:ext cx="8597900" cy="2420224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marL="361950" marR="0" lvl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lang="de-CH" dirty="0" smtClean="0"/>
              <a:t>Bild</a:t>
            </a:r>
          </a:p>
          <a:p>
            <a:pPr lvl="0"/>
            <a:endParaRPr lang="de-CH" dirty="0" smtClean="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50796-6A5C-4112-86C2-50CABFE26A6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4657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12000" y="4149725"/>
            <a:ext cx="6737078" cy="1079295"/>
          </a:xfrm>
        </p:spPr>
        <p:txBody>
          <a:bodyPr/>
          <a:lstStyle>
            <a:lvl1pPr marL="0" indent="0" algn="l">
              <a:buNone/>
              <a:defRPr sz="280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 smtClean="0"/>
              <a:t>Formatvorlage des Titelmasterformat durch Klicken bearbeiten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73" y="423150"/>
            <a:ext cx="945779" cy="396000"/>
          </a:xfrm>
          <a:prstGeom prst="rect">
            <a:avLst/>
          </a:prstGeom>
        </p:spPr>
      </p:pic>
      <p:sp>
        <p:nvSpPr>
          <p:cNvPr id="15" name="Fußzeilenplatzhalter 4"/>
          <p:cNvSpPr txBox="1">
            <a:spLocks/>
          </p:cNvSpPr>
          <p:nvPr userDrawn="1"/>
        </p:nvSpPr>
        <p:spPr>
          <a:xfrm>
            <a:off x="3222625" y="514800"/>
            <a:ext cx="4045468" cy="34630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/>
              <a:t>Forschungsinstitut für biologischen Landbau </a:t>
            </a:r>
            <a:r>
              <a:rPr lang="de-CH" dirty="0" err="1" smtClean="0"/>
              <a:t>FiBL</a:t>
            </a:r>
            <a:endParaRPr lang="de-CH" dirty="0" smtClean="0"/>
          </a:p>
          <a:p>
            <a:r>
              <a:rPr lang="de-CH" dirty="0" smtClean="0"/>
              <a:t>info.suisse@fibl.org, www.fibl.org</a:t>
            </a:r>
            <a:endParaRPr lang="de-CH" spc="20" dirty="0"/>
          </a:p>
        </p:txBody>
      </p:sp>
      <p:sp>
        <p:nvSpPr>
          <p:cNvPr id="17" name="Inhaltsplatzhalter 2"/>
          <p:cNvSpPr>
            <a:spLocks noGrp="1"/>
          </p:cNvSpPr>
          <p:nvPr>
            <p:ph idx="13" hasCustomPrompt="1"/>
          </p:nvPr>
        </p:nvSpPr>
        <p:spPr>
          <a:xfrm>
            <a:off x="3233404" y="1638000"/>
            <a:ext cx="2700337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8" name="Inhaltsplatzhalter 2"/>
          <p:cNvSpPr>
            <a:spLocks noGrp="1"/>
          </p:cNvSpPr>
          <p:nvPr>
            <p:ph idx="14" hasCustomPrompt="1"/>
          </p:nvPr>
        </p:nvSpPr>
        <p:spPr>
          <a:xfrm>
            <a:off x="624160" y="1638000"/>
            <a:ext cx="2598465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9" name="Inhaltsplatzhalter 2"/>
          <p:cNvSpPr>
            <a:spLocks noGrp="1"/>
          </p:cNvSpPr>
          <p:nvPr>
            <p:ph idx="15" hasCustomPrompt="1"/>
          </p:nvPr>
        </p:nvSpPr>
        <p:spPr>
          <a:xfrm>
            <a:off x="5917924" y="1638000"/>
            <a:ext cx="2614889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cxnSp>
        <p:nvCxnSpPr>
          <p:cNvPr id="21" name="Gerader Verbinder 20"/>
          <p:cNvCxnSpPr/>
          <p:nvPr userDrawn="1"/>
        </p:nvCxnSpPr>
        <p:spPr>
          <a:xfrm>
            <a:off x="3222625" y="1638000"/>
            <a:ext cx="0" cy="217658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 userDrawn="1"/>
        </p:nvCxnSpPr>
        <p:spPr>
          <a:xfrm>
            <a:off x="5933741" y="1638000"/>
            <a:ext cx="0" cy="217658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884813" y="6155999"/>
            <a:ext cx="648000" cy="363600"/>
          </a:xfrm>
        </p:spPr>
        <p:txBody>
          <a:bodyPr anchor="b"/>
          <a:lstStyle>
            <a:lvl1pPr algn="r">
              <a:defRPr sz="1200"/>
            </a:lvl1pPr>
          </a:lstStyle>
          <a:p>
            <a:pPr lvl="0"/>
            <a:fld id="{971F67A5-C303-47A8-9867-3C9FFB85B946}" type="slidenum">
              <a:rPr lang="de-CH" smtClean="0"/>
              <a:pPr lvl="0"/>
              <a:t>‹#›</a:t>
            </a:fld>
            <a:endParaRPr lang="de-CH" dirty="0"/>
          </a:p>
        </p:txBody>
      </p:sp>
      <p:sp>
        <p:nvSpPr>
          <p:cNvPr id="26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11186" y="6287438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/>
            </a:r>
            <a:br>
              <a:rPr lang="de-CH" spc="20" dirty="0" smtClean="0"/>
            </a:br>
            <a:r>
              <a:rPr lang="de-CH" spc="20" dirty="0" smtClean="0"/>
              <a:t/>
            </a:r>
            <a:br>
              <a:rPr lang="de-CH" spc="20" dirty="0" smtClean="0"/>
            </a:br>
            <a:r>
              <a:rPr lang="de-CH" spc="20" dirty="0" smtClean="0"/>
              <a:t>Datum</a:t>
            </a:r>
            <a:endParaRPr lang="de-CH" spc="20" dirty="0"/>
          </a:p>
        </p:txBody>
      </p:sp>
      <p:sp>
        <p:nvSpPr>
          <p:cNvPr id="27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11187" y="6010235"/>
            <a:ext cx="6730277" cy="210567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600" baseline="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CH" spc="20" dirty="0" smtClean="0"/>
              <a:t>Veranstaltungsort</a:t>
            </a:r>
          </a:p>
        </p:txBody>
      </p:sp>
      <p:sp>
        <p:nvSpPr>
          <p:cNvPr id="28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630960" y="5730378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>Name der Veranstaltung</a:t>
            </a:r>
            <a:endParaRPr lang="de-CH" spc="20" dirty="0"/>
          </a:p>
        </p:txBody>
      </p:sp>
      <p:sp>
        <p:nvSpPr>
          <p:cNvPr id="29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30961" y="5453175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>Namen (+ Kontakt)</a:t>
            </a:r>
            <a:endParaRPr lang="de-CH" spc="20" dirty="0"/>
          </a:p>
        </p:txBody>
      </p:sp>
    </p:spTree>
    <p:extLst>
      <p:ext uri="{BB962C8B-B14F-4D97-AF65-F5344CB8AC3E}">
        <p14:creationId xmlns:p14="http://schemas.microsoft.com/office/powerpoint/2010/main" val="131592516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15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6576" y="224368"/>
            <a:ext cx="8251825" cy="71755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Inhaltsplatzhalter 2"/>
          <p:cNvSpPr>
            <a:spLocks noGrp="1"/>
          </p:cNvSpPr>
          <p:nvPr>
            <p:ph sz="half" idx="10"/>
          </p:nvPr>
        </p:nvSpPr>
        <p:spPr>
          <a:xfrm>
            <a:off x="539760" y="1123950"/>
            <a:ext cx="2751505" cy="5048250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half" idx="14"/>
          </p:nvPr>
        </p:nvSpPr>
        <p:spPr>
          <a:xfrm>
            <a:off x="3460828" y="1123950"/>
            <a:ext cx="2751505" cy="5048250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half" idx="15"/>
          </p:nvPr>
        </p:nvSpPr>
        <p:spPr>
          <a:xfrm>
            <a:off x="6381895" y="1123950"/>
            <a:ext cx="2751505" cy="5048250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955FA-E436-4314-A228-0F126202E61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5837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12000" y="4149725"/>
            <a:ext cx="7920088" cy="1079295"/>
          </a:xfrm>
        </p:spPr>
        <p:txBody>
          <a:bodyPr/>
          <a:lstStyle>
            <a:lvl1pPr marL="0" indent="0" algn="l">
              <a:buNone/>
              <a:defRPr sz="280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73" y="423150"/>
            <a:ext cx="945779" cy="3960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1074" y="6325966"/>
            <a:ext cx="7911014" cy="210567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200" baseline="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pc="20" noProof="0" dirty="0" smtClean="0"/>
              <a:t/>
            </a:r>
            <a:br>
              <a:rPr lang="en-GB" spc="20" noProof="0" dirty="0" smtClean="0"/>
            </a:br>
            <a:r>
              <a:rPr lang="en-GB" spc="20" noProof="0" dirty="0" smtClean="0"/>
              <a:t/>
            </a:r>
            <a:br>
              <a:rPr lang="en-GB" spc="20" noProof="0" dirty="0" smtClean="0"/>
            </a:br>
            <a:r>
              <a:rPr lang="en-GB" spc="20" noProof="0" dirty="0" smtClean="0"/>
              <a:t>Location of the event, date</a:t>
            </a:r>
            <a:endParaRPr lang="en-GB" spc="20" noProof="0" dirty="0"/>
          </a:p>
        </p:txBody>
      </p:sp>
      <p:sp>
        <p:nvSpPr>
          <p:cNvPr id="2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21074" y="6035035"/>
            <a:ext cx="7911014" cy="210567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600" baseline="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pc="20" noProof="0" dirty="0" smtClean="0"/>
              <a:t>Name of the event</a:t>
            </a:r>
          </a:p>
        </p:txBody>
      </p:sp>
      <p:sp>
        <p:nvSpPr>
          <p:cNvPr id="37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21074" y="5453175"/>
            <a:ext cx="7911014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en-GB" spc="20" noProof="0" dirty="0" smtClean="0"/>
              <a:t>Names (+ Contact)</a:t>
            </a:r>
            <a:endParaRPr lang="en-GB" spc="20" noProof="0" dirty="0"/>
          </a:p>
        </p:txBody>
      </p:sp>
      <p:sp>
        <p:nvSpPr>
          <p:cNvPr id="14" name="Fußzeilenplatzhalter 4"/>
          <p:cNvSpPr txBox="1">
            <a:spLocks/>
          </p:cNvSpPr>
          <p:nvPr userDrawn="1"/>
        </p:nvSpPr>
        <p:spPr>
          <a:xfrm>
            <a:off x="1781969" y="514800"/>
            <a:ext cx="4045468" cy="34630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noProof="0" dirty="0" smtClean="0"/>
              <a:t>Research Institute of Organic Agriculture FiBL</a:t>
            </a:r>
          </a:p>
          <a:p>
            <a:r>
              <a:rPr lang="en-GB" noProof="0" dirty="0" smtClean="0"/>
              <a:t>info.suisse@fibl.org, www.fibl.org</a:t>
            </a:r>
            <a:endParaRPr lang="en-GB" spc="20" noProof="0" dirty="0"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628775"/>
            <a:ext cx="7920088" cy="217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03125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1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MI Mark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38" y="288000"/>
            <a:ext cx="7560000" cy="50257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287338" y="801525"/>
            <a:ext cx="7560000" cy="57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4C4C4C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Unterzeile durch Klicken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8" hasCustomPrompt="1"/>
          </p:nvPr>
        </p:nvSpPr>
        <p:spPr>
          <a:xfrm>
            <a:off x="287337" y="6013037"/>
            <a:ext cx="8569325" cy="14446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buNone/>
              <a:defRPr sz="1200">
                <a:solidFill>
                  <a:srgbClr val="4C4C4C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Fußnote bearbeiten</a:t>
            </a:r>
          </a:p>
        </p:txBody>
      </p:sp>
      <p:sp>
        <p:nvSpPr>
          <p:cNvPr id="9" name="Diagramm"/>
          <p:cNvSpPr>
            <a:spLocks noGrp="1"/>
          </p:cNvSpPr>
          <p:nvPr>
            <p:ph type="chart" sz="quarter" idx="13"/>
          </p:nvPr>
        </p:nvSpPr>
        <p:spPr>
          <a:xfrm>
            <a:off x="287337" y="1389600"/>
            <a:ext cx="8569325" cy="4622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4C4C4C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8977737"/>
      </p:ext>
    </p:extLst>
  </p:cSld>
  <p:clrMapOvr>
    <a:masterClrMapping/>
  </p:clrMapOvr>
  <p:transition spd="slow"/>
  <p:extLst mod="1">
    <p:ext uri="{DCECCB84-F9BA-43D5-87BE-67443E8EF086}">
      <p15:sldGuideLst xmlns:p15="http://schemas.microsoft.com/office/powerpoint/2012/main" xmlns="">
        <p15:guide id="1" orient="horz" pos="3793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043" y="224368"/>
            <a:ext cx="8251825" cy="71755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Inhaltsplatzhalter 2"/>
          <p:cNvSpPr>
            <a:spLocks noGrp="1"/>
          </p:cNvSpPr>
          <p:nvPr>
            <p:ph sz="half" idx="1"/>
          </p:nvPr>
        </p:nvSpPr>
        <p:spPr>
          <a:xfrm>
            <a:off x="539751" y="1466850"/>
            <a:ext cx="2628000" cy="4705350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sz="half" idx="10"/>
          </p:nvPr>
        </p:nvSpPr>
        <p:spPr>
          <a:xfrm>
            <a:off x="3315213" y="1466850"/>
            <a:ext cx="2628000" cy="4705350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Inhaltsplatzhalter 2"/>
          <p:cNvSpPr>
            <a:spLocks noGrp="1"/>
          </p:cNvSpPr>
          <p:nvPr>
            <p:ph sz="half" idx="11"/>
          </p:nvPr>
        </p:nvSpPr>
        <p:spPr>
          <a:xfrm>
            <a:off x="6117167" y="1466850"/>
            <a:ext cx="2578100" cy="4705350"/>
          </a:xfrm>
        </p:spPr>
        <p:txBody>
          <a:bodyPr tIns="0"/>
          <a:lstStyle>
            <a:lvl1pPr>
              <a:buSzPct val="100000"/>
              <a:buFont typeface="Arial Black"/>
              <a:buChar char="›"/>
              <a:defRPr sz="2000"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84CDF-DBE3-42D9-8C16-C6AE2101BAE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3711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51825" cy="69850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3401" y="1484313"/>
            <a:ext cx="3987800" cy="4681537"/>
          </a:xfrm>
        </p:spPr>
        <p:txBody>
          <a:bodyPr tIns="0"/>
          <a:lstStyle>
            <a:lvl1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1pPr>
            <a:lvl2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2pPr>
            <a:lvl3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3pPr>
            <a:lvl4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4pPr>
            <a:lvl5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half" idx="11"/>
          </p:nvPr>
        </p:nvSpPr>
        <p:spPr>
          <a:xfrm>
            <a:off x="4708525" y="1484313"/>
            <a:ext cx="3987800" cy="4681537"/>
          </a:xfrm>
        </p:spPr>
        <p:txBody>
          <a:bodyPr tIns="0"/>
          <a:lstStyle>
            <a:lvl1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1pPr>
            <a:lvl2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2pPr>
            <a:lvl3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3pPr>
            <a:lvl4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4pPr>
            <a:lvl5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48254-9529-4101-92A5-806CFCD27DB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32846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12000" y="4149725"/>
            <a:ext cx="6737078" cy="1079295"/>
          </a:xfrm>
        </p:spPr>
        <p:txBody>
          <a:bodyPr/>
          <a:lstStyle>
            <a:lvl1pPr marL="0" indent="0" algn="l">
              <a:buNone/>
              <a:defRPr sz="280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 smtClean="0"/>
              <a:t>Formatvorlage des Titelmasterformat durch Klicken bearbeiten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73" y="423150"/>
            <a:ext cx="945779" cy="3960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1074" y="6325966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/>
            </a:r>
            <a:br>
              <a:rPr lang="de-CH" spc="20" dirty="0" smtClean="0"/>
            </a:br>
            <a:r>
              <a:rPr lang="de-CH" spc="20" dirty="0" smtClean="0"/>
              <a:t/>
            </a:r>
            <a:br>
              <a:rPr lang="de-CH" spc="20" dirty="0" smtClean="0"/>
            </a:br>
            <a:r>
              <a:rPr lang="de-CH" spc="20" dirty="0" smtClean="0"/>
              <a:t>Datum</a:t>
            </a:r>
            <a:endParaRPr lang="de-CH" spc="2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884813" y="6155999"/>
            <a:ext cx="648000" cy="363600"/>
          </a:xfrm>
        </p:spPr>
        <p:txBody>
          <a:bodyPr anchor="b"/>
          <a:lstStyle>
            <a:lvl1pPr algn="r">
              <a:defRPr sz="1200"/>
            </a:lvl1pPr>
          </a:lstStyle>
          <a:p>
            <a:pPr lvl="0"/>
            <a:fld id="{971F67A5-C303-47A8-9867-3C9FFB85B946}" type="slidenum">
              <a:rPr lang="de-CH" smtClean="0"/>
              <a:pPr lvl="0"/>
              <a:t>‹#›</a:t>
            </a:fld>
            <a:endParaRPr lang="de-CH" dirty="0"/>
          </a:p>
        </p:txBody>
      </p:sp>
      <p:pic>
        <p:nvPicPr>
          <p:cNvPr id="24" name="Bild 16" descr="4_C.Notz_Kuh_Kontrolle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618" y="1628775"/>
            <a:ext cx="1253136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 17" descr="2_FiBL18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2" y="1628775"/>
            <a:ext cx="1253551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Bild 14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7" t="-9" r="21883" b="9"/>
          <a:stretch/>
        </p:blipFill>
        <p:spPr bwMode="auto">
          <a:xfrm>
            <a:off x="7182029" y="1628775"/>
            <a:ext cx="1350015" cy="216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Bild 13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9" b="6537"/>
          <a:stretch/>
        </p:blipFill>
        <p:spPr bwMode="auto">
          <a:xfrm>
            <a:off x="607399" y="1628979"/>
            <a:ext cx="3765558" cy="216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21074" y="6035035"/>
            <a:ext cx="6730277" cy="210567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600" baseline="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CH" spc="20" dirty="0" smtClean="0"/>
              <a:t>Veranstaltungsort</a:t>
            </a:r>
          </a:p>
        </p:txBody>
      </p:sp>
      <p:sp>
        <p:nvSpPr>
          <p:cNvPr id="3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621074" y="5744105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>Name der Veranstaltung</a:t>
            </a:r>
            <a:endParaRPr lang="de-CH" spc="20" dirty="0"/>
          </a:p>
        </p:txBody>
      </p:sp>
      <p:sp>
        <p:nvSpPr>
          <p:cNvPr id="37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21074" y="5453175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>Namen (+ Kontakt)</a:t>
            </a:r>
            <a:endParaRPr lang="de-CH" spc="20" dirty="0"/>
          </a:p>
        </p:txBody>
      </p:sp>
      <p:sp>
        <p:nvSpPr>
          <p:cNvPr id="14" name="Fußzeilenplatzhalter 4"/>
          <p:cNvSpPr txBox="1">
            <a:spLocks/>
          </p:cNvSpPr>
          <p:nvPr userDrawn="1"/>
        </p:nvSpPr>
        <p:spPr>
          <a:xfrm>
            <a:off x="3222625" y="514800"/>
            <a:ext cx="4045468" cy="34630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>
                <a:solidFill>
                  <a:prstClr val="black"/>
                </a:solidFill>
              </a:rPr>
              <a:t>Forschungsinstitut für biologischen Landbau </a:t>
            </a:r>
            <a:r>
              <a:rPr lang="de-CH" dirty="0" err="1" smtClean="0">
                <a:solidFill>
                  <a:prstClr val="black"/>
                </a:solidFill>
              </a:rPr>
              <a:t>FiBL</a:t>
            </a:r>
            <a:endParaRPr lang="de-CH" dirty="0" smtClean="0">
              <a:solidFill>
                <a:prstClr val="black"/>
              </a:solidFill>
            </a:endParaRPr>
          </a:p>
          <a:p>
            <a:r>
              <a:rPr lang="de-CH" dirty="0" smtClean="0">
                <a:solidFill>
                  <a:prstClr val="black"/>
                </a:solidFill>
              </a:rPr>
              <a:t>info.suisse@fibl.org, www.fibl.org</a:t>
            </a:r>
            <a:endParaRPr lang="de-CH" spc="2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08273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1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12000" y="4149725"/>
            <a:ext cx="6737078" cy="1079295"/>
          </a:xfrm>
        </p:spPr>
        <p:txBody>
          <a:bodyPr/>
          <a:lstStyle>
            <a:lvl1pPr marL="0" indent="0" algn="l">
              <a:buNone/>
              <a:defRPr sz="280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 smtClean="0"/>
              <a:t>Formatvorlage des Titelmasterformat durch Klicken bearbeiten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73" y="423150"/>
            <a:ext cx="945779" cy="396000"/>
          </a:xfrm>
          <a:prstGeom prst="rect">
            <a:avLst/>
          </a:prstGeom>
        </p:spPr>
      </p:pic>
      <p:sp>
        <p:nvSpPr>
          <p:cNvPr id="15" name="Fußzeilenplatzhalter 4"/>
          <p:cNvSpPr txBox="1">
            <a:spLocks/>
          </p:cNvSpPr>
          <p:nvPr userDrawn="1"/>
        </p:nvSpPr>
        <p:spPr>
          <a:xfrm>
            <a:off x="3222625" y="514800"/>
            <a:ext cx="4045468" cy="34630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>
                <a:solidFill>
                  <a:prstClr val="black"/>
                </a:solidFill>
              </a:rPr>
              <a:t>Forschungsinstitut für biologischen Landbau </a:t>
            </a:r>
            <a:r>
              <a:rPr lang="de-CH" dirty="0" err="1" smtClean="0">
                <a:solidFill>
                  <a:prstClr val="black"/>
                </a:solidFill>
              </a:rPr>
              <a:t>FiBL</a:t>
            </a:r>
            <a:endParaRPr lang="de-CH" dirty="0" smtClean="0">
              <a:solidFill>
                <a:prstClr val="black"/>
              </a:solidFill>
            </a:endParaRPr>
          </a:p>
          <a:p>
            <a:r>
              <a:rPr lang="de-CH" dirty="0" smtClean="0">
                <a:solidFill>
                  <a:prstClr val="black"/>
                </a:solidFill>
              </a:rPr>
              <a:t>info.suisse@fibl.org, www.fibl.org</a:t>
            </a:r>
            <a:endParaRPr lang="de-CH" spc="20" dirty="0">
              <a:solidFill>
                <a:prstClr val="black"/>
              </a:solidFill>
            </a:endParaRPr>
          </a:p>
        </p:txBody>
      </p:sp>
      <p:sp>
        <p:nvSpPr>
          <p:cNvPr id="17" name="Inhaltsplatzhalter 2"/>
          <p:cNvSpPr>
            <a:spLocks noGrp="1"/>
          </p:cNvSpPr>
          <p:nvPr>
            <p:ph idx="13" hasCustomPrompt="1"/>
          </p:nvPr>
        </p:nvSpPr>
        <p:spPr>
          <a:xfrm>
            <a:off x="3233404" y="1638000"/>
            <a:ext cx="2700337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8" name="Inhaltsplatzhalter 2"/>
          <p:cNvSpPr>
            <a:spLocks noGrp="1"/>
          </p:cNvSpPr>
          <p:nvPr>
            <p:ph idx="14" hasCustomPrompt="1"/>
          </p:nvPr>
        </p:nvSpPr>
        <p:spPr>
          <a:xfrm>
            <a:off x="624160" y="1638000"/>
            <a:ext cx="2598465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9" name="Inhaltsplatzhalter 2"/>
          <p:cNvSpPr>
            <a:spLocks noGrp="1"/>
          </p:cNvSpPr>
          <p:nvPr>
            <p:ph idx="15" hasCustomPrompt="1"/>
          </p:nvPr>
        </p:nvSpPr>
        <p:spPr>
          <a:xfrm>
            <a:off x="5917924" y="1638000"/>
            <a:ext cx="2614889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cxnSp>
        <p:nvCxnSpPr>
          <p:cNvPr id="21" name="Gerader Verbinder 20"/>
          <p:cNvCxnSpPr/>
          <p:nvPr userDrawn="1"/>
        </p:nvCxnSpPr>
        <p:spPr>
          <a:xfrm>
            <a:off x="3222625" y="1638000"/>
            <a:ext cx="0" cy="217658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 userDrawn="1"/>
        </p:nvCxnSpPr>
        <p:spPr>
          <a:xfrm>
            <a:off x="5933741" y="1638000"/>
            <a:ext cx="0" cy="217658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884813" y="6155999"/>
            <a:ext cx="648000" cy="363600"/>
          </a:xfrm>
        </p:spPr>
        <p:txBody>
          <a:bodyPr anchor="b"/>
          <a:lstStyle>
            <a:lvl1pPr algn="r">
              <a:defRPr sz="1200"/>
            </a:lvl1pPr>
          </a:lstStyle>
          <a:p>
            <a:pPr lvl="0"/>
            <a:fld id="{971F67A5-C303-47A8-9867-3C9FFB85B946}" type="slidenum">
              <a:rPr lang="de-CH" smtClean="0"/>
              <a:pPr lvl="0"/>
              <a:t>‹#›</a:t>
            </a:fld>
            <a:endParaRPr lang="de-CH" dirty="0"/>
          </a:p>
        </p:txBody>
      </p:sp>
      <p:sp>
        <p:nvSpPr>
          <p:cNvPr id="26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11186" y="6287438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/>
            </a:r>
            <a:br>
              <a:rPr lang="de-CH" spc="20" dirty="0" smtClean="0"/>
            </a:br>
            <a:r>
              <a:rPr lang="de-CH" spc="20" dirty="0" smtClean="0"/>
              <a:t/>
            </a:r>
            <a:br>
              <a:rPr lang="de-CH" spc="20" dirty="0" smtClean="0"/>
            </a:br>
            <a:r>
              <a:rPr lang="de-CH" spc="20" dirty="0" smtClean="0"/>
              <a:t>Datum</a:t>
            </a:r>
            <a:endParaRPr lang="de-CH" spc="20" dirty="0"/>
          </a:p>
        </p:txBody>
      </p:sp>
      <p:sp>
        <p:nvSpPr>
          <p:cNvPr id="27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11187" y="6010235"/>
            <a:ext cx="6730277" cy="210567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600" baseline="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CH" spc="20" dirty="0" smtClean="0"/>
              <a:t>Veranstaltungsort</a:t>
            </a:r>
          </a:p>
        </p:txBody>
      </p:sp>
      <p:sp>
        <p:nvSpPr>
          <p:cNvPr id="28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630960" y="5730378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>Name der Veranstaltung</a:t>
            </a:r>
            <a:endParaRPr lang="de-CH" spc="20" dirty="0"/>
          </a:p>
        </p:txBody>
      </p:sp>
      <p:sp>
        <p:nvSpPr>
          <p:cNvPr id="29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30961" y="5453175"/>
            <a:ext cx="6730277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de-CH" spc="20" dirty="0" smtClean="0"/>
              <a:t>Namen (+ Kontakt)</a:t>
            </a:r>
            <a:endParaRPr lang="de-CH" spc="20" dirty="0"/>
          </a:p>
        </p:txBody>
      </p:sp>
    </p:spTree>
    <p:extLst>
      <p:ext uri="{BB962C8B-B14F-4D97-AF65-F5344CB8AC3E}">
        <p14:creationId xmlns:p14="http://schemas.microsoft.com/office/powerpoint/2010/main" val="303401577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1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11188" y="1638000"/>
            <a:ext cx="7921625" cy="4309944"/>
          </a:xfrm>
        </p:spPr>
        <p:txBody>
          <a:bodyPr/>
          <a:lstStyle>
            <a:lvl1pPr>
              <a:defRPr sz="22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F247FAEA-CEDC-407D-9699-B8052B33C70A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899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80000" y="1638000"/>
            <a:ext cx="3863786" cy="430994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3" hasCustomPrompt="1"/>
          </p:nvPr>
        </p:nvSpPr>
        <p:spPr>
          <a:xfrm>
            <a:off x="612000" y="1638000"/>
            <a:ext cx="3858261" cy="430994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74D5117C-920E-408F-B5D1-703CBFAA4587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893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80000" y="1638000"/>
            <a:ext cx="3852000" cy="4309944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baseline="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Hier Bild einfügen</a:t>
            </a:r>
            <a:endParaRPr lang="de-CH" dirty="0" smtClean="0"/>
          </a:p>
        </p:txBody>
      </p:sp>
      <p:sp>
        <p:nvSpPr>
          <p:cNvPr id="7" name="Inhaltsplatzhalter 2"/>
          <p:cNvSpPr>
            <a:spLocks noGrp="1"/>
          </p:cNvSpPr>
          <p:nvPr>
            <p:ph idx="13" hasCustomPrompt="1"/>
          </p:nvPr>
        </p:nvSpPr>
        <p:spPr>
          <a:xfrm>
            <a:off x="612000" y="1638000"/>
            <a:ext cx="3852000" cy="430994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C40480B9-23C6-4E3C-96C7-35F6661A9F94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04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11188" y="1638000"/>
            <a:ext cx="7921625" cy="4309944"/>
          </a:xfrm>
        </p:spPr>
        <p:txBody>
          <a:bodyPr/>
          <a:lstStyle>
            <a:lvl1pPr>
              <a:defRPr sz="22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F247FAEA-CEDC-407D-9699-B8052B33C70A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1193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7" name="Inhaltsplatzhalter 2"/>
          <p:cNvSpPr>
            <a:spLocks noGrp="1"/>
          </p:cNvSpPr>
          <p:nvPr>
            <p:ph idx="13" hasCustomPrompt="1"/>
          </p:nvPr>
        </p:nvSpPr>
        <p:spPr>
          <a:xfrm>
            <a:off x="612000" y="2304000"/>
            <a:ext cx="3852000" cy="3644363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4" hasCustomPrompt="1"/>
          </p:nvPr>
        </p:nvSpPr>
        <p:spPr>
          <a:xfrm>
            <a:off x="611188" y="1620000"/>
            <a:ext cx="3852000" cy="458363"/>
          </a:xfrm>
        </p:spPr>
        <p:txBody>
          <a:bodyPr anchor="t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2200" b="1"/>
            </a:lvl1pPr>
            <a:lvl2pPr marL="27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Char char="•"/>
              <a:tabLst/>
              <a:defRPr sz="1500" b="1"/>
            </a:lvl2pPr>
            <a:lvl3pPr marL="54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Symbol" panose="05050102010706020507" pitchFamily="18" charset="2"/>
              <a:buChar char="-"/>
              <a:tabLst/>
              <a:defRPr sz="1350" b="1"/>
            </a:lvl3pPr>
            <a:lvl4pPr marL="54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Char char="•"/>
              <a:tabLst/>
              <a:defRPr sz="1200" b="1"/>
            </a:lvl4pPr>
            <a:lvl5pPr marL="0" marR="0" indent="0" algn="l" defTabSz="6858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Untertitelformat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80000" y="2304000"/>
            <a:ext cx="3852000" cy="3644363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smtClean="0"/>
              <a:t>Erste Ebene 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6" hasCustomPrompt="1"/>
          </p:nvPr>
        </p:nvSpPr>
        <p:spPr>
          <a:xfrm>
            <a:off x="4680000" y="1620000"/>
            <a:ext cx="3852000" cy="458363"/>
          </a:xfrm>
        </p:spPr>
        <p:txBody>
          <a:bodyPr anchor="t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2200" b="1"/>
            </a:lvl1pPr>
            <a:lvl2pPr marL="27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Char char="•"/>
              <a:tabLst/>
              <a:defRPr sz="1500" b="1"/>
            </a:lvl2pPr>
            <a:lvl3pPr marL="54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Symbol" panose="05050102010706020507" pitchFamily="18" charset="2"/>
              <a:buChar char="-"/>
              <a:tabLst/>
              <a:defRPr sz="1350" b="1"/>
            </a:lvl3pPr>
            <a:lvl4pPr marL="54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Char char="•"/>
              <a:tabLst/>
              <a:defRPr sz="1200" b="1"/>
            </a:lvl4pPr>
            <a:lvl5pPr marL="0" marR="0" indent="0" algn="l" defTabSz="6858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Untertitelformat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2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2B3823AA-4ED1-4E61-8A7C-DA37706174DA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893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11188" y="404813"/>
            <a:ext cx="7921625" cy="5543131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Titelmasterformat durch Klicken bearbeiten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1BA82920-692B-44FF-950F-D790F2CC06C0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299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637998"/>
            <a:ext cx="7921625" cy="1980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12000" y="3799006"/>
            <a:ext cx="3852000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80000" y="3805612"/>
            <a:ext cx="3852000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9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E2E28826-2EC2-49ED-AB12-799D1BE0CB54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950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637999"/>
            <a:ext cx="3852000" cy="1980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12000" y="3799006"/>
            <a:ext cx="3852000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80000" y="3805612"/>
            <a:ext cx="3852000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6"/>
          </p:nvPr>
        </p:nvSpPr>
        <p:spPr>
          <a:xfrm>
            <a:off x="4680000" y="1638000"/>
            <a:ext cx="3852000" cy="1980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7F0E4394-37A7-4682-A9F9-76D157B5D369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954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637999"/>
            <a:ext cx="3852000" cy="1980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6"/>
          </p:nvPr>
        </p:nvSpPr>
        <p:spPr>
          <a:xfrm>
            <a:off x="4680000" y="1638000"/>
            <a:ext cx="3852000" cy="1980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7"/>
          </p:nvPr>
        </p:nvSpPr>
        <p:spPr>
          <a:xfrm>
            <a:off x="611188" y="3789361"/>
            <a:ext cx="3870325" cy="215900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idx="18"/>
          </p:nvPr>
        </p:nvSpPr>
        <p:spPr>
          <a:xfrm>
            <a:off x="4680000" y="3789363"/>
            <a:ext cx="3852000" cy="2159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2EE4BC0B-6B30-4D60-9C56-09EFF5446581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031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25209" y="1637999"/>
            <a:ext cx="2506929" cy="2052000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5" hasCustomPrompt="1"/>
          </p:nvPr>
        </p:nvSpPr>
        <p:spPr>
          <a:xfrm>
            <a:off x="3311525" y="1637999"/>
            <a:ext cx="2506929" cy="2052000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idx="16" hasCustomPrompt="1"/>
          </p:nvPr>
        </p:nvSpPr>
        <p:spPr>
          <a:xfrm>
            <a:off x="6025884" y="1637999"/>
            <a:ext cx="2506929" cy="2052000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2" name="Inhaltsplatzhalter 2"/>
          <p:cNvSpPr>
            <a:spLocks noGrp="1"/>
          </p:cNvSpPr>
          <p:nvPr>
            <p:ph idx="17" hasCustomPrompt="1"/>
          </p:nvPr>
        </p:nvSpPr>
        <p:spPr>
          <a:xfrm>
            <a:off x="625209" y="3897086"/>
            <a:ext cx="2506929" cy="205127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3" name="Inhaltsplatzhalter 2"/>
          <p:cNvSpPr>
            <a:spLocks noGrp="1"/>
          </p:cNvSpPr>
          <p:nvPr>
            <p:ph idx="18" hasCustomPrompt="1"/>
          </p:nvPr>
        </p:nvSpPr>
        <p:spPr>
          <a:xfrm>
            <a:off x="3311525" y="3897086"/>
            <a:ext cx="2506929" cy="205127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9" hasCustomPrompt="1"/>
          </p:nvPr>
        </p:nvSpPr>
        <p:spPr>
          <a:xfrm>
            <a:off x="6025884" y="3897086"/>
            <a:ext cx="2506929" cy="205127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5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9CB737FE-A48C-40EA-832B-596929CCFB29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12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25209" y="1637999"/>
            <a:ext cx="3852000" cy="4310364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1" name="Inhaltsplatzhalter 2"/>
          <p:cNvSpPr>
            <a:spLocks noGrp="1"/>
          </p:cNvSpPr>
          <p:nvPr>
            <p:ph idx="16" hasCustomPrompt="1"/>
          </p:nvPr>
        </p:nvSpPr>
        <p:spPr>
          <a:xfrm>
            <a:off x="4680000" y="1637999"/>
            <a:ext cx="3852000" cy="2052000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9" hasCustomPrompt="1"/>
          </p:nvPr>
        </p:nvSpPr>
        <p:spPr>
          <a:xfrm>
            <a:off x="4680000" y="3897086"/>
            <a:ext cx="3852000" cy="205127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0375CA07-586F-4C59-8AD6-CAA09B265689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691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4149725"/>
            <a:ext cx="7921625" cy="178899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11188" y="1652272"/>
            <a:ext cx="7921626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CE5AC77B-6030-4F3E-884B-7CB936D63B82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093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8569142-9882-4361-A0C3-4A5154FEF1C0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396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62488" y="1640006"/>
            <a:ext cx="3870325" cy="430835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11188" y="1652272"/>
            <a:ext cx="3870325" cy="3216591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8" name="Rechteck 7"/>
          <p:cNvSpPr/>
          <p:nvPr userDrawn="1"/>
        </p:nvSpPr>
        <p:spPr>
          <a:xfrm>
            <a:off x="596559" y="4868863"/>
            <a:ext cx="973518" cy="280452"/>
          </a:xfrm>
          <a:prstGeom prst="rect">
            <a:avLst/>
          </a:prstGeom>
        </p:spPr>
        <p:txBody>
          <a:bodyPr wrap="none" lIns="72000" tIns="72000" rIns="72000" bIns="0">
            <a:spAutoFit/>
          </a:bodyPr>
          <a:lstStyle/>
          <a:p>
            <a:pPr marL="0" lvl="4"/>
            <a:r>
              <a:rPr lang="de-DE" sz="1350" spc="20" dirty="0" smtClean="0">
                <a:solidFill>
                  <a:prstClr val="black"/>
                </a:solidFill>
              </a:rPr>
              <a:t>Bildlegende</a:t>
            </a:r>
            <a:endParaRPr lang="de-CH" sz="1350" spc="20" dirty="0">
              <a:solidFill>
                <a:prstClr val="black"/>
              </a:solidFill>
            </a:endParaRPr>
          </a:p>
        </p:txBody>
      </p:sp>
      <p:sp>
        <p:nvSpPr>
          <p:cNvPr id="10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D226596C-47AB-4ADA-8B27-CC5C3CF46E80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391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80000" y="1638000"/>
            <a:ext cx="3863786" cy="430994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3" hasCustomPrompt="1"/>
          </p:nvPr>
        </p:nvSpPr>
        <p:spPr>
          <a:xfrm>
            <a:off x="612000" y="1638000"/>
            <a:ext cx="3858261" cy="430994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74D5117C-920E-408F-B5D1-703CBFAA4587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45188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4AF29768-0C23-4BD3-B243-BAD777F74FCD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335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61238" y="404813"/>
            <a:ext cx="1154112" cy="55435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404813"/>
            <a:ext cx="6553200" cy="55435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5B3B936F-3ABE-4757-8D47-D036EF747FC4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06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6575" y="230718"/>
            <a:ext cx="8251825" cy="71755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half" idx="1"/>
          </p:nvPr>
        </p:nvSpPr>
        <p:spPr>
          <a:xfrm>
            <a:off x="539751" y="1484312"/>
            <a:ext cx="3993637" cy="2260037"/>
          </a:xfrm>
        </p:spPr>
        <p:txBody>
          <a:bodyPr tIns="0"/>
          <a:lstStyle>
            <a:lvl1pPr>
              <a:buSzPct val="100000"/>
              <a:buFont typeface="Arial Black"/>
              <a:buChar char="›"/>
              <a:defRPr/>
            </a:lvl1pPr>
            <a:lvl2pPr>
              <a:buSzPct val="100000"/>
              <a:buFont typeface="Arial"/>
              <a:buNone/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sz="half" idx="11" hasCustomPrompt="1"/>
          </p:nvPr>
        </p:nvSpPr>
        <p:spPr>
          <a:xfrm>
            <a:off x="539751" y="3922614"/>
            <a:ext cx="3993637" cy="2247850"/>
          </a:xfrm>
        </p:spPr>
        <p:txBody>
          <a:bodyPr tIns="0"/>
          <a:lstStyle>
            <a:lvl1pPr>
              <a:buSzPct val="100000"/>
              <a:buFontTx/>
              <a:buNone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CH" dirty="0" smtClean="0"/>
              <a:t>Bild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half" idx="14" hasCustomPrompt="1"/>
          </p:nvPr>
        </p:nvSpPr>
        <p:spPr>
          <a:xfrm>
            <a:off x="4702688" y="3922614"/>
            <a:ext cx="3993637" cy="2247850"/>
          </a:xfrm>
        </p:spPr>
        <p:txBody>
          <a:bodyPr tIns="0"/>
          <a:lstStyle>
            <a:lvl1pPr>
              <a:buSzPct val="100000"/>
              <a:buFontTx/>
              <a:buNone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CH" dirty="0" smtClean="0"/>
              <a:t>Bild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sz="half" idx="15"/>
          </p:nvPr>
        </p:nvSpPr>
        <p:spPr>
          <a:xfrm>
            <a:off x="4702688" y="1484312"/>
            <a:ext cx="3993637" cy="2260037"/>
          </a:xfrm>
        </p:spPr>
        <p:txBody>
          <a:bodyPr tIns="0"/>
          <a:lstStyle>
            <a:lvl1pPr>
              <a:buSzPct val="100000"/>
              <a:buFont typeface="Arial Black"/>
              <a:buChar char="›"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FCD78-238A-4C8C-80E5-47069CD6179B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03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867" y="222251"/>
            <a:ext cx="8251825" cy="71755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sz="half" idx="15" hasCustomPrompt="1"/>
          </p:nvPr>
        </p:nvSpPr>
        <p:spPr>
          <a:xfrm>
            <a:off x="4914900" y="1136663"/>
            <a:ext cx="4230000" cy="2420224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marL="361950" marR="0" lvl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lang="de-CH" dirty="0" smtClean="0"/>
              <a:t>Bild</a:t>
            </a:r>
          </a:p>
          <a:p>
            <a:pPr lvl="0"/>
            <a:endParaRPr lang="de-CH" dirty="0" smtClean="0"/>
          </a:p>
        </p:txBody>
      </p:sp>
      <p:sp>
        <p:nvSpPr>
          <p:cNvPr id="8" name="Inhaltsplatzhalter 2"/>
          <p:cNvSpPr>
            <a:spLocks noGrp="1"/>
          </p:cNvSpPr>
          <p:nvPr>
            <p:ph sz="half" idx="17" hasCustomPrompt="1"/>
          </p:nvPr>
        </p:nvSpPr>
        <p:spPr>
          <a:xfrm>
            <a:off x="546101" y="1136663"/>
            <a:ext cx="4195200" cy="2420224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marL="361950" marR="0" lvl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lang="de-CH" dirty="0" smtClean="0"/>
              <a:t>Bild</a:t>
            </a:r>
          </a:p>
          <a:p>
            <a:pPr lvl="0"/>
            <a:endParaRPr lang="de-CH" dirty="0" smtClean="0"/>
          </a:p>
        </p:txBody>
      </p:sp>
      <p:sp>
        <p:nvSpPr>
          <p:cNvPr id="9" name="Inhaltsplatzhalter 2"/>
          <p:cNvSpPr>
            <a:spLocks noGrp="1"/>
          </p:cNvSpPr>
          <p:nvPr>
            <p:ph sz="half" idx="18" hasCustomPrompt="1"/>
          </p:nvPr>
        </p:nvSpPr>
        <p:spPr>
          <a:xfrm>
            <a:off x="546100" y="3751976"/>
            <a:ext cx="8597900" cy="2420224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marL="361950" marR="0" lvl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pPr>
            <a:r>
              <a:rPr lang="de-CH" dirty="0" smtClean="0"/>
              <a:t>Bild</a:t>
            </a:r>
          </a:p>
          <a:p>
            <a:pPr lvl="0"/>
            <a:endParaRPr lang="de-CH" dirty="0" smtClean="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50796-6A5C-4112-86C2-50CABFE26A6A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713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51825" cy="69850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3401" y="1484313"/>
            <a:ext cx="3987800" cy="4681537"/>
          </a:xfrm>
        </p:spPr>
        <p:txBody>
          <a:bodyPr tIns="0"/>
          <a:lstStyle>
            <a:lvl1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1pPr>
            <a:lvl2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2pPr>
            <a:lvl3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3pPr>
            <a:lvl4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4pPr>
            <a:lvl5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half" idx="11"/>
          </p:nvPr>
        </p:nvSpPr>
        <p:spPr>
          <a:xfrm>
            <a:off x="4708525" y="1484313"/>
            <a:ext cx="3987800" cy="4681537"/>
          </a:xfrm>
        </p:spPr>
        <p:txBody>
          <a:bodyPr tIns="0"/>
          <a:lstStyle>
            <a:lvl1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1pPr>
            <a:lvl2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2pPr>
            <a:lvl3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3pPr>
            <a:lvl4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4pPr>
            <a:lvl5pPr>
              <a:spcBef>
                <a:spcPts val="600"/>
              </a:spcBef>
              <a:spcAft>
                <a:spcPts val="600"/>
              </a:spcAft>
              <a:buSzPct val="100000"/>
              <a:buFont typeface="Arial Black"/>
              <a:buChar char="›"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48254-9529-4101-92A5-806CFCD27DB2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5006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5043" y="224368"/>
            <a:ext cx="8251825" cy="71755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Inhaltsplatzhalter 2"/>
          <p:cNvSpPr>
            <a:spLocks noGrp="1"/>
          </p:cNvSpPr>
          <p:nvPr>
            <p:ph sz="half" idx="1"/>
          </p:nvPr>
        </p:nvSpPr>
        <p:spPr>
          <a:xfrm>
            <a:off x="539751" y="1466850"/>
            <a:ext cx="2628000" cy="4705350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sz="half" idx="10"/>
          </p:nvPr>
        </p:nvSpPr>
        <p:spPr>
          <a:xfrm>
            <a:off x="3315213" y="1466850"/>
            <a:ext cx="2628000" cy="4705350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Inhaltsplatzhalter 2"/>
          <p:cNvSpPr>
            <a:spLocks noGrp="1"/>
          </p:cNvSpPr>
          <p:nvPr>
            <p:ph sz="half" idx="11"/>
          </p:nvPr>
        </p:nvSpPr>
        <p:spPr>
          <a:xfrm>
            <a:off x="6117167" y="1466850"/>
            <a:ext cx="2578100" cy="4705350"/>
          </a:xfrm>
        </p:spPr>
        <p:txBody>
          <a:bodyPr tIns="0"/>
          <a:lstStyle>
            <a:lvl1pPr>
              <a:buSzPct val="100000"/>
              <a:buFont typeface="Arial Black"/>
              <a:buChar char="›"/>
              <a:defRPr sz="2000"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84CDF-DBE3-42D9-8C16-C6AE2101BAE7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3970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6576" y="224368"/>
            <a:ext cx="8251825" cy="71755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Inhaltsplatzhalter 2"/>
          <p:cNvSpPr>
            <a:spLocks noGrp="1"/>
          </p:cNvSpPr>
          <p:nvPr>
            <p:ph sz="half" idx="10"/>
          </p:nvPr>
        </p:nvSpPr>
        <p:spPr>
          <a:xfrm>
            <a:off x="539760" y="1123950"/>
            <a:ext cx="2751505" cy="5048250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sz="half" idx="14"/>
          </p:nvPr>
        </p:nvSpPr>
        <p:spPr>
          <a:xfrm>
            <a:off x="3460828" y="1123950"/>
            <a:ext cx="2751505" cy="5048250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half" idx="15"/>
          </p:nvPr>
        </p:nvSpPr>
        <p:spPr>
          <a:xfrm>
            <a:off x="6381895" y="1123950"/>
            <a:ext cx="2751505" cy="5048250"/>
          </a:xfrm>
        </p:spPr>
        <p:txBody>
          <a:bodyPr tIns="0"/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/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955FA-E436-4314-A228-0F126202E615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8845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A3420-E702-4BB7-93FD-9A1806A14FB5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84061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6394450"/>
            <a:ext cx="88265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7675" y="215900"/>
            <a:ext cx="8251825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49712" cy="468153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70425" y="1484313"/>
            <a:ext cx="4049713" cy="22637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70425" y="3900488"/>
            <a:ext cx="4049713" cy="22653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570959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6575" y="228600"/>
            <a:ext cx="8251825" cy="71755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7130A-017D-4A97-80D7-1690E5258BC9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sz="half" idx="11" hasCustomPrompt="1"/>
          </p:nvPr>
        </p:nvSpPr>
        <p:spPr>
          <a:xfrm>
            <a:off x="539751" y="1466850"/>
            <a:ext cx="8156574" cy="4703614"/>
          </a:xfrm>
        </p:spPr>
        <p:txBody>
          <a:bodyPr tIns="0"/>
          <a:lstStyle>
            <a:lvl1pPr>
              <a:buSzPct val="100000"/>
              <a:buFontTx/>
              <a:buNone/>
              <a:defRPr>
                <a:solidFill>
                  <a:schemeClr val="bg1"/>
                </a:solidFill>
              </a:defRPr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CH" dirty="0" smtClean="0"/>
              <a:t>Bild</a:t>
            </a:r>
          </a:p>
        </p:txBody>
      </p:sp>
    </p:spTree>
    <p:extLst>
      <p:ext uri="{BB962C8B-B14F-4D97-AF65-F5344CB8AC3E}">
        <p14:creationId xmlns:p14="http://schemas.microsoft.com/office/powerpoint/2010/main" val="3370117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80000" y="1638000"/>
            <a:ext cx="3852000" cy="4309944"/>
          </a:xfrm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baseline="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Hier Bild einfügen</a:t>
            </a:r>
            <a:endParaRPr lang="de-CH" dirty="0" smtClean="0"/>
          </a:p>
        </p:txBody>
      </p:sp>
      <p:sp>
        <p:nvSpPr>
          <p:cNvPr id="7" name="Inhaltsplatzhalter 2"/>
          <p:cNvSpPr>
            <a:spLocks noGrp="1"/>
          </p:cNvSpPr>
          <p:nvPr>
            <p:ph idx="13" hasCustomPrompt="1"/>
          </p:nvPr>
        </p:nvSpPr>
        <p:spPr>
          <a:xfrm>
            <a:off x="612000" y="1638000"/>
            <a:ext cx="3852000" cy="430994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C40480B9-23C6-4E3C-96C7-35F6661A9F94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03487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12000" y="4149725"/>
            <a:ext cx="7920088" cy="1079295"/>
          </a:xfrm>
        </p:spPr>
        <p:txBody>
          <a:bodyPr/>
          <a:lstStyle>
            <a:lvl1pPr marL="0" indent="0" algn="l">
              <a:buNone/>
              <a:defRPr sz="280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73" y="423150"/>
            <a:ext cx="945779" cy="3960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1074" y="6325966"/>
            <a:ext cx="7911014" cy="210567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200" baseline="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pc="20" noProof="0" dirty="0" smtClean="0"/>
              <a:t/>
            </a:r>
            <a:br>
              <a:rPr lang="en-GB" spc="20" noProof="0" dirty="0" smtClean="0"/>
            </a:br>
            <a:r>
              <a:rPr lang="en-GB" spc="20" noProof="0" dirty="0" smtClean="0"/>
              <a:t/>
            </a:r>
            <a:br>
              <a:rPr lang="en-GB" spc="20" noProof="0" dirty="0" smtClean="0"/>
            </a:br>
            <a:r>
              <a:rPr lang="en-GB" spc="20" noProof="0" dirty="0" smtClean="0"/>
              <a:t>Location of the event, date</a:t>
            </a:r>
            <a:endParaRPr lang="en-GB" spc="20" noProof="0" dirty="0"/>
          </a:p>
        </p:txBody>
      </p:sp>
      <p:sp>
        <p:nvSpPr>
          <p:cNvPr id="29" name="Textplatzhalter 3"/>
          <p:cNvSpPr>
            <a:spLocks noGrp="1"/>
          </p:cNvSpPr>
          <p:nvPr>
            <p:ph type="body" sz="quarter" idx="18" hasCustomPrompt="1"/>
          </p:nvPr>
        </p:nvSpPr>
        <p:spPr>
          <a:xfrm>
            <a:off x="621074" y="6035035"/>
            <a:ext cx="7911014" cy="210567"/>
          </a:xfrm>
        </p:spPr>
        <p:txBody>
          <a:bodyPr anchor="b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600" baseline="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pc="20" noProof="0" dirty="0" smtClean="0"/>
              <a:t>Name of the event</a:t>
            </a:r>
          </a:p>
        </p:txBody>
      </p:sp>
      <p:sp>
        <p:nvSpPr>
          <p:cNvPr id="37" name="Textplatzhalt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21074" y="5453175"/>
            <a:ext cx="7911014" cy="210567"/>
          </a:xfrm>
        </p:spPr>
        <p:txBody>
          <a:bodyPr anchor="b"/>
          <a:lstStyle>
            <a:lvl1pPr>
              <a:defRPr sz="1600" baseline="0"/>
            </a:lvl1pPr>
          </a:lstStyle>
          <a:p>
            <a:r>
              <a:rPr lang="en-GB" spc="20" noProof="0" dirty="0" smtClean="0"/>
              <a:t>Names (+ Contact)</a:t>
            </a:r>
            <a:endParaRPr lang="en-GB" spc="20" noProof="0" dirty="0"/>
          </a:p>
        </p:txBody>
      </p:sp>
      <p:sp>
        <p:nvSpPr>
          <p:cNvPr id="14" name="Fußzeilenplatzhalter 4"/>
          <p:cNvSpPr txBox="1">
            <a:spLocks/>
          </p:cNvSpPr>
          <p:nvPr userDrawn="1"/>
        </p:nvSpPr>
        <p:spPr>
          <a:xfrm>
            <a:off x="1781969" y="514800"/>
            <a:ext cx="4045468" cy="34630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/>
                </a:solidFill>
              </a:rPr>
              <a:t>Research Institute of Organic Agriculture FiBL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info.suisse@fibl.org, www.fibl.org</a:t>
            </a:r>
            <a:endParaRPr lang="en-GB" spc="20" dirty="0">
              <a:solidFill>
                <a:prstClr val="black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628775"/>
            <a:ext cx="7920088" cy="217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21534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1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6575" y="228600"/>
            <a:ext cx="8251825" cy="71755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7130A-017D-4A97-80D7-1690E5258BC9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sz="half" idx="11" hasCustomPrompt="1"/>
          </p:nvPr>
        </p:nvSpPr>
        <p:spPr>
          <a:xfrm>
            <a:off x="539751" y="1466850"/>
            <a:ext cx="8156574" cy="4703614"/>
          </a:xfrm>
        </p:spPr>
        <p:txBody>
          <a:bodyPr tIns="0"/>
          <a:lstStyle>
            <a:lvl1pPr>
              <a:buSzPct val="100000"/>
              <a:buFontTx/>
              <a:buNone/>
              <a:defRPr>
                <a:solidFill>
                  <a:schemeClr val="bg1"/>
                </a:solidFill>
              </a:defRPr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CH" dirty="0" smtClean="0"/>
              <a:t>Bild</a:t>
            </a:r>
          </a:p>
        </p:txBody>
      </p:sp>
    </p:spTree>
    <p:extLst>
      <p:ext uri="{BB962C8B-B14F-4D97-AF65-F5344CB8AC3E}">
        <p14:creationId xmlns:p14="http://schemas.microsoft.com/office/powerpoint/2010/main" val="2137914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MI Mark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38" y="288000"/>
            <a:ext cx="7560000" cy="50257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287338" y="801525"/>
            <a:ext cx="7560000" cy="57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4C4C4C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Unterzeile durch Klicken bearbeiten</a:t>
            </a:r>
          </a:p>
        </p:txBody>
      </p:sp>
      <p:sp>
        <p:nvSpPr>
          <p:cNvPr id="8" name="Inhaltsplatzhalter 6"/>
          <p:cNvSpPr>
            <a:spLocks noGrp="1"/>
          </p:cNvSpPr>
          <p:nvPr>
            <p:ph sz="quarter" idx="18" hasCustomPrompt="1"/>
          </p:nvPr>
        </p:nvSpPr>
        <p:spPr>
          <a:xfrm>
            <a:off x="287337" y="6013037"/>
            <a:ext cx="8569325" cy="14446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buNone/>
              <a:defRPr sz="1200">
                <a:solidFill>
                  <a:srgbClr val="4C4C4C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Fußnote bearbeiten</a:t>
            </a:r>
          </a:p>
        </p:txBody>
      </p:sp>
      <p:sp>
        <p:nvSpPr>
          <p:cNvPr id="9" name="Diagramm"/>
          <p:cNvSpPr>
            <a:spLocks noGrp="1"/>
          </p:cNvSpPr>
          <p:nvPr>
            <p:ph type="chart" sz="quarter" idx="13"/>
          </p:nvPr>
        </p:nvSpPr>
        <p:spPr>
          <a:xfrm>
            <a:off x="287337" y="1389600"/>
            <a:ext cx="8569325" cy="4622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4C4C4C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7128094"/>
      </p:ext>
    </p:extLst>
  </p:cSld>
  <p:clrMapOvr>
    <a:masterClrMapping/>
  </p:clrMapOvr>
  <p:transition spd="slow"/>
  <p:extLst mod="1">
    <p:ext uri="{DCECCB84-F9BA-43D5-87BE-67443E8EF086}">
      <p15:sldGuideLst xmlns:p15="http://schemas.microsoft.com/office/powerpoint/2012/main" xmlns="">
        <p15:guide id="1" orient="horz" pos="3793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6575" y="228600"/>
            <a:ext cx="8251825" cy="717550"/>
          </a:xfrm>
        </p:spPr>
        <p:txBody>
          <a:bodyPr lIns="0" tIns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7130A-017D-4A97-80D7-1690E5258BC9}" type="slidenum">
              <a:rPr lang="de-D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sz="half" idx="11" hasCustomPrompt="1"/>
          </p:nvPr>
        </p:nvSpPr>
        <p:spPr>
          <a:xfrm>
            <a:off x="539751" y="1466850"/>
            <a:ext cx="8156574" cy="4703614"/>
          </a:xfrm>
        </p:spPr>
        <p:txBody>
          <a:bodyPr tIns="0"/>
          <a:lstStyle>
            <a:lvl1pPr>
              <a:buSzPct val="100000"/>
              <a:buFontTx/>
              <a:buNone/>
              <a:defRPr>
                <a:solidFill>
                  <a:schemeClr val="bg1"/>
                </a:solidFill>
              </a:defRPr>
            </a:lvl1pPr>
            <a:lvl2pPr>
              <a:buSzPct val="100000"/>
              <a:buFontTx/>
              <a:buBlip>
                <a:blip r:embed="rId2"/>
              </a:buBlip>
              <a:defRPr/>
            </a:lvl2pPr>
            <a:lvl3pPr>
              <a:buSzPct val="100000"/>
              <a:buFontTx/>
              <a:buBlip>
                <a:blip r:embed="rId2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de-CH" dirty="0" smtClean="0"/>
              <a:t>Bild</a:t>
            </a:r>
          </a:p>
        </p:txBody>
      </p:sp>
    </p:spTree>
    <p:extLst>
      <p:ext uri="{BB962C8B-B14F-4D97-AF65-F5344CB8AC3E}">
        <p14:creationId xmlns:p14="http://schemas.microsoft.com/office/powerpoint/2010/main" val="4000558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7" name="Inhaltsplatzhalter 2"/>
          <p:cNvSpPr>
            <a:spLocks noGrp="1"/>
          </p:cNvSpPr>
          <p:nvPr>
            <p:ph idx="13" hasCustomPrompt="1"/>
          </p:nvPr>
        </p:nvSpPr>
        <p:spPr>
          <a:xfrm>
            <a:off x="612000" y="2304000"/>
            <a:ext cx="3852000" cy="3644363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4" hasCustomPrompt="1"/>
          </p:nvPr>
        </p:nvSpPr>
        <p:spPr>
          <a:xfrm>
            <a:off x="611188" y="1620000"/>
            <a:ext cx="3852000" cy="458363"/>
          </a:xfrm>
        </p:spPr>
        <p:txBody>
          <a:bodyPr anchor="t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2200" b="1"/>
            </a:lvl1pPr>
            <a:lvl2pPr marL="27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Char char="•"/>
              <a:tabLst/>
              <a:defRPr sz="1500" b="1"/>
            </a:lvl2pPr>
            <a:lvl3pPr marL="54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Symbol" panose="05050102010706020507" pitchFamily="18" charset="2"/>
              <a:buChar char="-"/>
              <a:tabLst/>
              <a:defRPr sz="1350" b="1"/>
            </a:lvl3pPr>
            <a:lvl4pPr marL="54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Char char="•"/>
              <a:tabLst/>
              <a:defRPr sz="1200" b="1"/>
            </a:lvl4pPr>
            <a:lvl5pPr marL="0" marR="0" indent="0" algn="l" defTabSz="6858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Untertitelformat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80000" y="2304000"/>
            <a:ext cx="3852000" cy="3644363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smtClean="0"/>
              <a:t>Erste Ebene 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6" hasCustomPrompt="1"/>
          </p:nvPr>
        </p:nvSpPr>
        <p:spPr>
          <a:xfrm>
            <a:off x="4680000" y="1620000"/>
            <a:ext cx="3852000" cy="458363"/>
          </a:xfrm>
        </p:spPr>
        <p:txBody>
          <a:bodyPr anchor="t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2200" b="1"/>
            </a:lvl1pPr>
            <a:lvl2pPr marL="27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Char char="•"/>
              <a:tabLst/>
              <a:defRPr sz="1500" b="1"/>
            </a:lvl2pPr>
            <a:lvl3pPr marL="54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Symbol" panose="05050102010706020507" pitchFamily="18" charset="2"/>
              <a:buChar char="-"/>
              <a:tabLst/>
              <a:defRPr sz="1350" b="1"/>
            </a:lvl3pPr>
            <a:lvl4pPr marL="540000" marR="0" indent="-171450" algn="l" defTabSz="6858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Char char="•"/>
              <a:tabLst/>
              <a:defRPr sz="1200" b="1"/>
            </a:lvl4pPr>
            <a:lvl5pPr marL="0" marR="0" indent="0" algn="l" defTabSz="6858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C8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Untertitelformat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2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2B3823AA-4ED1-4E61-8A7C-DA37706174DA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61994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11188" y="404813"/>
            <a:ext cx="7921625" cy="5543131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Titelmasterformat durch Klicken bearbeiten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1BA82920-692B-44FF-950F-D790F2CC06C0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37631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637998"/>
            <a:ext cx="7921625" cy="1980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12000" y="3799006"/>
            <a:ext cx="3852000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80000" y="3805612"/>
            <a:ext cx="3852000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9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E2E28826-2EC2-49ED-AB12-799D1BE0CB54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0294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725" y="404813"/>
            <a:ext cx="7908549" cy="6297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637999"/>
            <a:ext cx="3852000" cy="1980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4" hasCustomPrompt="1"/>
          </p:nvPr>
        </p:nvSpPr>
        <p:spPr>
          <a:xfrm>
            <a:off x="612000" y="3799006"/>
            <a:ext cx="3852000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80000" y="3805612"/>
            <a:ext cx="3852000" cy="214935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Bild einfügen</a:t>
            </a:r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6"/>
          </p:nvPr>
        </p:nvSpPr>
        <p:spPr>
          <a:xfrm>
            <a:off x="4680000" y="1638000"/>
            <a:ext cx="3852000" cy="1980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7F0E4394-37A7-4682-A9F9-76D157B5D369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87903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5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919" y="410526"/>
            <a:ext cx="7908549" cy="6297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2000" y="1638000"/>
            <a:ext cx="7896204" cy="43103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Ebene, z.B. Legende</a:t>
            </a:r>
            <a:endParaRPr lang="de-CH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07" y="6219700"/>
            <a:ext cx="644849" cy="270000"/>
          </a:xfrm>
          <a:prstGeom prst="rect">
            <a:avLst/>
          </a:prstGeom>
        </p:spPr>
      </p:pic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9FD2506B-5CF1-49D9-A2D6-F5356993C736}" type="datetime4">
              <a:rPr lang="de-DE" smtClean="0"/>
              <a:t>23. November 2017</a:t>
            </a:fld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1930141" y="6273023"/>
            <a:ext cx="2732347" cy="307777"/>
          </a:xfrm>
          <a:prstGeom prst="rect">
            <a:avLst/>
          </a:prstGeom>
          <a:noFill/>
        </p:spPr>
        <p:txBody>
          <a:bodyPr wrap="square" lIns="0" rIns="0" anchor="b">
            <a:spAutoFit/>
          </a:bodyPr>
          <a:lstStyle/>
          <a:p>
            <a:pPr algn="l"/>
            <a:r>
              <a:rPr lang="de-CH" sz="1400" dirty="0" smtClean="0"/>
              <a:t>www.fibl.org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2270446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50" r:id="rId3"/>
    <p:sldLayoutId id="2147483663" r:id="rId4"/>
    <p:sldLayoutId id="2147483664" r:id="rId5"/>
    <p:sldLayoutId id="2147483665" r:id="rId6"/>
    <p:sldLayoutId id="2147483666" r:id="rId7"/>
    <p:sldLayoutId id="2147483662" r:id="rId8"/>
    <p:sldLayoutId id="2147483668" r:id="rId9"/>
    <p:sldLayoutId id="2147483669" r:id="rId10"/>
    <p:sldLayoutId id="2147483670" r:id="rId11"/>
    <p:sldLayoutId id="2147483671" r:id="rId12"/>
    <p:sldLayoutId id="2147483667" r:id="rId13"/>
    <p:sldLayoutId id="2147483661" r:id="rId14"/>
    <p:sldLayoutId id="2147483660" r:id="rId15"/>
    <p:sldLayoutId id="2147483654" r:id="rId16"/>
    <p:sldLayoutId id="2147483659" r:id="rId17"/>
    <p:sldLayoutId id="2147483676" r:id="rId18"/>
    <p:sldLayoutId id="2147483678" r:id="rId19"/>
    <p:sldLayoutId id="2147483684" r:id="rId20"/>
    <p:sldLayoutId id="2147483691" r:id="rId21"/>
    <p:sldLayoutId id="2147483694" r:id="rId22"/>
    <p:sldLayoutId id="2147483696" r:id="rId23"/>
    <p:sldLayoutId id="2147483727" r:id="rId2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Clr>
          <a:srgbClr val="006C8E"/>
        </a:buClr>
        <a:buFont typeface="Arial" panose="020B0604020202020204" pitchFamily="34" charset="0"/>
        <a:buNone/>
        <a:defRPr sz="2200" b="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171450" algn="l" defTabSz="685800" rtl="0" eaLnBrk="1" latinLnBrk="0" hangingPunct="1">
        <a:lnSpc>
          <a:spcPct val="100000"/>
        </a:lnSpc>
        <a:spcBef>
          <a:spcPts val="400"/>
        </a:spcBef>
        <a:buClr>
          <a:srgbClr val="006C8E"/>
        </a:buClr>
        <a:buFont typeface="Arial" panose="020B0604020202020204" pitchFamily="34" charset="0"/>
        <a:buChar char="•"/>
        <a:defRPr sz="20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71450" algn="l" defTabSz="685800" rtl="0" eaLnBrk="1" latinLnBrk="0" hangingPunct="1">
        <a:lnSpc>
          <a:spcPct val="100000"/>
        </a:lnSpc>
        <a:spcBef>
          <a:spcPts val="400"/>
        </a:spcBef>
        <a:buClr>
          <a:srgbClr val="006C8E"/>
        </a:buClr>
        <a:buFont typeface="Symbol" panose="05050102010706020507" pitchFamily="18" charset="2"/>
        <a:buChar char="-"/>
        <a:defRPr sz="20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71450" algn="l" defTabSz="685800" rtl="0" eaLnBrk="1" latinLnBrk="0" hangingPunct="1">
        <a:lnSpc>
          <a:spcPct val="100000"/>
        </a:lnSpc>
        <a:spcBef>
          <a:spcPts val="400"/>
        </a:spcBef>
        <a:buClr>
          <a:srgbClr val="006C8E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00000"/>
        </a:lnSpc>
        <a:spcBef>
          <a:spcPts val="800"/>
        </a:spcBef>
        <a:buClr>
          <a:srgbClr val="006C8E"/>
        </a:buClr>
        <a:buFont typeface="Arial" panose="020B0604020202020204" pitchFamily="34" charset="0"/>
        <a:buNone/>
        <a:defRPr sz="16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55" userDrawn="1">
          <p15:clr>
            <a:srgbClr val="F26B43"/>
          </p15:clr>
        </p15:guide>
        <p15:guide id="2" pos="385" userDrawn="1">
          <p15:clr>
            <a:srgbClr val="F26B43"/>
          </p15:clr>
        </p15:guide>
        <p15:guide id="3" pos="5375" userDrawn="1">
          <p15:clr>
            <a:srgbClr val="F26B43"/>
          </p15:clr>
        </p15:guide>
        <p15:guide id="4" orient="horz" pos="4088" userDrawn="1">
          <p15:clr>
            <a:srgbClr val="F26B43"/>
          </p15:clr>
        </p15:guide>
        <p15:guide id="5" orient="horz" pos="1026" userDrawn="1">
          <p15:clr>
            <a:srgbClr val="F26B43"/>
          </p15:clr>
        </p15:guide>
        <p15:guide id="7" pos="2823" userDrawn="1">
          <p15:clr>
            <a:srgbClr val="F26B43"/>
          </p15:clr>
        </p15:guide>
        <p15:guide id="8" pos="1973" userDrawn="1">
          <p15:clr>
            <a:srgbClr val="F26B43"/>
          </p15:clr>
        </p15:guide>
        <p15:guide id="9" pos="1123" userDrawn="1">
          <p15:clr>
            <a:srgbClr val="F26B43"/>
          </p15:clr>
        </p15:guide>
        <p15:guide id="10" pos="3674" userDrawn="1">
          <p15:clr>
            <a:srgbClr val="F26B43"/>
          </p15:clr>
        </p15:guide>
        <p15:guide id="11" pos="4524" userDrawn="1">
          <p15:clr>
            <a:srgbClr val="F26B43"/>
          </p15:clr>
        </p15:guide>
        <p15:guide id="13" orient="horz" pos="3747" userDrawn="1">
          <p15:clr>
            <a:srgbClr val="F26B43"/>
          </p15:clr>
        </p15:guide>
        <p15:guide id="14" orient="horz" pos="3067" userDrawn="1">
          <p15:clr>
            <a:srgbClr val="F26B43"/>
          </p15:clr>
        </p15:guide>
        <p15:guide id="15" orient="horz" pos="1706" userDrawn="1">
          <p15:clr>
            <a:srgbClr val="F26B43"/>
          </p15:clr>
        </p15:guide>
        <p15:guide id="16" orient="horz" pos="2387" userDrawn="1">
          <p15:clr>
            <a:srgbClr val="F26B43"/>
          </p15:clr>
        </p15:guide>
        <p15:guide id="17" pos="2937" userDrawn="1">
          <p15:clr>
            <a:srgbClr val="F26B43"/>
          </p15:clr>
        </p15:guide>
        <p15:guide id="19" orient="horz" pos="2614" userDrawn="1">
          <p15:clr>
            <a:srgbClr val="F26B43"/>
          </p15:clr>
        </p15:guide>
        <p15:guide id="20" orient="horz" pos="2727" userDrawn="1">
          <p15:clr>
            <a:srgbClr val="F26B43"/>
          </p15:clr>
        </p15:guide>
        <p15:guide id="21" pos="1236" userDrawn="1">
          <p15:clr>
            <a:srgbClr val="F26B43"/>
          </p15:clr>
        </p15:guide>
        <p15:guide id="22" pos="2086" userDrawn="1">
          <p15:clr>
            <a:srgbClr val="F26B43"/>
          </p15:clr>
        </p15:guide>
        <p15:guide id="23" pos="3787" userDrawn="1">
          <p15:clr>
            <a:srgbClr val="F26B43"/>
          </p15:clr>
        </p15:guide>
        <p15:guide id="24" pos="4637" userDrawn="1">
          <p15:clr>
            <a:srgbClr val="F26B43"/>
          </p15:clr>
        </p15:guide>
        <p15:guide id="25" orient="horz" pos="51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919" y="410526"/>
            <a:ext cx="7908549" cy="6297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2000" y="1638000"/>
            <a:ext cx="7896204" cy="43103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Ebene, z.B. Legende</a:t>
            </a:r>
            <a:endParaRPr lang="de-CH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07" y="6219700"/>
            <a:ext cx="644849" cy="270000"/>
          </a:xfrm>
          <a:prstGeom prst="rect">
            <a:avLst/>
          </a:prstGeom>
        </p:spPr>
      </p:pic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6011862" y="6219700"/>
            <a:ext cx="1735937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9FD2506B-5CF1-49D9-A2D6-F5356993C736}" type="datetime4">
              <a:rPr lang="de-DE" smtClean="0">
                <a:solidFill>
                  <a:prstClr val="black"/>
                </a:solidFill>
              </a:rPr>
              <a:pPr/>
              <a:t>23. November 2017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7800" y="6219700"/>
            <a:ext cx="792000" cy="360000"/>
          </a:xfrm>
          <a:prstGeom prst="rect">
            <a:avLst/>
          </a:prstGeom>
        </p:spPr>
        <p:txBody>
          <a:bodyPr vert="horz" lIns="0" tIns="45720" rIns="0" bIns="45720" rtlCol="0" anchor="b"/>
          <a:lstStyle>
            <a:lvl1pPr algn="r">
              <a:defRPr sz="1200" spc="20" baseline="0">
                <a:solidFill>
                  <a:schemeClr val="tx1"/>
                </a:solidFill>
              </a:defRPr>
            </a:lvl1pPr>
          </a:lstStyle>
          <a:p>
            <a:fld id="{B295DEAF-E952-4796-AAEE-4201E40CA590}" type="slidenum">
              <a:rPr lang="de-CH" smtClean="0">
                <a:solidFill>
                  <a:prstClr val="black"/>
                </a:solidFill>
              </a:rPr>
              <a:pPr/>
              <a:t>‹#›</a:t>
            </a:fld>
            <a:endParaRPr lang="de-CH" dirty="0">
              <a:solidFill>
                <a:prstClr val="black"/>
              </a:solidFill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1930141" y="6273023"/>
            <a:ext cx="2732347" cy="307777"/>
          </a:xfrm>
          <a:prstGeom prst="rect">
            <a:avLst/>
          </a:prstGeom>
          <a:noFill/>
        </p:spPr>
        <p:txBody>
          <a:bodyPr wrap="square" lIns="0" rIns="0" anchor="b">
            <a:spAutoFit/>
          </a:bodyPr>
          <a:lstStyle/>
          <a:p>
            <a:r>
              <a:rPr lang="de-CH" sz="1400" dirty="0" smtClean="0">
                <a:solidFill>
                  <a:prstClr val="black"/>
                </a:solidFill>
              </a:rPr>
              <a:t>www.fibl.org</a:t>
            </a:r>
            <a:endParaRPr lang="de-CH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8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  <p:sldLayoutId id="2147483720" r:id="rId23"/>
    <p:sldLayoutId id="2147483721" r:id="rId24"/>
    <p:sldLayoutId id="2147483722" r:id="rId25"/>
    <p:sldLayoutId id="2147483723" r:id="rId26"/>
    <p:sldLayoutId id="2147483724" r:id="rId27"/>
    <p:sldLayoutId id="2147483725" r:id="rId28"/>
    <p:sldLayoutId id="2147483726" r:id="rId2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Clr>
          <a:srgbClr val="006C8E"/>
        </a:buClr>
        <a:buFont typeface="Arial" panose="020B0604020202020204" pitchFamily="34" charset="0"/>
        <a:buNone/>
        <a:defRPr sz="2200" b="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171450" algn="l" defTabSz="685800" rtl="0" eaLnBrk="1" latinLnBrk="0" hangingPunct="1">
        <a:lnSpc>
          <a:spcPct val="100000"/>
        </a:lnSpc>
        <a:spcBef>
          <a:spcPts val="400"/>
        </a:spcBef>
        <a:buClr>
          <a:srgbClr val="006C8E"/>
        </a:buClr>
        <a:buFont typeface="Arial" panose="020B0604020202020204" pitchFamily="34" charset="0"/>
        <a:buChar char="•"/>
        <a:defRPr sz="20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71450" algn="l" defTabSz="685800" rtl="0" eaLnBrk="1" latinLnBrk="0" hangingPunct="1">
        <a:lnSpc>
          <a:spcPct val="100000"/>
        </a:lnSpc>
        <a:spcBef>
          <a:spcPts val="400"/>
        </a:spcBef>
        <a:buClr>
          <a:srgbClr val="006C8E"/>
        </a:buClr>
        <a:buFont typeface="Symbol" panose="05050102010706020507" pitchFamily="18" charset="2"/>
        <a:buChar char="-"/>
        <a:defRPr sz="20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71450" algn="l" defTabSz="685800" rtl="0" eaLnBrk="1" latinLnBrk="0" hangingPunct="1">
        <a:lnSpc>
          <a:spcPct val="100000"/>
        </a:lnSpc>
        <a:spcBef>
          <a:spcPts val="400"/>
        </a:spcBef>
        <a:buClr>
          <a:srgbClr val="006C8E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00000"/>
        </a:lnSpc>
        <a:spcBef>
          <a:spcPts val="800"/>
        </a:spcBef>
        <a:buClr>
          <a:srgbClr val="006C8E"/>
        </a:buClr>
        <a:buFont typeface="Arial" panose="020B0604020202020204" pitchFamily="34" charset="0"/>
        <a:buNone/>
        <a:defRPr sz="16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55">
          <p15:clr>
            <a:srgbClr val="F26B43"/>
          </p15:clr>
        </p15:guide>
        <p15:guide id="2" pos="385">
          <p15:clr>
            <a:srgbClr val="F26B43"/>
          </p15:clr>
        </p15:guide>
        <p15:guide id="3" pos="5375">
          <p15:clr>
            <a:srgbClr val="F26B43"/>
          </p15:clr>
        </p15:guide>
        <p15:guide id="4" orient="horz" pos="4088">
          <p15:clr>
            <a:srgbClr val="F26B43"/>
          </p15:clr>
        </p15:guide>
        <p15:guide id="5" orient="horz" pos="1026">
          <p15:clr>
            <a:srgbClr val="F26B43"/>
          </p15:clr>
        </p15:guide>
        <p15:guide id="6" pos="2823">
          <p15:clr>
            <a:srgbClr val="F26B43"/>
          </p15:clr>
        </p15:guide>
        <p15:guide id="7" pos="1973">
          <p15:clr>
            <a:srgbClr val="F26B43"/>
          </p15:clr>
        </p15:guide>
        <p15:guide id="8" pos="1123">
          <p15:clr>
            <a:srgbClr val="F26B43"/>
          </p15:clr>
        </p15:guide>
        <p15:guide id="9" pos="3674">
          <p15:clr>
            <a:srgbClr val="F26B43"/>
          </p15:clr>
        </p15:guide>
        <p15:guide id="10" pos="4524">
          <p15:clr>
            <a:srgbClr val="F26B43"/>
          </p15:clr>
        </p15:guide>
        <p15:guide id="11" orient="horz" pos="3747">
          <p15:clr>
            <a:srgbClr val="F26B43"/>
          </p15:clr>
        </p15:guide>
        <p15:guide id="12" orient="horz" pos="3067">
          <p15:clr>
            <a:srgbClr val="F26B43"/>
          </p15:clr>
        </p15:guide>
        <p15:guide id="13" orient="horz" pos="1706">
          <p15:clr>
            <a:srgbClr val="F26B43"/>
          </p15:clr>
        </p15:guide>
        <p15:guide id="14" orient="horz" pos="2387">
          <p15:clr>
            <a:srgbClr val="F26B43"/>
          </p15:clr>
        </p15:guide>
        <p15:guide id="15" pos="2937">
          <p15:clr>
            <a:srgbClr val="F26B43"/>
          </p15:clr>
        </p15:guide>
        <p15:guide id="16" orient="horz" pos="2614">
          <p15:clr>
            <a:srgbClr val="F26B43"/>
          </p15:clr>
        </p15:guide>
        <p15:guide id="17" orient="horz" pos="2727">
          <p15:clr>
            <a:srgbClr val="F26B43"/>
          </p15:clr>
        </p15:guide>
        <p15:guide id="18" pos="1236">
          <p15:clr>
            <a:srgbClr val="F26B43"/>
          </p15:clr>
        </p15:guide>
        <p15:guide id="19" pos="2086">
          <p15:clr>
            <a:srgbClr val="F26B43"/>
          </p15:clr>
        </p15:guide>
        <p15:guide id="20" pos="3787">
          <p15:clr>
            <a:srgbClr val="F26B43"/>
          </p15:clr>
        </p15:guide>
        <p15:guide id="21" pos="4637">
          <p15:clr>
            <a:srgbClr val="F26B43"/>
          </p15:clr>
        </p15:guide>
        <p15:guide id="22" orient="horz" pos="5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chart" Target="../charts/chart19.xml"/><Relationship Id="rId7" Type="http://schemas.openxmlformats.org/officeDocument/2006/relationships/chart" Target="../charts/chart22.xml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20.xml"/><Relationship Id="rId6" Type="http://schemas.openxmlformats.org/officeDocument/2006/relationships/chart" Target="../charts/chart21.xml"/><Relationship Id="rId11" Type="http://schemas.openxmlformats.org/officeDocument/2006/relationships/image" Target="../media/image30.png"/><Relationship Id="rId5" Type="http://schemas.openxmlformats.org/officeDocument/2006/relationships/chart" Target="../charts/chart20.xml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11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gif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jpeg"/><Relationship Id="rId9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orgprints.org/31187/" TargetMode="External"/><Relationship Id="rId2" Type="http://schemas.openxmlformats.org/officeDocument/2006/relationships/hyperlink" Target="http://orgprints.org/31359/" TargetMode="Externa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bl.org/en/fibl-europe-en/about-en.html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7.jpeg"/><Relationship Id="rId21" Type="http://schemas.openxmlformats.org/officeDocument/2006/relationships/image" Target="../media/image20.png"/><Relationship Id="rId7" Type="http://schemas.openxmlformats.org/officeDocument/2006/relationships/chart" Target="../charts/chart7.xml"/><Relationship Id="rId12" Type="http://schemas.openxmlformats.org/officeDocument/2006/relationships/chart" Target="../charts/chart12.xml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3.xml"/><Relationship Id="rId6" Type="http://schemas.openxmlformats.org/officeDocument/2006/relationships/chart" Target="../charts/chart6.xml"/><Relationship Id="rId11" Type="http://schemas.openxmlformats.org/officeDocument/2006/relationships/chart" Target="../charts/chart11.xml"/><Relationship Id="rId24" Type="http://schemas.openxmlformats.org/officeDocument/2006/relationships/image" Target="../media/image23.png"/><Relationship Id="rId5" Type="http://schemas.openxmlformats.org/officeDocument/2006/relationships/chart" Target="../charts/chart5.xml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chart" Target="../charts/chart10.xml"/><Relationship Id="rId19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chart" Target="../charts/chart9.xml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chart" Target="../charts/chart16.xm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27.png"/><Relationship Id="rId5" Type="http://schemas.openxmlformats.org/officeDocument/2006/relationships/chart" Target="../charts/chart18.xml"/><Relationship Id="rId10" Type="http://schemas.openxmlformats.org/officeDocument/2006/relationships/image" Target="../media/image26.png"/><Relationship Id="rId4" Type="http://schemas.openxmlformats.org/officeDocument/2006/relationships/chart" Target="../charts/chart17.xml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GB" noProof="0" dirty="0" smtClean="0"/>
              <a:t>Market Transparency - </a:t>
            </a:r>
          </a:p>
          <a:p>
            <a:pPr>
              <a:spcBef>
                <a:spcPts val="0"/>
              </a:spcBef>
            </a:pPr>
            <a:r>
              <a:rPr lang="en-GB" noProof="0" dirty="0" smtClean="0"/>
              <a:t>Data on organic agriculture worldwide</a:t>
            </a:r>
            <a:endParaRPr lang="en-GB" sz="2500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sz="1400" dirty="0"/>
              <a:t>Civil dialogue group on organic farming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0"/>
          </p:nvPr>
        </p:nvSpPr>
        <p:spPr>
          <a:xfrm>
            <a:off x="621074" y="5309384"/>
            <a:ext cx="7911014" cy="524723"/>
          </a:xfrm>
        </p:spPr>
        <p:txBody>
          <a:bodyPr/>
          <a:lstStyle/>
          <a:p>
            <a:pPr>
              <a:spcBef>
                <a:spcPts val="50"/>
              </a:spcBef>
            </a:pPr>
            <a:r>
              <a:rPr lang="en-GB" b="1" noProof="0" dirty="0" smtClean="0"/>
              <a:t>Miguel de Porras, Matthias Stolze, Helga Willer,  Toralf Richter</a:t>
            </a:r>
            <a:endParaRPr lang="en-GB" b="1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noProof="0" dirty="0" smtClean="0"/>
              <a:t>Brussel, November </a:t>
            </a:r>
            <a:r>
              <a:rPr lang="en-GB" smtClean="0"/>
              <a:t>24</a:t>
            </a:r>
            <a:r>
              <a:rPr lang="en-GB" noProof="0" smtClean="0"/>
              <a:t>,  </a:t>
            </a:r>
            <a:r>
              <a:rPr lang="en-GB" noProof="0" dirty="0" smtClean="0"/>
              <a:t>2017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1162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144000"/>
            <a:ext cx="8251825" cy="717550"/>
          </a:xfrm>
        </p:spPr>
        <p:txBody>
          <a:bodyPr/>
          <a:lstStyle/>
          <a:p>
            <a:r>
              <a:rPr lang="en-GB" sz="2000" noProof="0" dirty="0" smtClean="0"/>
              <a:t>WORLD: ORGANIC RETAIL SALES 2015</a:t>
            </a:r>
            <a:endParaRPr lang="en-GB" sz="2000" noProof="0" dirty="0"/>
          </a:p>
        </p:txBody>
      </p:sp>
      <p:graphicFrame>
        <p:nvGraphicFramePr>
          <p:cNvPr id="7" name="Diagramm 2"/>
          <p:cNvGraphicFramePr>
            <a:graphicFrameLocks noGrp="1"/>
          </p:cNvGraphicFramePr>
          <p:nvPr>
            <p:ph sz="half" idx="10"/>
            <p:extLst/>
          </p:nvPr>
        </p:nvGraphicFramePr>
        <p:xfrm>
          <a:off x="107505" y="3716488"/>
          <a:ext cx="2300794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Inhaltsplatzhalter 5"/>
          <p:cNvSpPr txBox="1">
            <a:spLocks/>
          </p:cNvSpPr>
          <p:nvPr/>
        </p:nvSpPr>
        <p:spPr bwMode="auto">
          <a:xfrm>
            <a:off x="360000" y="764704"/>
            <a:ext cx="1512000" cy="1512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rot="0" spcFirstLastPara="0" vertOverflow="overflow" horzOverflow="overflow" vert="horz" wrap="square" lIns="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1950" indent="-3619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solidFill>
                  <a:schemeClr val="bg1"/>
                </a:solidFill>
                <a:latin typeface="+mj-lt"/>
              </a:rPr>
              <a:t>World</a:t>
            </a:r>
            <a:br>
              <a:rPr lang="en-GB" sz="1800" dirty="0">
                <a:solidFill>
                  <a:schemeClr val="bg1"/>
                </a:solidFill>
                <a:latin typeface="+mj-lt"/>
              </a:rPr>
            </a:br>
            <a:r>
              <a:rPr lang="en-GB" sz="1200" dirty="0">
                <a:solidFill>
                  <a:schemeClr val="bg1"/>
                </a:solidFill>
                <a:latin typeface="+mj-lt"/>
              </a:rPr>
              <a:t>Approx.</a:t>
            </a:r>
            <a:r>
              <a:rPr lang="en-GB" sz="1800" dirty="0">
                <a:solidFill>
                  <a:schemeClr val="bg1"/>
                </a:solidFill>
                <a:latin typeface="+mj-lt"/>
              </a:rPr>
              <a:t/>
            </a:r>
            <a:br>
              <a:rPr lang="en-GB" sz="1800" dirty="0">
                <a:solidFill>
                  <a:schemeClr val="bg1"/>
                </a:solidFill>
                <a:latin typeface="+mj-lt"/>
              </a:rPr>
            </a:br>
            <a:r>
              <a:rPr lang="en-GB" sz="1800" spc="-100" dirty="0">
                <a:solidFill>
                  <a:schemeClr val="bg1"/>
                </a:solidFill>
                <a:latin typeface="+mj-lt"/>
              </a:rPr>
              <a:t>75 billion €</a:t>
            </a:r>
          </a:p>
        </p:txBody>
      </p:sp>
      <p:sp>
        <p:nvSpPr>
          <p:cNvPr id="9" name="Inhaltsplatzhalter 5"/>
          <p:cNvSpPr txBox="1">
            <a:spLocks/>
          </p:cNvSpPr>
          <p:nvPr/>
        </p:nvSpPr>
        <p:spPr bwMode="auto">
          <a:xfrm>
            <a:off x="2700000" y="764704"/>
            <a:ext cx="1512000" cy="1512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1950" indent="-3619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None/>
            </a:pPr>
            <a:r>
              <a:rPr lang="en-GB" sz="1200" dirty="0">
                <a:solidFill>
                  <a:schemeClr val="bg1"/>
                </a:solidFill>
              </a:rPr>
              <a:t>North America </a:t>
            </a:r>
            <a:r>
              <a:rPr lang="en-GB" sz="1400" dirty="0">
                <a:solidFill>
                  <a:schemeClr val="bg1"/>
                </a:solidFill>
              </a:rPr>
              <a:t/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almost</a:t>
            </a:r>
            <a:r>
              <a:rPr lang="en-GB" sz="1400" dirty="0">
                <a:solidFill>
                  <a:schemeClr val="bg1"/>
                </a:solidFill>
              </a:rPr>
              <a:t> 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800" spc="-110" dirty="0" smtClean="0">
                <a:solidFill>
                  <a:schemeClr val="bg1"/>
                </a:solidFill>
              </a:rPr>
              <a:t>39 </a:t>
            </a:r>
            <a:r>
              <a:rPr lang="en-GB" sz="1800" spc="-110" dirty="0">
                <a:solidFill>
                  <a:schemeClr val="bg1"/>
                </a:solidFill>
              </a:rPr>
              <a:t>billion €</a:t>
            </a:r>
          </a:p>
        </p:txBody>
      </p:sp>
      <p:sp>
        <p:nvSpPr>
          <p:cNvPr id="10" name="Inhaltsplatzhalter 5"/>
          <p:cNvSpPr txBox="1">
            <a:spLocks/>
          </p:cNvSpPr>
          <p:nvPr/>
        </p:nvSpPr>
        <p:spPr bwMode="auto">
          <a:xfrm>
            <a:off x="4896000" y="764704"/>
            <a:ext cx="1512000" cy="1512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1950" indent="-3619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None/>
            </a:pPr>
            <a:r>
              <a:rPr lang="en-GB" sz="1800" kern="0" dirty="0" smtClean="0">
                <a:solidFill>
                  <a:schemeClr val="bg1"/>
                </a:solidFill>
              </a:rPr>
              <a:t>262</a:t>
            </a:r>
            <a:r>
              <a:rPr lang="en-GB" sz="1800" dirty="0" smtClean="0">
                <a:solidFill>
                  <a:schemeClr val="bg1"/>
                </a:solidFill>
              </a:rPr>
              <a:t>€ </a:t>
            </a:r>
            <a:r>
              <a:rPr lang="en-GB" sz="1400" dirty="0" smtClean="0">
                <a:solidFill>
                  <a:schemeClr val="bg1"/>
                </a:solidFill>
              </a:rPr>
              <a:t/>
            </a:r>
            <a:br>
              <a:rPr lang="en-GB" sz="1400" dirty="0" smtClean="0">
                <a:solidFill>
                  <a:schemeClr val="bg1"/>
                </a:solidFill>
              </a:rPr>
            </a:br>
            <a:r>
              <a:rPr lang="en-GB" sz="1200" kern="0" dirty="0" smtClean="0">
                <a:solidFill>
                  <a:schemeClr val="bg1"/>
                </a:solidFill>
              </a:rPr>
              <a:t>are </a:t>
            </a:r>
            <a:r>
              <a:rPr lang="en-GB" sz="1200" kern="0" dirty="0">
                <a:solidFill>
                  <a:schemeClr val="bg1"/>
                </a:solidFill>
              </a:rPr>
              <a:t>spent per </a:t>
            </a:r>
            <a:r>
              <a:rPr lang="en-GB" sz="1200" kern="0" dirty="0" smtClean="0">
                <a:solidFill>
                  <a:schemeClr val="bg1"/>
                </a:solidFill>
              </a:rPr>
              <a:t>person </a:t>
            </a:r>
            <a:r>
              <a:rPr lang="en-GB" sz="1200" kern="0" dirty="0">
                <a:solidFill>
                  <a:schemeClr val="bg1"/>
                </a:solidFill>
              </a:rPr>
              <a:t>in Switzerland </a:t>
            </a:r>
          </a:p>
        </p:txBody>
      </p:sp>
      <p:sp>
        <p:nvSpPr>
          <p:cNvPr id="11" name="Inhaltsplatzhalter 5"/>
          <p:cNvSpPr txBox="1">
            <a:spLocks/>
          </p:cNvSpPr>
          <p:nvPr/>
        </p:nvSpPr>
        <p:spPr bwMode="auto">
          <a:xfrm>
            <a:off x="7164000" y="764704"/>
            <a:ext cx="1512000" cy="1512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1950" indent="-3619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None/>
            </a:pPr>
            <a:endParaRPr lang="en-GB" sz="1200" kern="0" dirty="0">
              <a:solidFill>
                <a:schemeClr val="bg1"/>
              </a:solidFill>
            </a:endParaRPr>
          </a:p>
        </p:txBody>
      </p:sp>
      <p:graphicFrame>
        <p:nvGraphicFramePr>
          <p:cNvPr id="12" name="Diagramm 2"/>
          <p:cNvGraphicFramePr/>
          <p:nvPr>
            <p:extLst/>
          </p:nvPr>
        </p:nvGraphicFramePr>
        <p:xfrm>
          <a:off x="2699792" y="3877699"/>
          <a:ext cx="1796285" cy="1927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Diagramm 2"/>
          <p:cNvGraphicFramePr>
            <a:graphicFrameLocks noGrp="1"/>
          </p:cNvGraphicFramePr>
          <p:nvPr>
            <p:ph sz="half" idx="14"/>
            <p:extLst/>
          </p:nvPr>
        </p:nvGraphicFramePr>
        <p:xfrm>
          <a:off x="5388194" y="3830464"/>
          <a:ext cx="1346552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Diagramm 2"/>
          <p:cNvGraphicFramePr>
            <a:graphicFrameLocks noGrp="1"/>
          </p:cNvGraphicFramePr>
          <p:nvPr>
            <p:ph sz="half" idx="15"/>
            <p:extLst/>
          </p:nvPr>
        </p:nvGraphicFramePr>
        <p:xfrm>
          <a:off x="7759177" y="3791154"/>
          <a:ext cx="1096704" cy="1944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16000" y="2384704"/>
            <a:ext cx="20160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>
                <a:latin typeface="+mj-lt"/>
              </a:rPr>
              <a:t>The largest single market is the USA followed by the EU (27.1 billion €) and China. </a:t>
            </a:r>
            <a:br>
              <a:rPr lang="en-GB" sz="1100" b="0" dirty="0">
                <a:latin typeface="+mj-lt"/>
              </a:rPr>
            </a:br>
            <a:r>
              <a:rPr lang="en-GB" sz="1100" b="0" dirty="0">
                <a:latin typeface="+mj-lt"/>
              </a:rPr>
              <a:t>By region, North America has the lead (38.5 billion €), followed by Europe </a:t>
            </a:r>
            <a:br>
              <a:rPr lang="en-GB" sz="1100" b="0" dirty="0">
                <a:latin typeface="+mj-lt"/>
              </a:rPr>
            </a:br>
            <a:r>
              <a:rPr lang="en-GB" sz="1100" b="0" dirty="0">
                <a:latin typeface="+mj-lt"/>
              </a:rPr>
              <a:t>(29.8 billion €) and Asia.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48000" y="2384704"/>
            <a:ext cx="20160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>
                <a:latin typeface="+mj-lt"/>
              </a:rPr>
              <a:t>The countries with the </a:t>
            </a:r>
            <a:r>
              <a:rPr lang="en-GB" sz="1100" b="0" dirty="0" smtClean="0">
                <a:latin typeface="+mj-lt"/>
              </a:rPr>
              <a:t>largest </a:t>
            </a:r>
            <a:r>
              <a:rPr lang="en-GB" sz="1100" b="0" dirty="0">
                <a:latin typeface="+mj-lt"/>
              </a:rPr>
              <a:t>market for organic food are the United States </a:t>
            </a:r>
            <a:br>
              <a:rPr lang="en-GB" sz="1100" b="0" dirty="0">
                <a:latin typeface="+mj-lt"/>
              </a:rPr>
            </a:br>
            <a:r>
              <a:rPr lang="en-GB" sz="1100" b="0" dirty="0">
                <a:latin typeface="+mj-lt"/>
              </a:rPr>
              <a:t>(35.8 billion €), followed by Germany (8.6 billion €), France (5.5 billion €) </a:t>
            </a:r>
            <a:br>
              <a:rPr lang="en-GB" sz="1100" b="0" dirty="0">
                <a:latin typeface="+mj-lt"/>
              </a:rPr>
            </a:br>
            <a:r>
              <a:rPr lang="en-GB" sz="1100" b="0" dirty="0">
                <a:latin typeface="+mj-lt"/>
              </a:rPr>
              <a:t>and China (4.7 billion €).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80000" y="2384704"/>
            <a:ext cx="201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>
                <a:latin typeface="+mj-lt"/>
              </a:rPr>
              <a:t>Switzerland has the highest per capita consumption worldwide, followed by Denmark and Sweden.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84000" y="2384704"/>
            <a:ext cx="2016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 smtClean="0">
                <a:latin typeface="+mj-lt"/>
              </a:rPr>
              <a:t>The highest shares the organic market of the total market is in Denmark, followed by Switzerland, Luxembourg, Sweden, and Austria.</a:t>
            </a:r>
            <a:endParaRPr lang="en-GB" sz="1100" b="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000" y="5765194"/>
            <a:ext cx="1872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b="0" dirty="0">
                <a:latin typeface="+mj-lt"/>
              </a:rPr>
              <a:t>Distribution of retail sales value </a:t>
            </a:r>
            <a:endParaRPr lang="de-CH" sz="1000" b="0" dirty="0" smtClean="0">
              <a:latin typeface="+mj-lt"/>
            </a:endParaRPr>
          </a:p>
          <a:p>
            <a:r>
              <a:rPr lang="de-CH" sz="1000" b="0" dirty="0" smtClean="0">
                <a:latin typeface="+mj-lt"/>
              </a:rPr>
              <a:t>by </a:t>
            </a:r>
            <a:r>
              <a:rPr lang="de-CH" sz="1000" b="0" dirty="0">
                <a:latin typeface="+mj-lt"/>
              </a:rPr>
              <a:t>country </a:t>
            </a:r>
            <a:r>
              <a:rPr lang="de-CH" sz="1000" b="0" dirty="0" smtClean="0">
                <a:latin typeface="+mj-lt"/>
              </a:rPr>
              <a:t>2015</a:t>
            </a:r>
            <a:endParaRPr lang="en-GB" sz="1000" b="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48000" y="5765194"/>
            <a:ext cx="1986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0" dirty="0">
                <a:latin typeface="+mj-lt"/>
              </a:rPr>
              <a:t>The </a:t>
            </a:r>
            <a:r>
              <a:rPr lang="en-GB" sz="1000" b="0" dirty="0" smtClean="0">
                <a:latin typeface="+mj-lt"/>
              </a:rPr>
              <a:t>five countries </a:t>
            </a:r>
            <a:r>
              <a:rPr lang="en-GB" sz="1000" b="0" dirty="0">
                <a:latin typeface="+mj-lt"/>
              </a:rPr>
              <a:t>with the largest </a:t>
            </a:r>
            <a:r>
              <a:rPr lang="en-GB" sz="1000" b="0" dirty="0" smtClean="0">
                <a:latin typeface="+mj-lt"/>
              </a:rPr>
              <a:t/>
            </a:r>
            <a:br>
              <a:rPr lang="en-GB" sz="1000" b="0" dirty="0" smtClean="0">
                <a:latin typeface="+mj-lt"/>
              </a:rPr>
            </a:br>
            <a:r>
              <a:rPr lang="en-GB" sz="1000" b="0" dirty="0" smtClean="0">
                <a:latin typeface="+mj-lt"/>
              </a:rPr>
              <a:t>markets for </a:t>
            </a:r>
            <a:r>
              <a:rPr lang="en-GB" sz="1000" b="0" dirty="0">
                <a:latin typeface="+mj-lt"/>
              </a:rPr>
              <a:t>organic food  </a:t>
            </a:r>
            <a:r>
              <a:rPr lang="en-GB" sz="1000" b="0" dirty="0" smtClean="0">
                <a:latin typeface="+mj-lt"/>
              </a:rPr>
              <a:t>2015</a:t>
            </a:r>
            <a:endParaRPr lang="en-GB" sz="1000" b="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0000" y="5765194"/>
            <a:ext cx="2015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0" dirty="0">
                <a:latin typeface="+mj-lt"/>
              </a:rPr>
              <a:t>The </a:t>
            </a:r>
            <a:r>
              <a:rPr lang="en-GB" sz="1000" b="0" dirty="0" smtClean="0">
                <a:latin typeface="+mj-lt"/>
              </a:rPr>
              <a:t>five countries </a:t>
            </a:r>
            <a:r>
              <a:rPr lang="en-GB" sz="1000" b="0" dirty="0">
                <a:latin typeface="+mj-lt"/>
              </a:rPr>
              <a:t>with the highest </a:t>
            </a:r>
            <a:endParaRPr lang="en-GB" sz="1000" b="0" dirty="0" smtClean="0">
              <a:latin typeface="+mj-lt"/>
            </a:endParaRPr>
          </a:p>
          <a:p>
            <a:r>
              <a:rPr lang="en-GB" sz="1000" b="0" dirty="0" smtClean="0">
                <a:latin typeface="+mj-lt"/>
              </a:rPr>
              <a:t>per </a:t>
            </a:r>
            <a:r>
              <a:rPr lang="en-GB" sz="1000" b="0" dirty="0">
                <a:latin typeface="+mj-lt"/>
              </a:rPr>
              <a:t>capita consumption </a:t>
            </a:r>
            <a:r>
              <a:rPr lang="en-GB" sz="1000" b="0" dirty="0" smtClean="0">
                <a:latin typeface="+mj-lt"/>
              </a:rPr>
              <a:t>2015</a:t>
            </a:r>
            <a:endParaRPr lang="en-GB" sz="1000" b="0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84000" y="5755322"/>
            <a:ext cx="19084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>
                <a:latin typeface="+mj-lt"/>
              </a:rPr>
              <a:t>The </a:t>
            </a:r>
            <a:r>
              <a:rPr lang="en-US" sz="1000" b="0" dirty="0" smtClean="0">
                <a:latin typeface="+mj-lt"/>
              </a:rPr>
              <a:t>five countries </a:t>
            </a:r>
            <a:r>
              <a:rPr lang="en-US" sz="1000" b="0" dirty="0">
                <a:latin typeface="+mj-lt"/>
              </a:rPr>
              <a:t>with </a:t>
            </a:r>
            <a:r>
              <a:rPr lang="en-US" sz="1000" b="0" dirty="0" smtClean="0">
                <a:latin typeface="+mj-lt"/>
              </a:rPr>
              <a:t> the </a:t>
            </a:r>
            <a:r>
              <a:rPr lang="en-US" sz="1000" b="0" dirty="0">
                <a:latin typeface="+mj-lt"/>
              </a:rPr>
              <a:t>highest </a:t>
            </a:r>
            <a:r>
              <a:rPr lang="en-US" sz="1000" b="0" dirty="0" smtClean="0">
                <a:latin typeface="+mj-lt"/>
              </a:rPr>
              <a:t>organic shares </a:t>
            </a:r>
            <a:r>
              <a:rPr lang="en-US" sz="1000" b="0" dirty="0">
                <a:latin typeface="+mj-lt"/>
              </a:rPr>
              <a:t>of the total market  </a:t>
            </a:r>
            <a:r>
              <a:rPr lang="en-US" sz="1000" b="0" dirty="0" smtClean="0">
                <a:latin typeface="+mj-lt"/>
              </a:rPr>
              <a:t>2015</a:t>
            </a:r>
            <a:endParaRPr lang="en-GB" sz="1000" b="0" dirty="0">
              <a:latin typeface="+mj-lt"/>
            </a:endParaRPr>
          </a:p>
        </p:txBody>
      </p:sp>
      <p:sp>
        <p:nvSpPr>
          <p:cNvPr id="20" name="TextBox 2"/>
          <p:cNvSpPr txBox="1"/>
          <p:nvPr/>
        </p:nvSpPr>
        <p:spPr>
          <a:xfrm>
            <a:off x="6840000" y="6624000"/>
            <a:ext cx="22531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 smtClean="0">
                <a:latin typeface="+mj-lt"/>
              </a:rPr>
              <a:t>Source: FiBL survey 2017  www.organic-world.net</a:t>
            </a:r>
            <a:endParaRPr lang="en-GB" sz="800" b="0" dirty="0">
              <a:latin typeface="+mj-lt"/>
            </a:endParaRPr>
          </a:p>
        </p:txBody>
      </p:sp>
      <p:cxnSp>
        <p:nvCxnSpPr>
          <p:cNvPr id="22" name="Gerader Verbinder 21"/>
          <p:cNvCxnSpPr/>
          <p:nvPr/>
        </p:nvCxnSpPr>
        <p:spPr bwMode="auto">
          <a:xfrm>
            <a:off x="2268000" y="2492704"/>
            <a:ext cx="0" cy="371307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" name="Gerader Verbinder 22"/>
          <p:cNvCxnSpPr/>
          <p:nvPr/>
        </p:nvCxnSpPr>
        <p:spPr bwMode="auto">
          <a:xfrm>
            <a:off x="4536000" y="2501624"/>
            <a:ext cx="0" cy="371307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4" name="Gerader Verbinder 23"/>
          <p:cNvCxnSpPr/>
          <p:nvPr/>
        </p:nvCxnSpPr>
        <p:spPr bwMode="auto">
          <a:xfrm>
            <a:off x="6804000" y="2501624"/>
            <a:ext cx="0" cy="371307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263" y="3944383"/>
            <a:ext cx="290202" cy="18288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08" y="4222253"/>
            <a:ext cx="292703" cy="18288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009" y="4784676"/>
            <a:ext cx="296502" cy="18288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816" y="5067499"/>
            <a:ext cx="292547" cy="182880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626" y="3911045"/>
            <a:ext cx="182880" cy="18288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014" y="4785014"/>
            <a:ext cx="289961" cy="182880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163" y="4190247"/>
            <a:ext cx="182880" cy="182880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647" y="5081941"/>
            <a:ext cx="293518" cy="182880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525" y="4784676"/>
            <a:ext cx="292608" cy="182880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632" y="3901102"/>
            <a:ext cx="276394" cy="182880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263" y="4501318"/>
            <a:ext cx="289650" cy="182880"/>
          </a:xfrm>
          <a:prstGeom prst="rect">
            <a:avLst/>
          </a:prstGeom>
        </p:spPr>
      </p:pic>
      <p:sp>
        <p:nvSpPr>
          <p:cNvPr id="42" name="TextBox 4"/>
          <p:cNvSpPr txBox="1"/>
          <p:nvPr/>
        </p:nvSpPr>
        <p:spPr>
          <a:xfrm>
            <a:off x="2074657" y="5050008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Canada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43" name="TextBox 4"/>
          <p:cNvSpPr txBox="1"/>
          <p:nvPr/>
        </p:nvSpPr>
        <p:spPr>
          <a:xfrm>
            <a:off x="2074657" y="4767185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China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44" name="TextBox 4"/>
          <p:cNvSpPr txBox="1"/>
          <p:nvPr/>
        </p:nvSpPr>
        <p:spPr>
          <a:xfrm>
            <a:off x="2074657" y="4483827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France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45" name="TextBox 4"/>
          <p:cNvSpPr txBox="1"/>
          <p:nvPr/>
        </p:nvSpPr>
        <p:spPr>
          <a:xfrm>
            <a:off x="2074657" y="4206691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Germany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46" name="TextBox 4"/>
          <p:cNvSpPr txBox="1"/>
          <p:nvPr/>
        </p:nvSpPr>
        <p:spPr>
          <a:xfrm>
            <a:off x="2074657" y="3928101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US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47" name="TextBox 4"/>
          <p:cNvSpPr txBox="1"/>
          <p:nvPr/>
        </p:nvSpPr>
        <p:spPr>
          <a:xfrm>
            <a:off x="4476604" y="5062410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Liechtenstein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48" name="TextBox 4"/>
          <p:cNvSpPr txBox="1"/>
          <p:nvPr/>
        </p:nvSpPr>
        <p:spPr>
          <a:xfrm>
            <a:off x="4476604" y="4773191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>
                <a:latin typeface="Calibri" pitchFamily="34" charset="0"/>
              </a:rPr>
              <a:t>Luxembourg</a:t>
            </a:r>
          </a:p>
        </p:txBody>
      </p:sp>
      <p:sp>
        <p:nvSpPr>
          <p:cNvPr id="49" name="TextBox 4"/>
          <p:cNvSpPr txBox="1"/>
          <p:nvPr/>
        </p:nvSpPr>
        <p:spPr>
          <a:xfrm>
            <a:off x="4476604" y="4473152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>
                <a:latin typeface="Calibri" pitchFamily="34" charset="0"/>
              </a:rPr>
              <a:t>Sweden</a:t>
            </a:r>
          </a:p>
        </p:txBody>
      </p:sp>
      <p:sp>
        <p:nvSpPr>
          <p:cNvPr id="50" name="TextBox 4"/>
          <p:cNvSpPr txBox="1"/>
          <p:nvPr/>
        </p:nvSpPr>
        <p:spPr>
          <a:xfrm>
            <a:off x="4476604" y="4184640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Denmark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1" name="TextBox 4"/>
          <p:cNvSpPr txBox="1"/>
          <p:nvPr/>
        </p:nvSpPr>
        <p:spPr>
          <a:xfrm>
            <a:off x="4476604" y="3892795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Switzerland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2" name="TextBox 4"/>
          <p:cNvSpPr txBox="1"/>
          <p:nvPr/>
        </p:nvSpPr>
        <p:spPr>
          <a:xfrm>
            <a:off x="6839706" y="3890191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Denmark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4" name="TextBox 4"/>
          <p:cNvSpPr txBox="1"/>
          <p:nvPr/>
        </p:nvSpPr>
        <p:spPr>
          <a:xfrm>
            <a:off x="6845834" y="4172246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Switzerland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5" name="TextBox 4"/>
          <p:cNvSpPr txBox="1"/>
          <p:nvPr/>
        </p:nvSpPr>
        <p:spPr>
          <a:xfrm>
            <a:off x="6845834" y="4466669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>
                <a:latin typeface="Calibri" pitchFamily="34" charset="0"/>
              </a:rPr>
              <a:t>Luxembourg</a:t>
            </a:r>
          </a:p>
        </p:txBody>
      </p:sp>
      <p:sp>
        <p:nvSpPr>
          <p:cNvPr id="56" name="TextBox 4"/>
          <p:cNvSpPr txBox="1"/>
          <p:nvPr/>
        </p:nvSpPr>
        <p:spPr>
          <a:xfrm>
            <a:off x="6845834" y="4764618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Sweden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7" name="TextBox 4"/>
          <p:cNvSpPr txBox="1"/>
          <p:nvPr/>
        </p:nvSpPr>
        <p:spPr>
          <a:xfrm>
            <a:off x="6845834" y="5055411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Austria</a:t>
            </a:r>
            <a:r>
              <a:rPr lang="en-GB" sz="800" b="0" dirty="0">
                <a:latin typeface="Calibri" pitchFamily="34" charset="0"/>
              </a:rPr>
              <a:t> </a:t>
            </a:r>
            <a:r>
              <a:rPr lang="en-GB" sz="800" b="0" dirty="0" smtClean="0">
                <a:latin typeface="Calibri" pitchFamily="34" charset="0"/>
              </a:rPr>
              <a:t>(2011)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9" name="Inhaltsplatzhalter 5"/>
          <p:cNvSpPr txBox="1">
            <a:spLocks/>
          </p:cNvSpPr>
          <p:nvPr/>
        </p:nvSpPr>
        <p:spPr bwMode="auto">
          <a:xfrm>
            <a:off x="7319683" y="1698500"/>
            <a:ext cx="411480" cy="411480"/>
          </a:xfrm>
          <a:prstGeom prst="ellipse">
            <a:avLst/>
          </a:prstGeom>
          <a:solidFill>
            <a:srgbClr val="7FD7F7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1950" indent="-3619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None/>
            </a:pPr>
            <a:endParaRPr lang="en-GB" sz="1200" kern="0" dirty="0">
              <a:solidFill>
                <a:schemeClr val="bg1"/>
              </a:solidFill>
            </a:endParaRPr>
          </a:p>
        </p:txBody>
      </p:sp>
      <p:sp>
        <p:nvSpPr>
          <p:cNvPr id="60" name="Inhaltsplatzhalter 5"/>
          <p:cNvSpPr txBox="1">
            <a:spLocks/>
          </p:cNvSpPr>
          <p:nvPr/>
        </p:nvSpPr>
        <p:spPr bwMode="auto">
          <a:xfrm>
            <a:off x="7164000" y="764872"/>
            <a:ext cx="1512000" cy="1512000"/>
          </a:xfrm>
          <a:prstGeom prst="ellipse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1950" indent="-3619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None/>
            </a:pPr>
            <a:r>
              <a:rPr lang="en-GB" sz="1800" dirty="0" smtClean="0">
                <a:solidFill>
                  <a:schemeClr val="bg1"/>
                </a:solidFill>
              </a:rPr>
              <a:t>8</a:t>
            </a:r>
            <a:r>
              <a:rPr lang="en-GB" sz="1800" kern="0" dirty="0" smtClean="0">
                <a:solidFill>
                  <a:schemeClr val="bg1"/>
                </a:solidFill>
              </a:rPr>
              <a:t>.4% </a:t>
            </a:r>
            <a:r>
              <a:rPr lang="en-GB" sz="1400" kern="0" dirty="0" smtClean="0">
                <a:solidFill>
                  <a:schemeClr val="bg1"/>
                </a:solidFill>
              </a:rPr>
              <a:t/>
            </a:r>
            <a:br>
              <a:rPr lang="en-GB" sz="1400" kern="0" dirty="0" smtClean="0">
                <a:solidFill>
                  <a:schemeClr val="bg1"/>
                </a:solidFill>
              </a:rPr>
            </a:br>
            <a:r>
              <a:rPr lang="en-GB" sz="1200" kern="0" dirty="0" smtClean="0">
                <a:solidFill>
                  <a:schemeClr val="bg1"/>
                </a:solidFill>
              </a:rPr>
              <a:t>of  </a:t>
            </a:r>
            <a:r>
              <a:rPr lang="en-GB" sz="1200" kern="0" dirty="0">
                <a:solidFill>
                  <a:schemeClr val="bg1"/>
                </a:solidFill>
              </a:rPr>
              <a:t>the </a:t>
            </a:r>
            <a:r>
              <a:rPr lang="en-GB" sz="1200" kern="0" dirty="0" smtClean="0">
                <a:solidFill>
                  <a:schemeClr val="bg1"/>
                </a:solidFill>
              </a:rPr>
              <a:t/>
            </a:r>
            <a:br>
              <a:rPr lang="en-GB" sz="1200" kern="0" dirty="0" smtClean="0">
                <a:solidFill>
                  <a:schemeClr val="bg1"/>
                </a:solidFill>
              </a:rPr>
            </a:br>
            <a:r>
              <a:rPr lang="en-GB" sz="1200" kern="0" dirty="0" smtClean="0">
                <a:solidFill>
                  <a:schemeClr val="bg1"/>
                </a:solidFill>
              </a:rPr>
              <a:t>food market </a:t>
            </a:r>
            <a:br>
              <a:rPr lang="en-GB" sz="1200" kern="0" dirty="0" smtClean="0">
                <a:solidFill>
                  <a:schemeClr val="bg1"/>
                </a:solidFill>
              </a:rPr>
            </a:br>
            <a:r>
              <a:rPr lang="en-GB" sz="1200" kern="0" dirty="0" smtClean="0">
                <a:solidFill>
                  <a:schemeClr val="bg1"/>
                </a:solidFill>
              </a:rPr>
              <a:t>in </a:t>
            </a:r>
            <a:r>
              <a:rPr lang="en-GB" sz="1200" kern="0" dirty="0">
                <a:solidFill>
                  <a:schemeClr val="bg1"/>
                </a:solidFill>
              </a:rPr>
              <a:t>Denmark </a:t>
            </a:r>
            <a:r>
              <a:rPr lang="en-GB" sz="1200" kern="0" dirty="0" smtClean="0">
                <a:solidFill>
                  <a:schemeClr val="bg1"/>
                </a:solidFill>
              </a:rPr>
              <a:t>is organic</a:t>
            </a:r>
            <a:endParaRPr lang="en-GB" sz="1200" kern="0" dirty="0">
              <a:solidFill>
                <a:schemeClr val="bg1"/>
              </a:solidFill>
            </a:endParaRPr>
          </a:p>
        </p:txBody>
      </p:sp>
      <p:pic>
        <p:nvPicPr>
          <p:cNvPr id="58" name="Grafik 5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014" y="4200922"/>
            <a:ext cx="289961" cy="182880"/>
          </a:xfrm>
          <a:prstGeom prst="rect">
            <a:avLst/>
          </a:prstGeom>
        </p:spPr>
      </p:pic>
      <p:pic>
        <p:nvPicPr>
          <p:cNvPr id="61" name="Grafik 6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467" y="4493115"/>
            <a:ext cx="289610" cy="182880"/>
          </a:xfrm>
          <a:prstGeom prst="rect">
            <a:avLst/>
          </a:prstGeom>
        </p:spPr>
      </p:pic>
      <p:pic>
        <p:nvPicPr>
          <p:cNvPr id="62" name="Grafik 6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525" y="5077504"/>
            <a:ext cx="274588" cy="182880"/>
          </a:xfrm>
          <a:prstGeom prst="rect">
            <a:avLst/>
          </a:prstGeom>
        </p:spPr>
      </p:pic>
      <p:pic>
        <p:nvPicPr>
          <p:cNvPr id="63" name="Grafik 6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525" y="4484128"/>
            <a:ext cx="289961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4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03238"/>
            <a:ext cx="8229600" cy="1143000"/>
          </a:xfrm>
        </p:spPr>
        <p:txBody>
          <a:bodyPr>
            <a:normAutofit/>
          </a:bodyPr>
          <a:lstStyle/>
          <a:p>
            <a:r>
              <a:rPr lang="en-GB" noProof="0" dirty="0" smtClean="0"/>
              <a:t>European Union: Growth rates of organic agricultural land and of retail sales</a:t>
            </a:r>
            <a:endParaRPr lang="en-GB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1272142"/>
              </p:ext>
            </p:extLst>
          </p:nvPr>
        </p:nvGraphicFramePr>
        <p:xfrm>
          <a:off x="395536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6864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Challenges: Organic market data</a:t>
            </a:r>
            <a:endParaRPr lang="en-GB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noProof="0" dirty="0" smtClean="0"/>
              <a:t>Production volume data</a:t>
            </a:r>
          </a:p>
          <a:p>
            <a:pPr marL="457200" indent="-457200">
              <a:buFont typeface="+mj-lt"/>
              <a:buAutoNum type="arabicPeriod"/>
            </a:pPr>
            <a:r>
              <a:rPr lang="en-GB" noProof="0" dirty="0" smtClean="0"/>
              <a:t>Export data</a:t>
            </a:r>
          </a:p>
          <a:p>
            <a:pPr marL="457200" indent="-457200">
              <a:buFont typeface="+mj-lt"/>
              <a:buAutoNum type="arabicPeriod"/>
            </a:pPr>
            <a:r>
              <a:rPr lang="en-GB" noProof="0" dirty="0" smtClean="0"/>
              <a:t>Import data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95DEAF-E952-4796-AAEE-4201E40CA590}" type="slidenum">
              <a:rPr lang="de-CH" smtClean="0"/>
              <a:pPr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2208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Production volume data (in MT)</a:t>
            </a:r>
            <a:endParaRPr lang="en-GB" noProof="0" dirty="0"/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 smtClean="0"/>
              <a:t>Apart from EU, production volumes not available for many countries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 smtClean="0"/>
              <a:t>Can be estimated from crop area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 smtClean="0"/>
              <a:t>However, estimations have several shortcomings: </a:t>
            </a:r>
          </a:p>
          <a:p>
            <a:pPr marL="612900" lvl="1" indent="-342900"/>
            <a:r>
              <a:rPr lang="en-GB" noProof="0" dirty="0" smtClean="0"/>
              <a:t>Consolidated organic yield data are not available for many countries</a:t>
            </a:r>
          </a:p>
          <a:p>
            <a:pPr marL="612900" lvl="1" indent="-342900"/>
            <a:r>
              <a:rPr lang="en-GB" noProof="0" dirty="0" smtClean="0"/>
              <a:t>Estimates based on FAOSTAT yields, assuming e.g. organic = 80 % of conventional yields</a:t>
            </a:r>
          </a:p>
          <a:p>
            <a:pPr marL="612900" lvl="1" indent="-342900"/>
            <a:r>
              <a:rPr lang="en-GB" noProof="0" dirty="0" smtClean="0"/>
              <a:t>Local weather events or other specific developments cannot be taken into account</a:t>
            </a:r>
          </a:p>
          <a:p>
            <a:endParaRPr lang="en-GB" b="1" noProof="0" dirty="0" smtClean="0"/>
          </a:p>
        </p:txBody>
      </p:sp>
    </p:spTree>
    <p:extLst>
      <p:ext uri="{BB962C8B-B14F-4D97-AF65-F5344CB8AC3E}">
        <p14:creationId xmlns:p14="http://schemas.microsoft.com/office/powerpoint/2010/main" val="29002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Export and import data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3717032"/>
            <a:ext cx="7921625" cy="2664296"/>
          </a:xfrm>
        </p:spPr>
        <p:txBody>
          <a:bodyPr>
            <a:normAutofit/>
          </a:bodyPr>
          <a:lstStyle/>
          <a:p>
            <a:r>
              <a:rPr lang="en-GB" b="1" noProof="0" dirty="0" smtClean="0"/>
              <a:t>Key challenges</a:t>
            </a:r>
          </a:p>
          <a:p>
            <a:pPr marL="612900" lvl="1" indent="-342900"/>
            <a:r>
              <a:rPr lang="en-GB" noProof="0" dirty="0" smtClean="0"/>
              <a:t>Lack of data : no data, data gaps, incomplete data</a:t>
            </a:r>
          </a:p>
          <a:p>
            <a:pPr marL="612900" lvl="1" indent="-342900"/>
            <a:r>
              <a:rPr lang="en-GB" noProof="0" dirty="0" smtClean="0"/>
              <a:t>No details by product</a:t>
            </a:r>
          </a:p>
          <a:p>
            <a:pPr marL="612900" lvl="1" indent="-342900"/>
            <a:r>
              <a:rPr lang="en-GB" noProof="0" dirty="0" smtClean="0"/>
              <a:t>No details by destination </a:t>
            </a:r>
          </a:p>
          <a:p>
            <a:pPr marL="612900" lvl="1" indent="-342900"/>
            <a:r>
              <a:rPr lang="en-GB" noProof="0" dirty="0" smtClean="0"/>
              <a:t>Low data quality: inconsistent data, old data</a:t>
            </a:r>
          </a:p>
          <a:p>
            <a:pPr marL="612900" lvl="1" indent="-342900"/>
            <a:r>
              <a:rPr lang="en-GB" noProof="0" dirty="0" smtClean="0"/>
              <a:t>Lack of harmonisation: methods, nomenclature, aggregation rules 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95DEAF-E952-4796-AAEE-4201E40CA590}" type="slidenum">
              <a:rPr lang="de-CH" smtClean="0"/>
              <a:pPr/>
              <a:t>14</a:t>
            </a:fld>
            <a:endParaRPr lang="de-CH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435154"/>
              </p:ext>
            </p:extLst>
          </p:nvPr>
        </p:nvGraphicFramePr>
        <p:xfrm>
          <a:off x="617725" y="1196752"/>
          <a:ext cx="7922076" cy="2123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54075"/>
                <a:gridCol w="3456384"/>
                <a:gridCol w="231161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Availability</a:t>
                      </a:r>
                      <a:r>
                        <a:rPr lang="en-GB" sz="1800" baseline="0" noProof="0" dirty="0" smtClean="0"/>
                        <a:t> of </a:t>
                      </a:r>
                      <a:r>
                        <a:rPr lang="en-GB" sz="1800" noProof="0" dirty="0" smtClean="0"/>
                        <a:t>EXPORT data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Availability</a:t>
                      </a:r>
                      <a:r>
                        <a:rPr lang="en-GB" sz="1800" baseline="0" noProof="0" dirty="0" smtClean="0"/>
                        <a:t> </a:t>
                      </a:r>
                      <a:r>
                        <a:rPr lang="en-GB" sz="1800" noProof="0" dirty="0" smtClean="0"/>
                        <a:t>of IMPORT</a:t>
                      </a:r>
                      <a:r>
                        <a:rPr lang="en-GB" sz="1800" baseline="0" noProof="0" dirty="0" smtClean="0"/>
                        <a:t> </a:t>
                      </a:r>
                      <a:r>
                        <a:rPr lang="en-GB" sz="1800" noProof="0" dirty="0" smtClean="0"/>
                        <a:t>data</a:t>
                      </a:r>
                      <a:endParaRPr lang="en-GB" sz="1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50 countries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/>
                        <a:t>Total</a:t>
                      </a:r>
                      <a:r>
                        <a:rPr lang="en-GB" sz="1800" baseline="0" noProof="0" dirty="0" smtClean="0"/>
                        <a:t> value (EUR, USD)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18 countries</a:t>
                      </a:r>
                      <a:endParaRPr lang="en-GB" sz="1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43 countries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/>
                        <a:t>Total</a:t>
                      </a:r>
                      <a:r>
                        <a:rPr lang="en-GB" sz="1800" baseline="0" noProof="0" dirty="0" smtClean="0"/>
                        <a:t> quantity (MT)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8 countries</a:t>
                      </a:r>
                      <a:endParaRPr lang="en-GB" sz="1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56 countries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/>
                        <a:t>Values by product (EUR,</a:t>
                      </a:r>
                      <a:r>
                        <a:rPr lang="en-GB" sz="1800" baseline="0" noProof="0" dirty="0" smtClean="0"/>
                        <a:t> USD)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8 countries</a:t>
                      </a:r>
                      <a:endParaRPr lang="en-GB" sz="1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28 countries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/>
                        <a:t>Quantities</a:t>
                      </a:r>
                      <a:r>
                        <a:rPr lang="en-GB" sz="1800" baseline="0" noProof="0" dirty="0" smtClean="0"/>
                        <a:t> by product (MT)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9 countries</a:t>
                      </a:r>
                      <a:endParaRPr lang="en-GB" sz="18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408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Import Data from Italy and USA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95DEAF-E952-4796-AAEE-4201E40CA590}" type="slidenum">
              <a:rPr lang="de-CH" smtClean="0"/>
              <a:pPr/>
              <a:t>15</a:t>
            </a:fld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l="26375" t="17801" r="22832" b="9400"/>
          <a:stretch/>
        </p:blipFill>
        <p:spPr>
          <a:xfrm>
            <a:off x="11043" y="900451"/>
            <a:ext cx="5560481" cy="4482868"/>
          </a:xfrm>
          <a:prstGeom prst="rect">
            <a:avLst/>
          </a:prstGeom>
        </p:spPr>
      </p:pic>
      <p:pic>
        <p:nvPicPr>
          <p:cNvPr id="6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8650" t="14816" r="3951"/>
          <a:stretch/>
        </p:blipFill>
        <p:spPr>
          <a:xfrm>
            <a:off x="3198074" y="2996953"/>
            <a:ext cx="5910430" cy="3240360"/>
          </a:xfrm>
        </p:spPr>
      </p:pic>
    </p:spTree>
    <p:extLst>
      <p:ext uri="{BB962C8B-B14F-4D97-AF65-F5344CB8AC3E}">
        <p14:creationId xmlns:p14="http://schemas.microsoft.com/office/powerpoint/2010/main" val="15196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Soybeans: Production and imports to selected countries (in MT) </a:t>
            </a:r>
            <a:endParaRPr lang="en-GB" noProof="0" dirty="0"/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0924571"/>
              </p:ext>
            </p:extLst>
          </p:nvPr>
        </p:nvGraphicFramePr>
        <p:xfrm>
          <a:off x="617725" y="1198323"/>
          <a:ext cx="8065268" cy="547180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89979"/>
                <a:gridCol w="1656184"/>
                <a:gridCol w="1296144"/>
                <a:gridCol w="1296144"/>
                <a:gridCol w="1008112"/>
                <a:gridCol w="1518705"/>
              </a:tblGrid>
              <a:tr h="670473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Country</a:t>
                      </a:r>
                      <a:r>
                        <a:rPr lang="de-CH" sz="1400" baseline="0" dirty="0" smtClean="0"/>
                        <a:t> of </a:t>
                      </a:r>
                      <a:r>
                        <a:rPr lang="de-CH" sz="1400" baseline="0" dirty="0" err="1" smtClean="0"/>
                        <a:t>origin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err="1" smtClean="0"/>
                        <a:t>Production</a:t>
                      </a:r>
                      <a:r>
                        <a:rPr lang="de-CH" sz="1400" dirty="0" smtClean="0"/>
                        <a:t>  (MT)</a:t>
                      </a:r>
                    </a:p>
                    <a:p>
                      <a:r>
                        <a:rPr lang="de-CH" sz="1400" dirty="0" err="1" smtClean="0"/>
                        <a:t>F</a:t>
                      </a:r>
                      <a:r>
                        <a:rPr lang="de-CH" sz="1400" baseline="0" dirty="0" err="1" smtClean="0"/>
                        <a:t>iBL</a:t>
                      </a:r>
                      <a:r>
                        <a:rPr lang="de-CH" sz="1400" baseline="0" dirty="0" smtClean="0"/>
                        <a:t> </a:t>
                      </a:r>
                      <a:r>
                        <a:rPr lang="de-CH" sz="1400" baseline="0" dirty="0" err="1" smtClean="0"/>
                        <a:t>survey</a:t>
                      </a:r>
                      <a:r>
                        <a:rPr lang="de-CH" sz="1400" baseline="0" dirty="0" smtClean="0"/>
                        <a:t> 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Imports to Germany 2015 (MT) AMI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Imports</a:t>
                      </a:r>
                      <a:r>
                        <a:rPr lang="de-CH" sz="1400" baseline="0" dirty="0" smtClean="0"/>
                        <a:t> to US 2015 </a:t>
                      </a:r>
                      <a:r>
                        <a:rPr lang="de-CH" sz="1400" dirty="0" smtClean="0"/>
                        <a:t>(MT) USDA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Imports</a:t>
                      </a:r>
                      <a:r>
                        <a:rPr lang="de-CH" sz="1400" baseline="0" dirty="0" smtClean="0"/>
                        <a:t> to </a:t>
                      </a:r>
                      <a:r>
                        <a:rPr lang="de-CH" sz="1400" baseline="0" dirty="0" err="1" smtClean="0"/>
                        <a:t>Italy</a:t>
                      </a:r>
                      <a:r>
                        <a:rPr lang="de-CH" sz="1400" baseline="0" dirty="0" smtClean="0"/>
                        <a:t> 2015 (MT), </a:t>
                      </a:r>
                      <a:r>
                        <a:rPr lang="de-CH" sz="1400" baseline="0" dirty="0" err="1" smtClean="0"/>
                        <a:t>MiPAF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err="1" smtClean="0"/>
                        <a:t>Issue</a:t>
                      </a:r>
                      <a:endParaRPr lang="de-CH" sz="1400" dirty="0"/>
                    </a:p>
                  </a:txBody>
                  <a:tcPr/>
                </a:tc>
              </a:tr>
              <a:tr h="481164">
                <a:tc>
                  <a:txBody>
                    <a:bodyPr/>
                    <a:lstStyle/>
                    <a:p>
                      <a:r>
                        <a:rPr lang="de-CH" sz="1400" b="1" dirty="0" err="1" smtClean="0">
                          <a:solidFill>
                            <a:schemeClr val="tx1"/>
                          </a:solidFill>
                        </a:rPr>
                        <a:t>India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131,843 MT OILSEEDS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1,860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107,482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Breakdown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for </a:t>
                      </a:r>
                      <a:r>
                        <a:rPr lang="de-CH" sz="1400" baseline="0" dirty="0" err="1" smtClean="0">
                          <a:solidFill>
                            <a:schemeClr val="tx1"/>
                          </a:solidFill>
                        </a:rPr>
                        <a:t>oilseeds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baseline="0" dirty="0" err="1" smtClean="0">
                          <a:solidFill>
                            <a:schemeClr val="tx1"/>
                          </a:solidFill>
                        </a:rPr>
                        <a:t>needed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1164">
                <a:tc>
                  <a:txBody>
                    <a:bodyPr/>
                    <a:lstStyle/>
                    <a:p>
                      <a:r>
                        <a:rPr lang="de-CH" sz="1400" b="1" dirty="0" smtClean="0">
                          <a:solidFill>
                            <a:schemeClr val="tx1"/>
                          </a:solidFill>
                        </a:rPr>
                        <a:t>Ukraine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12,000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</a:p>
                    <a:p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Area </a:t>
                      </a:r>
                      <a:r>
                        <a:rPr lang="de-CH" sz="1400" baseline="0" dirty="0" err="1" smtClean="0">
                          <a:solidFill>
                            <a:schemeClr val="tx1"/>
                          </a:solidFill>
                        </a:rPr>
                        <a:t>based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baseline="0" dirty="0" err="1" smtClean="0">
                          <a:solidFill>
                            <a:schemeClr val="tx1"/>
                          </a:solidFill>
                        </a:rPr>
                        <a:t>estimate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1,120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97,976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Incomplete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data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 for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Ukraine?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6102">
                <a:tc>
                  <a:txBody>
                    <a:bodyPr/>
                    <a:lstStyle/>
                    <a:p>
                      <a:r>
                        <a:rPr lang="de-CH" sz="1400" b="1" dirty="0" err="1" smtClean="0">
                          <a:solidFill>
                            <a:schemeClr val="tx1"/>
                          </a:solidFill>
                        </a:rPr>
                        <a:t>Argen</a:t>
                      </a:r>
                      <a:r>
                        <a:rPr lang="de-CH" sz="1400" b="1" baseline="0" dirty="0" err="1" smtClean="0">
                          <a:solidFill>
                            <a:schemeClr val="tx1"/>
                          </a:solidFill>
                        </a:rPr>
                        <a:t>tina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7,842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 MT </a:t>
                      </a:r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exports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29,667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1164">
                <a:tc>
                  <a:txBody>
                    <a:bodyPr/>
                    <a:lstStyle/>
                    <a:p>
                      <a:r>
                        <a:rPr lang="de-CH" sz="1400" b="1" dirty="0" smtClean="0">
                          <a:solidFill>
                            <a:schemeClr val="tx1"/>
                          </a:solidFill>
                        </a:rPr>
                        <a:t>China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400,000 MT</a:t>
                      </a:r>
                    </a:p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Area </a:t>
                      </a:r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based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estimate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17,920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27,125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3,563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1164">
                <a:tc>
                  <a:txBody>
                    <a:bodyPr/>
                    <a:lstStyle/>
                    <a:p>
                      <a:r>
                        <a:rPr lang="de-CH" sz="1400" b="1" dirty="0" smtClean="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30,000 MT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Area </a:t>
                      </a:r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based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estimate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2,240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19,591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11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6102">
                <a:tc>
                  <a:txBody>
                    <a:bodyPr/>
                    <a:lstStyle/>
                    <a:p>
                      <a:r>
                        <a:rPr lang="de-CH" sz="1400" b="1" dirty="0" smtClean="0">
                          <a:solidFill>
                            <a:schemeClr val="tx1"/>
                          </a:solidFill>
                        </a:rPr>
                        <a:t>Turkey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640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19,458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Re-export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/>
                </a:tc>
              </a:tr>
              <a:tr h="437265">
                <a:tc>
                  <a:txBody>
                    <a:bodyPr/>
                    <a:lstStyle/>
                    <a:p>
                      <a:r>
                        <a:rPr lang="de-CH" sz="1400" b="1" dirty="0" smtClean="0">
                          <a:solidFill>
                            <a:schemeClr val="tx1"/>
                          </a:solidFill>
                        </a:rPr>
                        <a:t>Romania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19,376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11,760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6,851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data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de-CH" sz="1400" baseline="0" dirty="0" err="1" smtClean="0">
                          <a:solidFill>
                            <a:schemeClr val="tx1"/>
                          </a:solidFill>
                        </a:rPr>
                        <a:t>intra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EU)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7265">
                <a:tc>
                  <a:txBody>
                    <a:bodyPr/>
                    <a:lstStyle/>
                    <a:p>
                      <a:r>
                        <a:rPr lang="de-CH" sz="1400" b="1" dirty="0" err="1" smtClean="0">
                          <a:solidFill>
                            <a:schemeClr val="tx1"/>
                          </a:solidFill>
                        </a:rPr>
                        <a:t>Russia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14,872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</a:p>
                    <a:p>
                      <a:r>
                        <a:rPr lang="de-CH" sz="1400" baseline="0" dirty="0" err="1" smtClean="0">
                          <a:solidFill>
                            <a:schemeClr val="tx1"/>
                          </a:solidFill>
                        </a:rPr>
                        <a:t>data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not </a:t>
                      </a:r>
                      <a:r>
                        <a:rPr lang="de-CH" sz="1400" baseline="0" dirty="0" err="1" smtClean="0">
                          <a:solidFill>
                            <a:schemeClr val="tx1"/>
                          </a:solidFill>
                        </a:rPr>
                        <a:t>complete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4,106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95009">
                <a:tc>
                  <a:txBody>
                    <a:bodyPr/>
                    <a:lstStyle/>
                    <a:p>
                      <a:r>
                        <a:rPr lang="de-CH" sz="1400" b="1" dirty="0" err="1" smtClean="0">
                          <a:solidFill>
                            <a:schemeClr val="tx1"/>
                          </a:solidFill>
                        </a:rPr>
                        <a:t>Netherlands</a:t>
                      </a:r>
                      <a:endParaRPr lang="de-CH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14 MT</a:t>
                      </a:r>
                    </a:p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Area </a:t>
                      </a:r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based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estimate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1,324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MT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dirty="0" err="1" smtClean="0">
                          <a:solidFill>
                            <a:schemeClr val="tx1"/>
                          </a:solidFill>
                        </a:rPr>
                        <a:t>data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de-CH" sz="1400" baseline="0" dirty="0" err="1" smtClean="0">
                          <a:solidFill>
                            <a:schemeClr val="tx1"/>
                          </a:solidFill>
                        </a:rPr>
                        <a:t>intra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EU)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Re-export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99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Traces: </a:t>
            </a:r>
            <a:r>
              <a:rPr lang="de-CH" dirty="0"/>
              <a:t>M</a:t>
            </a:r>
            <a:r>
              <a:rPr lang="de-CH" dirty="0" smtClean="0"/>
              <a:t>ore </a:t>
            </a:r>
            <a:r>
              <a:rPr lang="de-CH" dirty="0" err="1"/>
              <a:t>comprehensive</a:t>
            </a:r>
            <a:r>
              <a:rPr lang="de-CH" dirty="0"/>
              <a:t> </a:t>
            </a:r>
            <a:r>
              <a:rPr lang="de-CH" dirty="0" err="1"/>
              <a:t>statistical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on organic </a:t>
            </a:r>
            <a:r>
              <a:rPr lang="de-CH" dirty="0" err="1" smtClean="0"/>
              <a:t>imports</a:t>
            </a:r>
            <a:r>
              <a:rPr lang="de-CH" dirty="0" smtClean="0"/>
              <a:t>? </a:t>
            </a:r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95DEAF-E952-4796-AAEE-4201E40CA590}" type="slidenum">
              <a:rPr lang="de-CH" smtClean="0"/>
              <a:pPr/>
              <a:t>17</a:t>
            </a:fld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/>
          <a:srcRect l="25982" t="10101" r="22044" b="34540"/>
          <a:stretch/>
        </p:blipFill>
        <p:spPr>
          <a:xfrm>
            <a:off x="539552" y="1066760"/>
            <a:ext cx="8269491" cy="495452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707904" y="6302701"/>
            <a:ext cx="3816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Source https</a:t>
            </a:r>
            <a:r>
              <a:rPr lang="de-CH" sz="1200" dirty="0"/>
              <a:t>://ec.europa.eu/agriculture/newsroom/302_en</a:t>
            </a:r>
          </a:p>
        </p:txBody>
      </p:sp>
    </p:spTree>
    <p:extLst>
      <p:ext uri="{BB962C8B-B14F-4D97-AF65-F5344CB8AC3E}">
        <p14:creationId xmlns:p14="http://schemas.microsoft.com/office/powerpoint/2010/main" val="41890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Conclusion 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4649" y="1700808"/>
            <a:ext cx="7921625" cy="4309944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 smtClean="0"/>
              <a:t>Strong growth in organic farming world wide with market concentration in the USA and Europe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 smtClean="0"/>
              <a:t>The current data situation is critical when it comes to use organic data for decision making, market projections and or plausibility checks.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 smtClean="0"/>
              <a:t>Need to improve market transparency in the organic sector</a:t>
            </a:r>
          </a:p>
          <a:p>
            <a:pPr marL="612900" lvl="1" indent="-342900"/>
            <a:r>
              <a:rPr lang="en-GB" noProof="0" dirty="0" smtClean="0"/>
              <a:t>More data from control bodies? Other sources?</a:t>
            </a:r>
          </a:p>
          <a:p>
            <a:pPr marL="612900" lvl="1" indent="-342900"/>
            <a:r>
              <a:rPr lang="en-GB" noProof="0" dirty="0" smtClean="0"/>
              <a:t>Better use of trade statistics</a:t>
            </a:r>
          </a:p>
          <a:p>
            <a:pPr marL="612900" lvl="1" indent="-342900"/>
            <a:r>
              <a:rPr lang="en-GB" noProof="0" dirty="0" smtClean="0"/>
              <a:t>Linking databases</a:t>
            </a:r>
          </a:p>
          <a:p>
            <a:pPr marL="612900" lvl="1" indent="-342900"/>
            <a:r>
              <a:rPr lang="en-GB" noProof="0" dirty="0" smtClean="0"/>
              <a:t>Harmonize nomenclatures, definitions, classifications, aggregations rules;  Implement US Harmonized Tariff Schedule System (HS) codes?</a:t>
            </a:r>
          </a:p>
          <a:p>
            <a:pPr marL="612900" lvl="1" indent="-342900"/>
            <a:r>
              <a:rPr lang="en-GB" noProof="0" dirty="0" smtClean="0"/>
              <a:t>Make European import data accessible from Traces? Annual publication? </a:t>
            </a:r>
          </a:p>
          <a:p>
            <a:pPr marL="612900" lvl="1" indent="-342900"/>
            <a:r>
              <a:rPr lang="en-GB" noProof="0" dirty="0" smtClean="0"/>
              <a:t>Install a routine of systematic check of production and export data against import data</a:t>
            </a:r>
          </a:p>
          <a:p>
            <a:pPr marL="612900" lvl="1" indent="-342900"/>
            <a:endParaRPr lang="en-GB" noProof="0" dirty="0" smtClean="0"/>
          </a:p>
          <a:p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95DEAF-E952-4796-AAEE-4201E40CA590}" type="slidenum">
              <a:rPr lang="de-CH" smtClean="0"/>
              <a:pPr/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098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The World of Organic Agriculture 2017</a:t>
            </a:r>
            <a:br>
              <a:rPr lang="de-CH" dirty="0" smtClean="0"/>
            </a:br>
            <a:r>
              <a:rPr lang="de-CH" dirty="0" smtClean="0"/>
              <a:t>www.organic-world.net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de-CH" dirty="0"/>
              <a:t>The </a:t>
            </a:r>
            <a:r>
              <a:rPr lang="de-CH" dirty="0" smtClean="0"/>
              <a:t>18th </a:t>
            </a:r>
            <a:r>
              <a:rPr lang="de-CH" dirty="0"/>
              <a:t>edition of ‚The World of Organic </a:t>
            </a:r>
            <a:r>
              <a:rPr lang="de-CH" dirty="0" smtClean="0"/>
              <a:t>Agriculture,, </a:t>
            </a:r>
            <a:r>
              <a:rPr lang="de-CH" dirty="0"/>
              <a:t>was published by FiBL and </a:t>
            </a:r>
            <a:r>
              <a:rPr lang="de-CH" dirty="0" smtClean="0"/>
              <a:t>IFOAM – Organics International </a:t>
            </a:r>
            <a:r>
              <a:rPr lang="de-CH" dirty="0"/>
              <a:t>in February </a:t>
            </a:r>
            <a:r>
              <a:rPr lang="de-CH" dirty="0" smtClean="0"/>
              <a:t>2017.*</a:t>
            </a:r>
          </a:p>
          <a:p>
            <a:pPr>
              <a:defRPr/>
            </a:pPr>
            <a:r>
              <a:rPr lang="de-CH" dirty="0" smtClean="0"/>
              <a:t>Data </a:t>
            </a:r>
            <a:r>
              <a:rPr lang="de-CH" dirty="0" err="1" smtClean="0"/>
              <a:t>tables</a:t>
            </a:r>
            <a:r>
              <a:rPr lang="de-CH" dirty="0" smtClean="0"/>
              <a:t>: Area </a:t>
            </a:r>
            <a:r>
              <a:rPr lang="de-CH" dirty="0" err="1" smtClean="0"/>
              <a:t>including</a:t>
            </a:r>
            <a:r>
              <a:rPr lang="de-CH" dirty="0" smtClean="0"/>
              <a:t> </a:t>
            </a:r>
            <a:r>
              <a:rPr lang="de-CH" dirty="0" err="1" smtClean="0"/>
              <a:t>crop</a:t>
            </a:r>
            <a:r>
              <a:rPr lang="de-CH" dirty="0" smtClean="0"/>
              <a:t> </a:t>
            </a:r>
            <a:r>
              <a:rPr lang="de-CH" dirty="0" err="1" smtClean="0"/>
              <a:t>details</a:t>
            </a:r>
            <a:r>
              <a:rPr lang="de-CH" dirty="0" smtClean="0"/>
              <a:t>, </a:t>
            </a:r>
            <a:r>
              <a:rPr lang="de-CH" dirty="0" err="1" smtClean="0"/>
              <a:t>operators</a:t>
            </a:r>
            <a:r>
              <a:rPr lang="de-CH" dirty="0" smtClean="0"/>
              <a:t>, </a:t>
            </a:r>
            <a:r>
              <a:rPr lang="de-CH" dirty="0" err="1" smtClean="0"/>
              <a:t>retail</a:t>
            </a:r>
            <a:r>
              <a:rPr lang="de-CH" dirty="0" smtClean="0"/>
              <a:t> </a:t>
            </a:r>
            <a:r>
              <a:rPr lang="de-CH" dirty="0" err="1" smtClean="0"/>
              <a:t>sales</a:t>
            </a:r>
            <a:r>
              <a:rPr lang="de-CH" dirty="0" smtClean="0"/>
              <a:t> (global </a:t>
            </a:r>
            <a:r>
              <a:rPr lang="de-CH" dirty="0" err="1" smtClean="0"/>
              <a:t>and</a:t>
            </a:r>
            <a:r>
              <a:rPr lang="de-CH" dirty="0" smtClean="0"/>
              <a:t> regional </a:t>
            </a:r>
            <a:r>
              <a:rPr lang="de-CH" dirty="0" err="1" smtClean="0"/>
              <a:t>totals</a:t>
            </a:r>
            <a:r>
              <a:rPr lang="de-CH" dirty="0" smtClean="0"/>
              <a:t>, </a:t>
            </a:r>
            <a:r>
              <a:rPr lang="de-CH" dirty="0" err="1" smtClean="0"/>
              <a:t>country</a:t>
            </a:r>
            <a:r>
              <a:rPr lang="de-CH" dirty="0" smtClean="0"/>
              <a:t> </a:t>
            </a:r>
            <a:r>
              <a:rPr lang="de-CH" dirty="0" err="1" smtClean="0"/>
              <a:t>data</a:t>
            </a:r>
            <a:r>
              <a:rPr lang="de-CH" dirty="0" smtClean="0"/>
              <a:t>)</a:t>
            </a:r>
          </a:p>
          <a:p>
            <a:pPr>
              <a:defRPr/>
            </a:pPr>
            <a:r>
              <a:rPr lang="de-CH" dirty="0" smtClean="0"/>
              <a:t>Regional </a:t>
            </a:r>
            <a:r>
              <a:rPr lang="de-CH" dirty="0" err="1" smtClean="0"/>
              <a:t>reports</a:t>
            </a:r>
            <a:endParaRPr lang="de-CH" dirty="0" smtClean="0"/>
          </a:p>
          <a:p>
            <a:pPr>
              <a:defRPr/>
            </a:pPr>
            <a:r>
              <a:rPr lang="de-CH" dirty="0" err="1" smtClean="0"/>
              <a:t>Chapters</a:t>
            </a:r>
            <a:r>
              <a:rPr lang="de-CH" dirty="0" smtClean="0"/>
              <a:t> on </a:t>
            </a:r>
            <a:r>
              <a:rPr lang="de-CH" dirty="0" err="1" smtClean="0"/>
              <a:t>the</a:t>
            </a:r>
            <a:r>
              <a:rPr lang="de-CH" dirty="0" smtClean="0"/>
              <a:t> global </a:t>
            </a:r>
            <a:r>
              <a:rPr lang="de-CH" dirty="0" err="1" smtClean="0"/>
              <a:t>market</a:t>
            </a:r>
            <a:r>
              <a:rPr lang="de-CH" dirty="0" smtClean="0"/>
              <a:t>, </a:t>
            </a:r>
            <a:r>
              <a:rPr lang="de-CH" dirty="0" err="1" smtClean="0"/>
              <a:t>standards</a:t>
            </a:r>
            <a:r>
              <a:rPr lang="de-CH" dirty="0" smtClean="0"/>
              <a:t> &amp; </a:t>
            </a:r>
            <a:r>
              <a:rPr lang="de-CH" dirty="0" err="1" smtClean="0"/>
              <a:t>regulations</a:t>
            </a:r>
            <a:r>
              <a:rPr lang="de-CH" dirty="0" smtClean="0"/>
              <a:t>, PGS</a:t>
            </a:r>
          </a:p>
          <a:p>
            <a:pPr>
              <a:defRPr/>
            </a:pPr>
            <a:r>
              <a:rPr lang="de-CH" dirty="0" smtClean="0"/>
              <a:t>Specials 2017: </a:t>
            </a:r>
            <a:r>
              <a:rPr lang="de-CH" dirty="0" err="1" smtClean="0"/>
              <a:t>Policy</a:t>
            </a:r>
            <a:r>
              <a:rPr lang="de-CH" dirty="0" smtClean="0"/>
              <a:t> </a:t>
            </a:r>
            <a:r>
              <a:rPr lang="de-CH" dirty="0" err="1" smtClean="0"/>
              <a:t>support</a:t>
            </a:r>
            <a:r>
              <a:rPr lang="de-CH" dirty="0" smtClean="0"/>
              <a:t>, Textile Exchange on organic </a:t>
            </a:r>
            <a:r>
              <a:rPr lang="de-CH" dirty="0" err="1" smtClean="0"/>
              <a:t>cotton</a:t>
            </a:r>
            <a:r>
              <a:rPr lang="de-CH" dirty="0" smtClean="0"/>
              <a:t>, Organic and Fairtrade Market, </a:t>
            </a:r>
            <a:r>
              <a:rPr lang="de-CH" dirty="0" err="1" smtClean="0"/>
              <a:t>Metadata</a:t>
            </a:r>
            <a:r>
              <a:rPr lang="de-CH" dirty="0" smtClean="0"/>
              <a:t> FiBL </a:t>
            </a:r>
            <a:r>
              <a:rPr lang="de-CH" dirty="0" err="1" smtClean="0"/>
              <a:t>survey</a:t>
            </a:r>
            <a:endParaRPr lang="de-CH" dirty="0" smtClean="0"/>
          </a:p>
          <a:p>
            <a:pPr>
              <a:defRPr/>
            </a:pPr>
            <a:r>
              <a:rPr lang="de-CH" b="1" dirty="0" smtClean="0"/>
              <a:t>www.organic-world.net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t="12407" r="33542" b="4630"/>
          <a:stretch/>
        </p:blipFill>
        <p:spPr bwMode="auto">
          <a:xfrm>
            <a:off x="612000" y="1606625"/>
            <a:ext cx="2926516" cy="4341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s://pbs.twimg.com/media/CjgGAkKUoAAvLav.jpg:lar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29687"/>
            <a:ext cx="1371599" cy="203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03" y="6185614"/>
            <a:ext cx="1747546" cy="63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18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European Union: Development of organic farmland 1985 to 2016</a:t>
            </a:r>
            <a:endParaRPr lang="en-GB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36000" y="6494463"/>
            <a:ext cx="508000" cy="287337"/>
          </a:xfrm>
        </p:spPr>
        <p:txBody>
          <a:bodyPr/>
          <a:lstStyle/>
          <a:p>
            <a:fld id="{C39E8A02-F335-4180-86B0-71CB36EE56E7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649400351"/>
              </p:ext>
            </p:extLst>
          </p:nvPr>
        </p:nvGraphicFramePr>
        <p:xfrm>
          <a:off x="683569" y="1340768"/>
          <a:ext cx="7776994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1359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"/>
          <p:cNvSpPr>
            <a:spLocks noGrp="1" noChangeArrowheads="1"/>
          </p:cNvSpPr>
          <p:nvPr>
            <p:ph type="title"/>
          </p:nvPr>
        </p:nvSpPr>
        <p:spPr>
          <a:xfrm>
            <a:off x="533400" y="426244"/>
            <a:ext cx="8251825" cy="698500"/>
          </a:xfrm>
        </p:spPr>
        <p:txBody>
          <a:bodyPr/>
          <a:lstStyle/>
          <a:p>
            <a:r>
              <a:rPr lang="de-CH" dirty="0" smtClean="0"/>
              <a:t>Organic data collection systems world-wide for data on area, operators and production </a:t>
            </a:r>
            <a:br>
              <a:rPr lang="de-CH" dirty="0" smtClean="0"/>
            </a:br>
            <a:r>
              <a:rPr lang="de-CH" sz="2400" dirty="0" smtClean="0"/>
              <a:t>(total 179 countries)</a:t>
            </a:r>
          </a:p>
        </p:txBody>
      </p:sp>
      <p:graphicFrame>
        <p:nvGraphicFramePr>
          <p:cNvPr id="2" name="Inhaltsplatzhalt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12876894"/>
              </p:ext>
            </p:extLst>
          </p:nvPr>
        </p:nvGraphicFramePr>
        <p:xfrm>
          <a:off x="561402" y="1484313"/>
          <a:ext cx="3987800" cy="4681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315" name="Rectangle 11"/>
          <p:cNvSpPr>
            <a:spLocks noGrp="1" noChangeArrowheads="1"/>
          </p:cNvSpPr>
          <p:nvPr>
            <p:ph sz="half" idx="11"/>
          </p:nvPr>
        </p:nvSpPr>
        <p:spPr/>
        <p:txBody>
          <a:bodyPr/>
          <a:lstStyle/>
          <a:p>
            <a:r>
              <a:rPr lang="de-CH" altLang="de-DE" sz="2200" dirty="0" smtClean="0"/>
              <a:t>Government collection systems</a:t>
            </a:r>
          </a:p>
          <a:p>
            <a:pPr lvl="1"/>
            <a:r>
              <a:rPr lang="de-CH" altLang="de-DE" dirty="0" smtClean="0"/>
              <a:t>Data from the control </a:t>
            </a:r>
            <a:r>
              <a:rPr lang="de-CH" altLang="de-DE" dirty="0" err="1" smtClean="0"/>
              <a:t>bodies</a:t>
            </a:r>
            <a:endParaRPr lang="de-CH" altLang="de-DE" dirty="0"/>
          </a:p>
          <a:p>
            <a:pPr lvl="1"/>
            <a:r>
              <a:rPr lang="de-CH" altLang="de-DE" dirty="0" err="1" smtClean="0"/>
              <a:t>Census</a:t>
            </a:r>
            <a:r>
              <a:rPr lang="de-CH" altLang="de-DE" dirty="0" smtClean="0"/>
              <a:t>/</a:t>
            </a:r>
            <a:r>
              <a:rPr lang="de-CH" altLang="de-DE" dirty="0" err="1" smtClean="0"/>
              <a:t>farm</a:t>
            </a:r>
            <a:r>
              <a:rPr lang="de-CH" altLang="de-DE" dirty="0" smtClean="0"/>
              <a:t> structure survey</a:t>
            </a:r>
          </a:p>
          <a:p>
            <a:pPr lvl="1"/>
            <a:r>
              <a:rPr lang="de-CH" altLang="de-DE" dirty="0" smtClean="0"/>
              <a:t>Direct payments</a:t>
            </a:r>
          </a:p>
          <a:p>
            <a:r>
              <a:rPr lang="de-CH" altLang="de-DE" sz="2200" dirty="0" smtClean="0"/>
              <a:t>Private collection systems</a:t>
            </a:r>
          </a:p>
          <a:p>
            <a:pPr lvl="1"/>
            <a:r>
              <a:rPr lang="de-CH" altLang="de-DE" dirty="0" smtClean="0"/>
              <a:t>Data from the control </a:t>
            </a:r>
            <a:r>
              <a:rPr lang="de-CH" altLang="de-DE" dirty="0" err="1" smtClean="0"/>
              <a:t>bodies</a:t>
            </a:r>
            <a:r>
              <a:rPr lang="de-CH" altLang="de-DE" dirty="0" smtClean="0"/>
              <a:t> </a:t>
            </a:r>
          </a:p>
          <a:p>
            <a:pPr lvl="1"/>
            <a:r>
              <a:rPr lang="de-CH" altLang="de-DE" dirty="0" smtClean="0"/>
              <a:t>Company data</a:t>
            </a:r>
          </a:p>
          <a:p>
            <a:r>
              <a:rPr lang="de-CH" altLang="de-DE" sz="2200" dirty="0" smtClean="0"/>
              <a:t>No collection system</a:t>
            </a:r>
          </a:p>
          <a:p>
            <a:pPr lvl="1"/>
            <a:r>
              <a:rPr lang="de-CH" altLang="de-DE" dirty="0" smtClean="0"/>
              <a:t>FiBL </a:t>
            </a:r>
            <a:r>
              <a:rPr lang="de-CH" altLang="de-DE" dirty="0" err="1" smtClean="0"/>
              <a:t>collects</a:t>
            </a:r>
            <a:r>
              <a:rPr lang="de-CH" altLang="de-DE" dirty="0" smtClean="0"/>
              <a:t> the data from international certifiers</a:t>
            </a:r>
          </a:p>
        </p:txBody>
      </p:sp>
      <p:sp>
        <p:nvSpPr>
          <p:cNvPr id="13317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2E267682-BE06-4947-8112-AF64469A333C}" type="slidenum">
              <a:rPr lang="de-DE" sz="1300" b="0" smtClean="0"/>
              <a:pPr/>
              <a:t>20</a:t>
            </a:fld>
            <a:endParaRPr lang="de-DE" sz="1300" b="0" dirty="0" smtClean="0"/>
          </a:p>
        </p:txBody>
      </p:sp>
      <p:sp>
        <p:nvSpPr>
          <p:cNvPr id="13318" name="Text Box 1028"/>
          <p:cNvSpPr txBox="1">
            <a:spLocks noChangeArrowheads="1"/>
          </p:cNvSpPr>
          <p:nvPr/>
        </p:nvSpPr>
        <p:spPr bwMode="auto">
          <a:xfrm>
            <a:off x="3203575" y="6381750"/>
            <a:ext cx="208850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 pitchFamily="34" charset="0"/>
              <a:buChar char="›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 pitchFamily="34" charset="0"/>
              <a:buChar char="›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 pitchFamily="34" charset="0"/>
              <a:buChar char="›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 pitchFamily="34" charset="0"/>
              <a:buChar char="›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 pitchFamily="34" charset="0"/>
              <a:buChar char="›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 pitchFamily="34" charset="0"/>
              <a:buChar char="›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 pitchFamily="34" charset="0"/>
              <a:buChar char="›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 pitchFamily="34" charset="0"/>
              <a:buChar char="›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 pitchFamily="34" charset="0"/>
              <a:buChar char="›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CH" altLang="de-DE" sz="1200" b="0" dirty="0"/>
              <a:t>Source: FiBL </a:t>
            </a:r>
            <a:r>
              <a:rPr lang="de-CH" altLang="de-DE" sz="1200" b="0" dirty="0" smtClean="0"/>
              <a:t>survey 2017</a:t>
            </a:r>
            <a:endParaRPr lang="de-CH" altLang="de-DE" sz="1200" b="0" dirty="0"/>
          </a:p>
        </p:txBody>
      </p:sp>
    </p:spTree>
    <p:extLst>
      <p:ext uri="{BB962C8B-B14F-4D97-AF65-F5344CB8AC3E}">
        <p14:creationId xmlns:p14="http://schemas.microsoft.com/office/powerpoint/2010/main" val="204227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536575" y="407194"/>
            <a:ext cx="8251825" cy="717550"/>
          </a:xfrm>
        </p:spPr>
        <p:txBody>
          <a:bodyPr/>
          <a:lstStyle/>
          <a:p>
            <a:r>
              <a:rPr lang="en-GB" altLang="de-DE" noProof="0" dirty="0" smtClean="0"/>
              <a:t>International certifiers that provide data for several countries</a:t>
            </a:r>
          </a:p>
        </p:txBody>
      </p:sp>
      <p:sp>
        <p:nvSpPr>
          <p:cNvPr id="14364" name="Rectangle 15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294688" y="6494463"/>
            <a:ext cx="508000" cy="287337"/>
          </a:xfrm>
          <a:prstGeom prst="rect">
            <a:avLst/>
          </a:prstGeom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94663AC2-B901-4908-9C30-ABBA77E3ADA8}" type="slidenum">
              <a:rPr lang="de-DE" sz="1300" b="0" smtClean="0"/>
              <a:pPr/>
              <a:t>21</a:t>
            </a:fld>
            <a:endParaRPr lang="de-DE" sz="1300" b="0" dirty="0" smtClean="0"/>
          </a:p>
        </p:txBody>
      </p:sp>
      <p:pic>
        <p:nvPicPr>
          <p:cNvPr id="14355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04006"/>
            <a:ext cx="1320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8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4071938"/>
            <a:ext cx="1905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1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542" y="2328069"/>
            <a:ext cx="15636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3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5281613"/>
            <a:ext cx="1754188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775" y="1442244"/>
            <a:ext cx="2200275" cy="847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867025"/>
            <a:ext cx="3505200" cy="561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094" y="1636023"/>
            <a:ext cx="2171700" cy="8572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094" y="3684819"/>
            <a:ext cx="1931219" cy="13425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78" y="3789040"/>
            <a:ext cx="1423931" cy="143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10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6575" y="407194"/>
            <a:ext cx="8251825" cy="717550"/>
          </a:xfrm>
        </p:spPr>
        <p:txBody>
          <a:bodyPr/>
          <a:lstStyle/>
          <a:p>
            <a:r>
              <a:rPr lang="en-GB" altLang="de-DE" noProof="0" dirty="0" smtClean="0"/>
              <a:t>World: Organic soy beans: The ten countries with the largest areas 2015</a:t>
            </a:r>
          </a:p>
        </p:txBody>
      </p:sp>
      <p:graphicFrame>
        <p:nvGraphicFramePr>
          <p:cNvPr id="2" name="Object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6496955"/>
              </p:ext>
            </p:extLst>
          </p:nvPr>
        </p:nvGraphicFramePr>
        <p:xfrm>
          <a:off x="539750" y="1484313"/>
          <a:ext cx="8251825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8466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6575" y="407194"/>
            <a:ext cx="8251825" cy="717550"/>
          </a:xfrm>
        </p:spPr>
        <p:txBody>
          <a:bodyPr/>
          <a:lstStyle/>
          <a:p>
            <a:r>
              <a:rPr lang="en-GB" altLang="de-DE" noProof="0" dirty="0" smtClean="0"/>
              <a:t>Who are the major exporters?</a:t>
            </a:r>
          </a:p>
        </p:txBody>
      </p:sp>
      <p:graphicFrame>
        <p:nvGraphicFramePr>
          <p:cNvPr id="2" name="Object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6849359"/>
              </p:ext>
            </p:extLst>
          </p:nvPr>
        </p:nvGraphicFramePr>
        <p:xfrm>
          <a:off x="539750" y="1484313"/>
          <a:ext cx="8251825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4067944" y="4077072"/>
            <a:ext cx="4644008" cy="1477328"/>
          </a:xfrm>
          <a:prstGeom prst="rect">
            <a:avLst/>
          </a:prstGeom>
          <a:solidFill>
            <a:schemeClr val="bg1"/>
          </a:solidFill>
          <a:ln>
            <a:solidFill>
              <a:srgbClr val="5981BD"/>
            </a:solidFill>
          </a:ln>
        </p:spPr>
        <p:txBody>
          <a:bodyPr wrap="square" rtlCol="0">
            <a:spAutoFit/>
          </a:bodyPr>
          <a:lstStyle/>
          <a:p>
            <a:r>
              <a:rPr lang="de-CH" b="1" dirty="0" smtClean="0"/>
              <a:t>Data </a:t>
            </a:r>
            <a:r>
              <a:rPr lang="de-CH" b="1" dirty="0" err="1" smtClean="0"/>
              <a:t>missing</a:t>
            </a:r>
            <a:r>
              <a:rPr lang="de-CH" b="1" dirty="0" smtClean="0"/>
              <a:t> for </a:t>
            </a:r>
            <a:r>
              <a:rPr lang="de-CH" b="1" dirty="0" err="1" smtClean="0"/>
              <a:t>exporters</a:t>
            </a:r>
            <a:r>
              <a:rPr lang="de-CH" b="1" dirty="0" smtClean="0"/>
              <a:t> such </a:t>
            </a:r>
            <a:r>
              <a:rPr lang="de-CH" b="1" dirty="0" err="1" smtClean="0"/>
              <a:t>as</a:t>
            </a:r>
            <a:r>
              <a:rPr lang="de-CH" b="1" dirty="0" smtClean="0"/>
              <a:t> Germany </a:t>
            </a:r>
            <a:r>
              <a:rPr lang="de-CH" b="1" dirty="0" err="1" smtClean="0"/>
              <a:t>or</a:t>
            </a:r>
            <a:r>
              <a:rPr lang="de-CH" b="1" dirty="0" smtClean="0"/>
              <a:t> Sweden </a:t>
            </a:r>
            <a:br>
              <a:rPr lang="de-CH" b="1" dirty="0" smtClean="0"/>
            </a:br>
            <a:r>
              <a:rPr lang="de-CH" b="1" dirty="0" smtClean="0"/>
              <a:t>(</a:t>
            </a:r>
            <a:r>
              <a:rPr lang="de-CH" b="1" dirty="0" err="1" smtClean="0"/>
              <a:t>see</a:t>
            </a:r>
            <a:r>
              <a:rPr lang="de-CH" b="1" dirty="0" smtClean="0"/>
              <a:t> </a:t>
            </a:r>
            <a:r>
              <a:rPr lang="de-CH" b="1" dirty="0" err="1" smtClean="0"/>
              <a:t>import</a:t>
            </a:r>
            <a:r>
              <a:rPr lang="de-CH" b="1" dirty="0" smtClean="0"/>
              <a:t> </a:t>
            </a:r>
            <a:r>
              <a:rPr lang="de-CH" b="1" dirty="0" err="1" smtClean="0"/>
              <a:t>statistics</a:t>
            </a:r>
            <a:r>
              <a:rPr lang="de-CH" b="1" dirty="0" smtClean="0"/>
              <a:t> from  Denmark)  </a:t>
            </a:r>
            <a:r>
              <a:rPr lang="de-CH" b="1" dirty="0" err="1" smtClean="0"/>
              <a:t>or</a:t>
            </a:r>
            <a:r>
              <a:rPr lang="de-CH" b="1" dirty="0" smtClean="0"/>
              <a:t> Romania (</a:t>
            </a:r>
            <a:r>
              <a:rPr lang="de-CH" b="1" dirty="0" err="1" smtClean="0"/>
              <a:t>see</a:t>
            </a:r>
            <a:r>
              <a:rPr lang="de-CH" b="1" dirty="0" smtClean="0"/>
              <a:t> </a:t>
            </a:r>
            <a:r>
              <a:rPr lang="de-CH" b="1" dirty="0" err="1" smtClean="0"/>
              <a:t>import</a:t>
            </a:r>
            <a:r>
              <a:rPr lang="de-CH" b="1" dirty="0" smtClean="0"/>
              <a:t> </a:t>
            </a:r>
            <a:r>
              <a:rPr lang="de-CH" b="1" dirty="0" err="1" smtClean="0"/>
              <a:t>stats</a:t>
            </a:r>
            <a:r>
              <a:rPr lang="de-CH" b="1" dirty="0" smtClean="0"/>
              <a:t> from US) and </a:t>
            </a:r>
            <a:r>
              <a:rPr lang="de-CH" b="1" dirty="0" err="1" smtClean="0"/>
              <a:t>many</a:t>
            </a:r>
            <a:r>
              <a:rPr lang="de-CH" b="1" dirty="0" smtClean="0"/>
              <a:t> </a:t>
            </a:r>
            <a:r>
              <a:rPr lang="de-CH" b="1" dirty="0" err="1" smtClean="0"/>
              <a:t>others</a:t>
            </a:r>
            <a:r>
              <a:rPr lang="de-CH" b="1" dirty="0" smtClean="0"/>
              <a:t>. 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415348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Who are the biggest producers (area) for selected crop groups? </a:t>
            </a:r>
            <a:endParaRPr lang="en-GB" noProof="0" dirty="0"/>
          </a:p>
        </p:txBody>
      </p:sp>
      <p:pic>
        <p:nvPicPr>
          <p:cNvPr id="17" name="Inhaltsplatzhalter 1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725" y="1484784"/>
            <a:ext cx="2639483" cy="1979613"/>
          </a:xfrm>
        </p:spPr>
      </p:pic>
      <p:pic>
        <p:nvPicPr>
          <p:cNvPr id="30" name="Inhaltsplatzhalter 29"/>
          <p:cNvPicPr>
            <a:picLocks noGrp="1" noChangeAspect="1"/>
          </p:cNvPicPr>
          <p:nvPr>
            <p:ph idx="16"/>
          </p:nvPr>
        </p:nvPicPr>
        <p:blipFill>
          <a:blip r:embed="rId3"/>
          <a:stretch>
            <a:fillRect/>
          </a:stretch>
        </p:blipFill>
        <p:spPr>
          <a:xfrm>
            <a:off x="3480554" y="3750026"/>
            <a:ext cx="2639483" cy="1979613"/>
          </a:xfrm>
          <a:prstGeom prst="rect">
            <a:avLst/>
          </a:prstGeom>
        </p:spPr>
      </p:pic>
      <p:pic>
        <p:nvPicPr>
          <p:cNvPr id="19" name="Inhaltsplatzhalter 18"/>
          <p:cNvPicPr>
            <a:picLocks noGrp="1" noChangeAspect="1"/>
          </p:cNvPicPr>
          <p:nvPr>
            <p:ph idx="17"/>
          </p:nvPr>
        </p:nvPicPr>
        <p:blipFill>
          <a:blip r:embed="rId4"/>
          <a:stretch>
            <a:fillRect/>
          </a:stretch>
        </p:blipFill>
        <p:spPr>
          <a:xfrm>
            <a:off x="617725" y="3749639"/>
            <a:ext cx="2639999" cy="1980000"/>
          </a:xfrm>
        </p:spPr>
      </p:pic>
      <p:pic>
        <p:nvPicPr>
          <p:cNvPr id="21" name="Inhaltsplatzhalter 20"/>
          <p:cNvPicPr>
            <a:picLocks noGrp="1" noChangeAspect="1"/>
          </p:cNvPicPr>
          <p:nvPr>
            <p:ph idx="18"/>
          </p:nvPr>
        </p:nvPicPr>
        <p:blipFill>
          <a:blip r:embed="rId5"/>
          <a:stretch>
            <a:fillRect/>
          </a:stretch>
        </p:blipFill>
        <p:spPr>
          <a:xfrm>
            <a:off x="3481902" y="1545211"/>
            <a:ext cx="2639999" cy="1980000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95DEAF-E952-4796-AAEE-4201E40CA590}" type="slidenum">
              <a:rPr lang="de-CH" smtClean="0"/>
              <a:pPr/>
              <a:t>24</a:t>
            </a:fld>
            <a:endParaRPr lang="de-CH" dirty="0"/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6595" y="1545211"/>
            <a:ext cx="2640000" cy="1980000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1991" y="3749639"/>
            <a:ext cx="264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13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Resources</a:t>
            </a:r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Eurostat (2017): Organic </a:t>
            </a:r>
            <a:r>
              <a:rPr lang="de-CH" dirty="0" err="1" smtClean="0"/>
              <a:t>farming</a:t>
            </a:r>
            <a:r>
              <a:rPr lang="de-CH" dirty="0" smtClean="0"/>
              <a:t> </a:t>
            </a:r>
            <a:r>
              <a:rPr lang="de-CH" dirty="0" err="1" smtClean="0"/>
              <a:t>statistics</a:t>
            </a:r>
            <a:r>
              <a:rPr lang="de-CH" dirty="0" smtClean="0"/>
              <a:t>. The Eurostat </a:t>
            </a:r>
            <a:r>
              <a:rPr lang="de-CH" dirty="0" err="1" smtClean="0"/>
              <a:t>website</a:t>
            </a:r>
            <a:r>
              <a:rPr lang="de-CH" dirty="0" smtClean="0"/>
              <a:t>. Eurostat, Luxembourg. Last update: November 16, 2017. http://ec.europa.eu/eurostat/statistics-explained/index.php/Organic_farming_statistics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OrganicDataNetwork (2014) D7.2 Code of Practice and Manual (OrMaCode). Università Politecnica delle Marche, Ancona, http://orgprints.org/28143/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Willer, Helga und Julia, Lernoud (Eds.) The World of Organic Agriculture - Statistics and Emerging Trends 2017. Research Institute of Organic Agriculture (FiBL) and IFOAM - Organics International, Frick and Bonn. http://www.organic-world.net/yearbook/yearbook-2017.html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Willer, Helga und Lernoud, Julia (2017) FiBL Survey on Organic Agriculture Worldwide – </a:t>
            </a:r>
            <a:r>
              <a:rPr lang="de-CH" dirty="0" err="1" smtClean="0"/>
              <a:t>Metadata</a:t>
            </a:r>
            <a:r>
              <a:rPr lang="de-CH" dirty="0" smtClean="0"/>
              <a:t>. In: The World of Organic Agriculture - </a:t>
            </a:r>
            <a:r>
              <a:rPr lang="de-CH" dirty="0" err="1" smtClean="0"/>
              <a:t>Statistics</a:t>
            </a:r>
            <a:r>
              <a:rPr lang="de-CH" dirty="0" smtClean="0"/>
              <a:t> and Emerging Trends 2017. Research Institute of Organic Agriculture (FiBL) and IFOAM - Organics International, Frick and Bonn, S. 296-306. </a:t>
            </a:r>
            <a:r>
              <a:rPr lang="de-CH" dirty="0" smtClean="0">
                <a:hlinkClick r:id="rId2"/>
              </a:rPr>
              <a:t>http://orgprints.org/31359/</a:t>
            </a:r>
            <a:endParaRPr lang="de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Willer, Helga; Schaack, Diana und Lernoud, Julia (2017) Organic Farming and Market Development in Europe and the European Union. In: The World of Organic Agriculture - </a:t>
            </a:r>
            <a:r>
              <a:rPr lang="de-CH" dirty="0" err="1" smtClean="0"/>
              <a:t>Statistics</a:t>
            </a:r>
            <a:r>
              <a:rPr lang="de-CH" dirty="0" smtClean="0"/>
              <a:t> and Emerging Trends 2017. FiBL and IFOAM - Organics International, Frick and Bonn, S. 206-243. </a:t>
            </a:r>
            <a:r>
              <a:rPr lang="de-CH" dirty="0" smtClean="0">
                <a:hlinkClick r:id="rId3"/>
              </a:rPr>
              <a:t>http://orgprints.org/31187/</a:t>
            </a:r>
            <a:endParaRPr lang="de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Zanoli, Raffaele (2014) Data Network for </a:t>
            </a:r>
            <a:r>
              <a:rPr lang="de-CH" dirty="0" err="1" smtClean="0"/>
              <a:t>better</a:t>
            </a:r>
            <a:r>
              <a:rPr lang="de-CH" dirty="0" smtClean="0"/>
              <a:t> European Organic Market Information - D7.1 </a:t>
            </a:r>
            <a:r>
              <a:rPr lang="de-CH" dirty="0" err="1" smtClean="0"/>
              <a:t>Recommendations</a:t>
            </a:r>
            <a:r>
              <a:rPr lang="de-CH" dirty="0" smtClean="0"/>
              <a:t>. Università Politecnica delle Marche, Ancona, </a:t>
            </a:r>
            <a:r>
              <a:rPr lang="de-CH" dirty="0" err="1" smtClean="0"/>
              <a:t>Italy</a:t>
            </a:r>
            <a:r>
              <a:rPr lang="de-CH" dirty="0" smtClean="0"/>
              <a:t>. http://orgprints.org/28032/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95DEAF-E952-4796-AAEE-4201E40CA590}" type="slidenum">
              <a:rPr lang="de-CH" smtClean="0"/>
              <a:pPr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11754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Acknowledgements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noProof="0" dirty="0" smtClean="0"/>
              <a:t>For the data collection on organic agriculture worldwide, the authors gratefully acknowledge the support of the Swiss State Secretariat for Economic Affairs (SECO), the International Trade Centre (ITC), IFOAM – Organics International and </a:t>
            </a:r>
            <a:r>
              <a:rPr lang="en-GB" sz="2000" noProof="0" dirty="0" err="1" smtClean="0"/>
              <a:t>NürnbergMesse</a:t>
            </a:r>
            <a:r>
              <a:rPr lang="en-GB" sz="2000" noProof="0" dirty="0" smtClean="0"/>
              <a:t>. </a:t>
            </a:r>
          </a:p>
          <a:p>
            <a:r>
              <a:rPr lang="en-GB" sz="2000" noProof="0" dirty="0" smtClean="0"/>
              <a:t>Furthermore, the European data collection was supported under the </a:t>
            </a:r>
            <a:r>
              <a:rPr lang="en-GB" sz="2000" noProof="0" dirty="0" err="1" smtClean="0"/>
              <a:t>OrganicDataNetwork</a:t>
            </a:r>
            <a:r>
              <a:rPr lang="en-GB" sz="2000" noProof="0" dirty="0" smtClean="0"/>
              <a:t> project, which has received funding from the European Union’s Seventh Framework Programme for research, technological development and demonstration under grant agreement no 289376 (2012-2014). </a:t>
            </a:r>
          </a:p>
          <a:p>
            <a:r>
              <a:rPr lang="en-GB" sz="2000" noProof="0" dirty="0" smtClean="0"/>
              <a:t>The views expressed herein can in no way be taken to reflect the official opinions of SECO, ITC, IFOAM Organics International, </a:t>
            </a:r>
            <a:r>
              <a:rPr lang="en-GB" sz="2000" noProof="0" dirty="0" err="1" smtClean="0"/>
              <a:t>NürnbergMesse</a:t>
            </a:r>
            <a:r>
              <a:rPr lang="en-GB" sz="2000" noProof="0" dirty="0" smtClean="0"/>
              <a:t> or the European Commission. </a:t>
            </a:r>
          </a:p>
          <a:p>
            <a:r>
              <a:rPr lang="en-GB" sz="2000" noProof="0" dirty="0" smtClean="0"/>
              <a:t/>
            </a:r>
            <a:br>
              <a:rPr lang="en-GB" sz="2000" noProof="0" dirty="0" smtClean="0"/>
            </a:br>
            <a:r>
              <a:rPr lang="en-GB" sz="2000" noProof="0" dirty="0" smtClean="0"/>
              <a:t>The contents of this presentation are the sole responsibility of the authors.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294688" y="6494463"/>
            <a:ext cx="508000" cy="287337"/>
          </a:xfrm>
          <a:prstGeom prst="rect">
            <a:avLst/>
          </a:prstGeom>
        </p:spPr>
        <p:txBody>
          <a:bodyPr/>
          <a:lstStyle/>
          <a:p>
            <a:fld id="{DBC8FA60-E7A4-4A3C-A274-EE460834FBED}" type="slidenum">
              <a:rPr lang="de-DE" smtClean="0"/>
              <a:pPr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615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Contacts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Miguel </a:t>
            </a:r>
            <a:r>
              <a:rPr lang="pt-BR" dirty="0"/>
              <a:t>Angel de Porras Acuña</a:t>
            </a:r>
            <a:r>
              <a:rPr lang="de-CH" dirty="0" smtClean="0"/>
              <a:t>, FiBL Europe</a:t>
            </a:r>
            <a:r>
              <a:rPr lang="de-CH" dirty="0"/>
              <a:t>, </a:t>
            </a:r>
            <a:r>
              <a:rPr lang="de-CH" dirty="0" smtClean="0"/>
              <a:t>miguel.deporras@fibl.org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Dr. Toralf Richter, FiBL </a:t>
            </a:r>
            <a:r>
              <a:rPr lang="de-CH" dirty="0" err="1"/>
              <a:t>Switzerland</a:t>
            </a:r>
            <a:r>
              <a:rPr lang="de-CH" dirty="0"/>
              <a:t>, toralf.richter@fibl.org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Dr. Matthias Stolze, FiBL </a:t>
            </a:r>
            <a:r>
              <a:rPr lang="de-CH" dirty="0" err="1" smtClean="0"/>
              <a:t>Switzerland</a:t>
            </a:r>
            <a:r>
              <a:rPr lang="de-CH" dirty="0" smtClean="0"/>
              <a:t>, matthias.stolze@fibl.org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 smtClean="0"/>
              <a:t>Dr. Helga Willer, FiBL </a:t>
            </a:r>
            <a:r>
              <a:rPr lang="de-CH" dirty="0" err="1" smtClean="0"/>
              <a:t>Switzerland</a:t>
            </a:r>
            <a:r>
              <a:rPr lang="de-CH" dirty="0"/>
              <a:t>, </a:t>
            </a:r>
            <a:r>
              <a:rPr lang="de-CH" dirty="0" smtClean="0"/>
              <a:t>helga.willer@fibl.org</a:t>
            </a:r>
          </a:p>
          <a:p>
            <a:endParaRPr lang="de-CH" dirty="0" smtClean="0"/>
          </a:p>
          <a:p>
            <a:r>
              <a:rPr lang="fr-FR" dirty="0"/>
              <a:t>FiBL </a:t>
            </a:r>
            <a:r>
              <a:rPr lang="fr-FR" dirty="0" smtClean="0"/>
              <a:t>Europe, Rue </a:t>
            </a:r>
            <a:r>
              <a:rPr lang="fr-FR" dirty="0"/>
              <a:t>de la presse 4, B-1000 Brussels, </a:t>
            </a:r>
            <a:r>
              <a:rPr lang="fr-FR" dirty="0">
                <a:hlinkClick r:id="rId2"/>
              </a:rPr>
              <a:t>http://</a:t>
            </a:r>
            <a:r>
              <a:rPr lang="fr-FR" dirty="0" smtClean="0">
                <a:hlinkClick r:id="rId2"/>
              </a:rPr>
              <a:t>www.fibl.org/en/fibl-europe-en/about-en.html</a:t>
            </a:r>
            <a:endParaRPr lang="fr-FR" dirty="0" smtClean="0"/>
          </a:p>
          <a:p>
            <a:r>
              <a:rPr lang="fr-FR" dirty="0" smtClean="0"/>
              <a:t>FiBL </a:t>
            </a:r>
            <a:r>
              <a:rPr lang="fr-FR" dirty="0" err="1" smtClean="0"/>
              <a:t>Switzerland</a:t>
            </a:r>
            <a:r>
              <a:rPr lang="fr-FR" dirty="0" smtClean="0"/>
              <a:t>, Ackerstrasse 113, Postfach 219, 5070 Frick, </a:t>
            </a:r>
            <a:r>
              <a:rPr lang="fr-FR" dirty="0" err="1" smtClean="0"/>
              <a:t>Switzerland</a:t>
            </a:r>
            <a:r>
              <a:rPr lang="fr-FR" dirty="0"/>
              <a:t>, http://www.fibl.org/en/switzerland/location-ch.html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95DEAF-E952-4796-AAEE-4201E40CA590}" type="slidenum">
              <a:rPr lang="de-CH" smtClean="0"/>
              <a:pPr/>
              <a:t>27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36721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European Union: Development of organic producers 2007 to 2016</a:t>
            </a:r>
            <a:endParaRPr lang="en-GB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9E8A02-F335-4180-86B0-71CB36EE56E7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70894420"/>
              </p:ext>
            </p:extLst>
          </p:nvPr>
        </p:nvGraphicFramePr>
        <p:xfrm>
          <a:off x="539553" y="1368992"/>
          <a:ext cx="784887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3794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European Union: Development of organic retail sales 2000 to 2016</a:t>
            </a:r>
            <a:endParaRPr lang="en-GB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36000" y="6494463"/>
            <a:ext cx="508000" cy="287337"/>
          </a:xfrm>
        </p:spPr>
        <p:txBody>
          <a:bodyPr/>
          <a:lstStyle/>
          <a:p>
            <a:fld id="{C39E8A02-F335-4180-86B0-71CB36EE56E7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447788539"/>
              </p:ext>
            </p:extLst>
          </p:nvPr>
        </p:nvGraphicFramePr>
        <p:xfrm>
          <a:off x="633912" y="1419457"/>
          <a:ext cx="792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76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European Union: Development of organic importers  2007 to 2016</a:t>
            </a:r>
            <a:endParaRPr lang="en-GB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9E8A02-F335-4180-86B0-71CB36EE56E7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243396259"/>
              </p:ext>
            </p:extLst>
          </p:nvPr>
        </p:nvGraphicFramePr>
        <p:xfrm>
          <a:off x="617725" y="1381895"/>
          <a:ext cx="8346763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0447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623"/>
            <a:ext cx="8280920" cy="654443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94688" y="6494463"/>
            <a:ext cx="508000" cy="2873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BC8FA60-E7A4-4A3C-A274-EE460834FBED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102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144000"/>
            <a:ext cx="8251825" cy="717550"/>
          </a:xfrm>
        </p:spPr>
        <p:txBody>
          <a:bodyPr/>
          <a:lstStyle/>
          <a:p>
            <a:r>
              <a:rPr lang="de-CH" sz="2000" smtClean="0"/>
              <a:t>WORLD: ORGANIC LAND USE 2015</a:t>
            </a:r>
            <a:endParaRPr lang="en-GB" sz="2000" dirty="0"/>
          </a:p>
        </p:txBody>
      </p:sp>
      <p:sp>
        <p:nvSpPr>
          <p:cNvPr id="8" name="Inhaltsplatzhalter 5"/>
          <p:cNvSpPr txBox="1">
            <a:spLocks/>
          </p:cNvSpPr>
          <p:nvPr/>
        </p:nvSpPr>
        <p:spPr bwMode="auto">
          <a:xfrm>
            <a:off x="5004007" y="-1230240"/>
            <a:ext cx="457" cy="1296000"/>
          </a:xfrm>
          <a:prstGeom prst="ellipse">
            <a:avLst/>
          </a:prstGeom>
          <a:solidFill>
            <a:srgbClr val="3EBA12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/>
            <a:endParaRPr lang="en-GB" sz="1200" b="1" kern="0" dirty="0">
              <a:solidFill>
                <a:schemeClr val="bg1"/>
              </a:solidFill>
            </a:endParaRPr>
          </a:p>
        </p:txBody>
      </p:sp>
      <p:sp>
        <p:nvSpPr>
          <p:cNvPr id="9" name="Inhaltsplatzhalter 5"/>
          <p:cNvSpPr txBox="1">
            <a:spLocks/>
          </p:cNvSpPr>
          <p:nvPr/>
        </p:nvSpPr>
        <p:spPr bwMode="auto">
          <a:xfrm>
            <a:off x="2736000" y="864000"/>
            <a:ext cx="1332000" cy="1296000"/>
          </a:xfrm>
          <a:prstGeom prst="ellipse">
            <a:avLst/>
          </a:prstGeom>
          <a:solidFill>
            <a:srgbClr val="3EBA12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/>
            <a:endParaRPr lang="en-GB" sz="1200" b="1" kern="0" dirty="0">
              <a:solidFill>
                <a:schemeClr val="bg1"/>
              </a:solidFill>
            </a:endParaRPr>
          </a:p>
        </p:txBody>
      </p:sp>
      <p:sp>
        <p:nvSpPr>
          <p:cNvPr id="10" name="Inhaltsplatzhalter 5"/>
          <p:cNvSpPr txBox="1">
            <a:spLocks/>
          </p:cNvSpPr>
          <p:nvPr/>
        </p:nvSpPr>
        <p:spPr bwMode="auto">
          <a:xfrm>
            <a:off x="432000" y="864000"/>
            <a:ext cx="1332000" cy="1296000"/>
          </a:xfrm>
          <a:prstGeom prst="ellipse">
            <a:avLst/>
          </a:prstGeom>
          <a:solidFill>
            <a:srgbClr val="3EBA12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/>
            <a:r>
              <a:rPr lang="en-GB" sz="1800" b="1" kern="0" dirty="0" smtClean="0">
                <a:solidFill>
                  <a:schemeClr val="bg1"/>
                </a:solidFill>
              </a:rPr>
              <a:t>10 </a:t>
            </a:r>
            <a:br>
              <a:rPr lang="en-GB" sz="1800" b="1" kern="0" dirty="0" smtClean="0">
                <a:solidFill>
                  <a:schemeClr val="bg1"/>
                </a:solidFill>
              </a:rPr>
            </a:br>
            <a:r>
              <a:rPr lang="en-GB" sz="1200" b="1" kern="0" dirty="0" smtClean="0">
                <a:solidFill>
                  <a:schemeClr val="bg1"/>
                </a:solidFill>
              </a:rPr>
              <a:t>Mio ha </a:t>
            </a:r>
            <a:br>
              <a:rPr lang="en-GB" sz="1200" b="1" kern="0" dirty="0" smtClean="0">
                <a:solidFill>
                  <a:schemeClr val="bg1"/>
                </a:solidFill>
              </a:rPr>
            </a:br>
            <a:r>
              <a:rPr lang="en-GB" sz="1200" b="1" kern="0" dirty="0" smtClean="0">
                <a:solidFill>
                  <a:schemeClr val="bg1"/>
                </a:solidFill>
              </a:rPr>
              <a:t>arable land</a:t>
            </a:r>
            <a:endParaRPr lang="en-GB" sz="1200" b="1" kern="0" dirty="0">
              <a:solidFill>
                <a:schemeClr val="bg1"/>
              </a:solidFill>
            </a:endParaRP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596472560"/>
              </p:ext>
            </p:extLst>
          </p:nvPr>
        </p:nvGraphicFramePr>
        <p:xfrm>
          <a:off x="310762" y="4247677"/>
          <a:ext cx="2034529" cy="1708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Diagramm 2"/>
          <p:cNvGraphicFramePr>
            <a:graphicFrameLocks noGrp="1"/>
          </p:cNvGraphicFramePr>
          <p:nvPr>
            <p:ph sz="half" idx="10"/>
            <p:extLst/>
          </p:nvPr>
        </p:nvGraphicFramePr>
        <p:xfrm>
          <a:off x="107504" y="2986885"/>
          <a:ext cx="2088232" cy="1504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Chart 16"/>
          <p:cNvGraphicFramePr/>
          <p:nvPr>
            <p:extLst/>
          </p:nvPr>
        </p:nvGraphicFramePr>
        <p:xfrm>
          <a:off x="2594719" y="4435525"/>
          <a:ext cx="1998850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Diagramm 2"/>
          <p:cNvGraphicFramePr/>
          <p:nvPr>
            <p:extLst/>
          </p:nvPr>
        </p:nvGraphicFramePr>
        <p:xfrm>
          <a:off x="2313086" y="3008834"/>
          <a:ext cx="2123727" cy="1568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6" name="Inhaltsplatzhalter 5"/>
          <p:cNvSpPr txBox="1">
            <a:spLocks/>
          </p:cNvSpPr>
          <p:nvPr/>
        </p:nvSpPr>
        <p:spPr bwMode="auto">
          <a:xfrm>
            <a:off x="7236000" y="864000"/>
            <a:ext cx="1332000" cy="1296000"/>
          </a:xfrm>
          <a:prstGeom prst="ellipse">
            <a:avLst/>
          </a:prstGeom>
          <a:solidFill>
            <a:srgbClr val="3EBA12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/>
            <a:r>
              <a:rPr lang="en-GB" sz="1800" b="1" kern="0" dirty="0" smtClean="0">
                <a:solidFill>
                  <a:schemeClr val="bg1"/>
                </a:solidFill>
              </a:rPr>
              <a:t>39.4</a:t>
            </a:r>
            <a:r>
              <a:rPr lang="en-GB" sz="1400" b="1" kern="0" dirty="0" smtClean="0">
                <a:solidFill>
                  <a:schemeClr val="bg1"/>
                </a:solidFill>
              </a:rPr>
              <a:t> </a:t>
            </a:r>
            <a:br>
              <a:rPr lang="en-GB" sz="1400" b="1" kern="0" dirty="0" smtClean="0">
                <a:solidFill>
                  <a:schemeClr val="bg1"/>
                </a:solidFill>
              </a:rPr>
            </a:br>
            <a:r>
              <a:rPr lang="en-GB" sz="1200" b="1" kern="0" dirty="0" smtClean="0">
                <a:solidFill>
                  <a:schemeClr val="bg1"/>
                </a:solidFill>
              </a:rPr>
              <a:t>Mio ha </a:t>
            </a:r>
            <a:br>
              <a:rPr lang="en-GB" sz="1200" b="1" kern="0" dirty="0" smtClean="0">
                <a:solidFill>
                  <a:schemeClr val="bg1"/>
                </a:solidFill>
              </a:rPr>
            </a:br>
            <a:r>
              <a:rPr lang="en-GB" sz="1200" b="1" kern="0" dirty="0" smtClean="0">
                <a:solidFill>
                  <a:schemeClr val="bg1"/>
                </a:solidFill>
              </a:rPr>
              <a:t>of wild collection</a:t>
            </a:r>
            <a:endParaRPr lang="en-GB" sz="1200" b="1" kern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84000" y="2232000"/>
            <a:ext cx="1802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0" dirty="0">
                <a:latin typeface="+mj-lt"/>
              </a:rPr>
              <a:t>The organic </a:t>
            </a:r>
            <a:r>
              <a:rPr lang="en-GB" sz="900" b="0" dirty="0" smtClean="0">
                <a:latin typeface="+mj-lt"/>
              </a:rPr>
              <a:t>wild collection </a:t>
            </a:r>
            <a:r>
              <a:rPr lang="en-GB" sz="900" b="0" dirty="0">
                <a:latin typeface="+mj-lt"/>
              </a:rPr>
              <a:t>areas are concentrated in </a:t>
            </a:r>
            <a:r>
              <a:rPr lang="en-GB" sz="900" b="0" dirty="0" smtClean="0">
                <a:latin typeface="+mj-lt"/>
              </a:rPr>
              <a:t> Europe</a:t>
            </a:r>
            <a:r>
              <a:rPr lang="en-GB" sz="900" b="0" dirty="0">
                <a:latin typeface="+mj-lt"/>
              </a:rPr>
              <a:t>, Africa, Asia, and </a:t>
            </a:r>
            <a:r>
              <a:rPr lang="en-GB" sz="900" b="0" dirty="0" smtClean="0">
                <a:latin typeface="+mj-lt"/>
              </a:rPr>
              <a:t/>
            </a:r>
            <a:br>
              <a:rPr lang="en-GB" sz="900" b="0" dirty="0" smtClean="0">
                <a:latin typeface="+mj-lt"/>
              </a:rPr>
            </a:br>
            <a:r>
              <a:rPr lang="en-GB" sz="900" b="0" dirty="0" smtClean="0">
                <a:latin typeface="+mj-lt"/>
              </a:rPr>
              <a:t>Latin </a:t>
            </a:r>
            <a:r>
              <a:rPr lang="en-GB" sz="900" b="0" dirty="0">
                <a:latin typeface="+mj-lt"/>
              </a:rPr>
              <a:t>America. </a:t>
            </a:r>
          </a:p>
        </p:txBody>
      </p:sp>
      <p:graphicFrame>
        <p:nvGraphicFramePr>
          <p:cNvPr id="23" name="Diagramm 2"/>
          <p:cNvGraphicFramePr/>
          <p:nvPr>
            <p:extLst/>
          </p:nvPr>
        </p:nvGraphicFramePr>
        <p:xfrm>
          <a:off x="6984000" y="3063348"/>
          <a:ext cx="2160000" cy="1386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4" name="Diagramm 3"/>
          <p:cNvGraphicFramePr/>
          <p:nvPr>
            <p:extLst/>
          </p:nvPr>
        </p:nvGraphicFramePr>
        <p:xfrm>
          <a:off x="7057756" y="4478059"/>
          <a:ext cx="1860251" cy="1648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716000" y="2232000"/>
            <a:ext cx="2088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0" dirty="0">
                <a:latin typeface="+mj-lt"/>
              </a:rPr>
              <a:t>Permanent grassland represents 1.0% of the </a:t>
            </a:r>
            <a:r>
              <a:rPr lang="en-GB" sz="900" b="0" dirty="0" err="1" smtClean="0">
                <a:latin typeface="+mj-lt"/>
              </a:rPr>
              <a:t>world,s</a:t>
            </a:r>
            <a:r>
              <a:rPr lang="en-GB" sz="900" b="0" dirty="0" smtClean="0">
                <a:latin typeface="+mj-lt"/>
              </a:rPr>
              <a:t> </a:t>
            </a:r>
            <a:r>
              <a:rPr lang="en-GB" sz="900" b="0" dirty="0">
                <a:latin typeface="+mj-lt"/>
              </a:rPr>
              <a:t>permanent grassland, 33.1 Mio ha, and a 65% of the organic agricultural land. It increased by 17% over 2014.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48000" y="2232000"/>
            <a:ext cx="19799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0" dirty="0" smtClean="0">
                <a:latin typeface="+mj-lt"/>
              </a:rPr>
              <a:t>Organic permanent crops represent </a:t>
            </a:r>
            <a:r>
              <a:rPr lang="en-GB" sz="900" b="0" dirty="0">
                <a:latin typeface="+mj-lt"/>
              </a:rPr>
              <a:t>2.5% of the </a:t>
            </a:r>
            <a:r>
              <a:rPr lang="en-GB" sz="900" b="0" dirty="0" err="1" smtClean="0">
                <a:latin typeface="+mj-lt"/>
              </a:rPr>
              <a:t>world,s</a:t>
            </a:r>
            <a:r>
              <a:rPr lang="en-GB" sz="900" b="0" dirty="0" smtClean="0">
                <a:latin typeface="+mj-lt"/>
              </a:rPr>
              <a:t> </a:t>
            </a:r>
            <a:r>
              <a:rPr lang="en-GB" sz="900" b="0" dirty="0">
                <a:latin typeface="+mj-lt"/>
              </a:rPr>
              <a:t>permanent cropland, 4 Mio ha, and a 8% of the organic agricultural land. </a:t>
            </a:r>
            <a:r>
              <a:rPr lang="en-GB" sz="900" b="0" dirty="0" smtClean="0">
                <a:latin typeface="+mj-lt"/>
              </a:rPr>
              <a:t>They increased </a:t>
            </a:r>
            <a:r>
              <a:rPr lang="en-GB" sz="900" b="0" dirty="0">
                <a:latin typeface="+mj-lt"/>
              </a:rPr>
              <a:t>by 19% over 2014.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5402" y="2240934"/>
            <a:ext cx="19437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0" dirty="0">
                <a:latin typeface="+mj-lt"/>
              </a:rPr>
              <a:t>Arable land represents 0.7% of the </a:t>
            </a:r>
            <a:r>
              <a:rPr lang="en-GB" sz="900" b="0" dirty="0" err="1" smtClean="0">
                <a:latin typeface="+mj-lt"/>
              </a:rPr>
              <a:t>world,s</a:t>
            </a:r>
            <a:r>
              <a:rPr lang="en-GB" sz="900" b="0" dirty="0" smtClean="0">
                <a:latin typeface="+mj-lt"/>
              </a:rPr>
              <a:t> </a:t>
            </a:r>
            <a:r>
              <a:rPr lang="en-GB" sz="900" b="0" dirty="0">
                <a:latin typeface="+mj-lt"/>
              </a:rPr>
              <a:t>arable crop land, 10 Mio ha, and 19.6% of the </a:t>
            </a:r>
            <a:r>
              <a:rPr lang="en-GB" sz="900" b="0" dirty="0" err="1" smtClean="0">
                <a:latin typeface="+mj-lt"/>
              </a:rPr>
              <a:t>world,s</a:t>
            </a:r>
            <a:r>
              <a:rPr lang="en-GB" sz="900" b="0" dirty="0" smtClean="0">
                <a:latin typeface="+mj-lt"/>
              </a:rPr>
              <a:t> </a:t>
            </a:r>
            <a:r>
              <a:rPr lang="en-GB" sz="900" b="0" dirty="0">
                <a:latin typeface="+mj-lt"/>
              </a:rPr>
              <a:t>organic agricultural land. It increased by 12.9% over 2014.</a:t>
            </a:r>
          </a:p>
        </p:txBody>
      </p:sp>
      <p:graphicFrame>
        <p:nvGraphicFramePr>
          <p:cNvPr id="28" name="Diagramm 2"/>
          <p:cNvGraphicFramePr/>
          <p:nvPr>
            <p:extLst/>
          </p:nvPr>
        </p:nvGraphicFramePr>
        <p:xfrm>
          <a:off x="4544612" y="2942478"/>
          <a:ext cx="2123727" cy="1568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9" name="Chart 28"/>
          <p:cNvGraphicFramePr/>
          <p:nvPr>
            <p:extLst/>
          </p:nvPr>
        </p:nvGraphicFramePr>
        <p:xfrm>
          <a:off x="4680000" y="4504468"/>
          <a:ext cx="2422825" cy="1594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80000" y="6093296"/>
            <a:ext cx="21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altLang="de-DE" sz="800" b="0" dirty="0">
                <a:latin typeface="Calibri" panose="020F0502020204030204" pitchFamily="34" charset="0"/>
              </a:rPr>
              <a:t>Organic permanent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grassland  by </a:t>
            </a:r>
            <a:r>
              <a:rPr lang="de-CH" altLang="de-DE" sz="800" b="0" dirty="0">
                <a:latin typeface="Calibri" panose="020F0502020204030204" pitchFamily="34" charset="0"/>
              </a:rPr>
              <a:t>region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2015</a:t>
            </a:r>
            <a:endParaRPr lang="en-GB" sz="800" b="0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173" y="5887324"/>
            <a:ext cx="16401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altLang="de-DE" sz="800" b="0" dirty="0">
                <a:latin typeface="Calibri" panose="020F0502020204030204" pitchFamily="34" charset="0"/>
              </a:rPr>
              <a:t>Organic arable land by region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2015</a:t>
            </a:r>
            <a:endParaRPr lang="en-GB" sz="800" b="0" dirty="0">
              <a:latin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58473" y="6048071"/>
            <a:ext cx="18870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altLang="de-DE" sz="800" b="0" dirty="0">
                <a:latin typeface="Calibri" panose="020F0502020204030204" pitchFamily="34" charset="0"/>
              </a:rPr>
              <a:t>Organic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permanent crops </a:t>
            </a:r>
            <a:r>
              <a:rPr lang="de-CH" altLang="de-DE" sz="800" b="0" dirty="0">
                <a:latin typeface="Calibri" panose="020F0502020204030204" pitchFamily="34" charset="0"/>
              </a:rPr>
              <a:t>by region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2015</a:t>
            </a:r>
            <a:endParaRPr lang="en-GB" sz="800" b="0" dirty="0">
              <a:latin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84000" y="6117435"/>
            <a:ext cx="17764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altLang="de-DE" sz="800" b="0" dirty="0">
                <a:latin typeface="Calibri" panose="020F0502020204030204" pitchFamily="34" charset="0"/>
              </a:rPr>
              <a:t>Organic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wild collection by </a:t>
            </a:r>
            <a:r>
              <a:rPr lang="de-CH" altLang="de-DE" sz="800" b="0" dirty="0">
                <a:latin typeface="Calibri" panose="020F0502020204030204" pitchFamily="34" charset="0"/>
              </a:rPr>
              <a:t>region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2015</a:t>
            </a:r>
            <a:endParaRPr lang="en-GB" sz="800" b="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84000" y="6245589"/>
            <a:ext cx="1770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altLang="de-DE" sz="800" b="0" dirty="0">
                <a:latin typeface="Calibri" panose="020F0502020204030204" pitchFamily="34" charset="0"/>
              </a:rPr>
              <a:t>Organic wild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collection: </a:t>
            </a:r>
            <a:r>
              <a:rPr lang="de-CH" altLang="de-DE" sz="800" b="0" dirty="0">
                <a:latin typeface="Calibri" panose="020F0502020204030204" pitchFamily="34" charset="0"/>
              </a:rPr>
              <a:t>The </a:t>
            </a:r>
            <a:r>
              <a:rPr lang="en-GB" sz="800" b="0" dirty="0">
                <a:latin typeface="Calibri" pitchFamily="34" charset="0"/>
              </a:rPr>
              <a:t>five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countries with</a:t>
            </a:r>
            <a:r>
              <a:rPr lang="de-CH" altLang="de-DE" sz="800" b="0" dirty="0">
                <a:latin typeface="Calibri" panose="020F0502020204030204" pitchFamily="34" charset="0"/>
              </a:rPr>
              <a:t>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the </a:t>
            </a:r>
            <a:r>
              <a:rPr lang="de-CH" altLang="de-DE" sz="800" b="0" dirty="0">
                <a:latin typeface="Calibri" panose="020F0502020204030204" pitchFamily="34" charset="0"/>
              </a:rPr>
              <a:t>largest areas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2015</a:t>
            </a:r>
            <a:endParaRPr lang="en-GB" sz="800" b="0" dirty="0">
              <a:latin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60360" y="6223058"/>
            <a:ext cx="19239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altLang="de-DE" sz="800" b="0" dirty="0">
                <a:latin typeface="Calibri" panose="020F0502020204030204" pitchFamily="34" charset="0"/>
              </a:rPr>
              <a:t>Organic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permanent crops: Key crops 2015</a:t>
            </a:r>
            <a:endParaRPr lang="en-GB" sz="800" b="0" dirty="0">
              <a:latin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0701" y="6044080"/>
            <a:ext cx="16770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altLang="de-DE" sz="800" b="0" dirty="0">
                <a:latin typeface="Calibri" panose="020F0502020204030204" pitchFamily="34" charset="0"/>
              </a:rPr>
              <a:t>Organic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arable land: Key crops 2015</a:t>
            </a:r>
            <a:endParaRPr lang="en-GB" sz="800" b="0" dirty="0"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80000" y="6237312"/>
            <a:ext cx="21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altLang="de-DE" sz="800" b="0" dirty="0">
                <a:latin typeface="Calibri" panose="020F0502020204030204" pitchFamily="34" charset="0"/>
              </a:rPr>
              <a:t>Organic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permanet grassland: </a:t>
            </a:r>
            <a:r>
              <a:rPr lang="de-CH" altLang="de-DE" sz="800" b="0" dirty="0">
                <a:latin typeface="Calibri" panose="020F0502020204030204" pitchFamily="34" charset="0"/>
              </a:rPr>
              <a:t>The </a:t>
            </a:r>
            <a:r>
              <a:rPr lang="en-GB" sz="800" b="0" dirty="0">
                <a:latin typeface="Calibri" pitchFamily="34" charset="0"/>
              </a:rPr>
              <a:t>five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 countries </a:t>
            </a:r>
            <a:r>
              <a:rPr lang="de-CH" altLang="de-DE" sz="800" b="0" dirty="0">
                <a:latin typeface="Calibri" panose="020F0502020204030204" pitchFamily="34" charset="0"/>
              </a:rPr>
              <a:t>with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the </a:t>
            </a:r>
            <a:r>
              <a:rPr lang="de-CH" altLang="de-DE" sz="800" b="0" dirty="0">
                <a:latin typeface="Calibri" panose="020F0502020204030204" pitchFamily="34" charset="0"/>
              </a:rPr>
              <a:t>largest areas </a:t>
            </a:r>
            <a:r>
              <a:rPr lang="de-CH" altLang="de-DE" sz="800" b="0" dirty="0" smtClean="0">
                <a:latin typeface="Calibri" panose="020F0502020204030204" pitchFamily="34" charset="0"/>
              </a:rPr>
              <a:t>2015</a:t>
            </a:r>
            <a:endParaRPr lang="en-GB" sz="800" b="0" dirty="0">
              <a:latin typeface="Calibri" panose="020F0502020204030204" pitchFamily="34" charset="0"/>
            </a:endParaRPr>
          </a:p>
        </p:txBody>
      </p:sp>
      <p:sp>
        <p:nvSpPr>
          <p:cNvPr id="36" name="TextBox 2"/>
          <p:cNvSpPr txBox="1"/>
          <p:nvPr/>
        </p:nvSpPr>
        <p:spPr>
          <a:xfrm>
            <a:off x="6830743" y="6624611"/>
            <a:ext cx="22531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 smtClean="0">
                <a:latin typeface="Calibri" panose="020F0502020204030204" pitchFamily="34" charset="0"/>
              </a:rPr>
              <a:t>Source: FiBL survey 2017  www.organic-world.net</a:t>
            </a:r>
            <a:endParaRPr lang="en-GB" sz="800" b="0" dirty="0">
              <a:latin typeface="Calibri" panose="020F0502020204030204" pitchFamily="34" charset="0"/>
            </a:endParaRPr>
          </a:p>
        </p:txBody>
      </p:sp>
      <p:cxnSp>
        <p:nvCxnSpPr>
          <p:cNvPr id="37" name="Gerader Verbinder 36"/>
          <p:cNvCxnSpPr/>
          <p:nvPr/>
        </p:nvCxnSpPr>
        <p:spPr bwMode="auto">
          <a:xfrm>
            <a:off x="2268000" y="2304408"/>
            <a:ext cx="0" cy="4356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" name="Gerader Verbinder 37"/>
          <p:cNvCxnSpPr/>
          <p:nvPr/>
        </p:nvCxnSpPr>
        <p:spPr bwMode="auto">
          <a:xfrm>
            <a:off x="4536000" y="2313328"/>
            <a:ext cx="0" cy="4356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" name="Gerader Verbinder 38"/>
          <p:cNvCxnSpPr/>
          <p:nvPr/>
        </p:nvCxnSpPr>
        <p:spPr bwMode="auto">
          <a:xfrm>
            <a:off x="6804000" y="2313328"/>
            <a:ext cx="0" cy="43560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Gerader Verbinder 6"/>
          <p:cNvCxnSpPr/>
          <p:nvPr/>
        </p:nvCxnSpPr>
        <p:spPr bwMode="auto">
          <a:xfrm>
            <a:off x="227422" y="446400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0" name="Gerader Verbinder 39"/>
          <p:cNvCxnSpPr/>
          <p:nvPr/>
        </p:nvCxnSpPr>
        <p:spPr bwMode="auto">
          <a:xfrm>
            <a:off x="2520000" y="446400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1" name="Gerader Verbinder 40"/>
          <p:cNvCxnSpPr/>
          <p:nvPr/>
        </p:nvCxnSpPr>
        <p:spPr bwMode="auto">
          <a:xfrm>
            <a:off x="4753406" y="446400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2" name="Gerader Verbinder 41"/>
          <p:cNvCxnSpPr/>
          <p:nvPr/>
        </p:nvCxnSpPr>
        <p:spPr bwMode="auto">
          <a:xfrm>
            <a:off x="7092000" y="4464000"/>
            <a:ext cx="180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1" name="Grafik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588" y="4641124"/>
            <a:ext cx="288080" cy="18288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620" y="4866667"/>
            <a:ext cx="291904" cy="182880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573" y="5090919"/>
            <a:ext cx="291967" cy="182880"/>
          </a:xfrm>
          <a:prstGeom prst="rect">
            <a:avLst/>
          </a:prstGeom>
          <a:ln w="3175"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524" y="5308864"/>
            <a:ext cx="288032" cy="182880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750" y="4619275"/>
            <a:ext cx="293955" cy="18288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733" y="4850924"/>
            <a:ext cx="289167" cy="182880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782" y="5080737"/>
            <a:ext cx="294227" cy="182880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138" y="5314524"/>
            <a:ext cx="289180" cy="182880"/>
          </a:xfrm>
          <a:prstGeom prst="rect">
            <a:avLst/>
          </a:prstGeom>
        </p:spPr>
      </p:pic>
      <p:pic>
        <p:nvPicPr>
          <p:cNvPr id="46" name="Grafik 45"/>
          <p:cNvPicPr>
            <a:picLocks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247" y="5548157"/>
            <a:ext cx="290959" cy="182880"/>
          </a:xfrm>
          <a:prstGeom prst="rect">
            <a:avLst/>
          </a:prstGeom>
          <a:ln w="3175">
            <a:noFill/>
          </a:ln>
        </p:spPr>
      </p:pic>
      <p:sp>
        <p:nvSpPr>
          <p:cNvPr id="47" name="TextBox 4"/>
          <p:cNvSpPr txBox="1"/>
          <p:nvPr/>
        </p:nvSpPr>
        <p:spPr>
          <a:xfrm>
            <a:off x="4497243" y="4623508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Australia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48" name="TextBox 4"/>
          <p:cNvSpPr txBox="1"/>
          <p:nvPr/>
        </p:nvSpPr>
        <p:spPr>
          <a:xfrm>
            <a:off x="4497243" y="4848656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Argentina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49" name="TextBox 4"/>
          <p:cNvSpPr txBox="1"/>
          <p:nvPr/>
        </p:nvSpPr>
        <p:spPr>
          <a:xfrm>
            <a:off x="4497243" y="5076389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Uruguay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0" name="TextBox 4"/>
          <p:cNvSpPr txBox="1"/>
          <p:nvPr/>
        </p:nvSpPr>
        <p:spPr>
          <a:xfrm>
            <a:off x="4497243" y="5304122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Spain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1" name="TextBox 4"/>
          <p:cNvSpPr txBox="1"/>
          <p:nvPr/>
        </p:nvSpPr>
        <p:spPr>
          <a:xfrm>
            <a:off x="4497243" y="5523471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US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2" name="TextBox 4"/>
          <p:cNvSpPr txBox="1"/>
          <p:nvPr/>
        </p:nvSpPr>
        <p:spPr>
          <a:xfrm>
            <a:off x="6601444" y="4603911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Finland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3" name="TextBox 4"/>
          <p:cNvSpPr txBox="1"/>
          <p:nvPr/>
        </p:nvSpPr>
        <p:spPr>
          <a:xfrm>
            <a:off x="6605936" y="4835760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Zambia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4" name="TextBox 4"/>
          <p:cNvSpPr txBox="1"/>
          <p:nvPr/>
        </p:nvSpPr>
        <p:spPr>
          <a:xfrm>
            <a:off x="6605936" y="5069114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India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5" name="TextBox 4"/>
          <p:cNvSpPr txBox="1"/>
          <p:nvPr/>
        </p:nvSpPr>
        <p:spPr>
          <a:xfrm>
            <a:off x="6605936" y="5298226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Namibia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56" name="TextBox 4"/>
          <p:cNvSpPr txBox="1"/>
          <p:nvPr/>
        </p:nvSpPr>
        <p:spPr>
          <a:xfrm>
            <a:off x="6601444" y="5531875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Romania</a:t>
            </a:r>
            <a:endParaRPr lang="en-GB" sz="800" b="0" dirty="0">
              <a:latin typeface="Calibri" pitchFamily="34" charset="0"/>
            </a:endParaRPr>
          </a:p>
        </p:txBody>
      </p:sp>
      <p:cxnSp>
        <p:nvCxnSpPr>
          <p:cNvPr id="64" name="Gerade Verbindung mit Pfeil 63"/>
          <p:cNvCxnSpPr>
            <a:stCxn id="9" idx="3"/>
            <a:endCxn id="9" idx="7"/>
          </p:cNvCxnSpPr>
          <p:nvPr/>
        </p:nvCxnSpPr>
        <p:spPr bwMode="auto">
          <a:xfrm flipV="1">
            <a:off x="2931067" y="1053795"/>
            <a:ext cx="941866" cy="916410"/>
          </a:xfrm>
          <a:prstGeom prst="straightConnector1">
            <a:avLst/>
          </a:prstGeom>
          <a:solidFill>
            <a:schemeClr val="accent1"/>
          </a:solidFill>
          <a:ln w="101600" cap="flat" cmpd="sng" algn="ctr">
            <a:solidFill>
              <a:srgbClr val="BCE292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8" name="Inhaltsplatzhalter 5"/>
          <p:cNvSpPr txBox="1">
            <a:spLocks/>
          </p:cNvSpPr>
          <p:nvPr/>
        </p:nvSpPr>
        <p:spPr bwMode="auto">
          <a:xfrm>
            <a:off x="5004000" y="821933"/>
            <a:ext cx="1332000" cy="1338254"/>
          </a:xfrm>
          <a:prstGeom prst="ellipse">
            <a:avLst/>
          </a:prstGeom>
          <a:solidFill>
            <a:srgbClr val="3EBA12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/>
            <a:r>
              <a:rPr lang="en-GB" sz="1800" b="1" kern="0" dirty="0" smtClean="0">
                <a:solidFill>
                  <a:schemeClr val="bg1"/>
                </a:solidFill>
              </a:rPr>
              <a:t>63% </a:t>
            </a:r>
            <a:r>
              <a:rPr lang="en-GB" sz="1400" b="1" kern="0" dirty="0" smtClean="0">
                <a:solidFill>
                  <a:schemeClr val="bg1"/>
                </a:solidFill>
              </a:rPr>
              <a:t/>
            </a:r>
            <a:br>
              <a:rPr lang="en-GB" sz="1400" b="1" kern="0" dirty="0" smtClean="0">
                <a:solidFill>
                  <a:schemeClr val="bg1"/>
                </a:solidFill>
              </a:rPr>
            </a:br>
            <a:r>
              <a:rPr lang="en-GB" sz="1200" b="1" kern="0" dirty="0" smtClean="0">
                <a:solidFill>
                  <a:schemeClr val="bg1"/>
                </a:solidFill>
              </a:rPr>
              <a:t>grassland</a:t>
            </a:r>
            <a:endParaRPr lang="en-GB" sz="1200" b="1" kern="0" dirty="0">
              <a:solidFill>
                <a:schemeClr val="bg1"/>
              </a:solidFill>
            </a:endParaRPr>
          </a:p>
        </p:txBody>
      </p:sp>
      <p:sp>
        <p:nvSpPr>
          <p:cNvPr id="81" name="Inhaltsplatzhalter 5"/>
          <p:cNvSpPr txBox="1">
            <a:spLocks/>
          </p:cNvSpPr>
          <p:nvPr/>
        </p:nvSpPr>
        <p:spPr bwMode="auto">
          <a:xfrm>
            <a:off x="5067866" y="1070785"/>
            <a:ext cx="1051560" cy="1051560"/>
          </a:xfrm>
          <a:prstGeom prst="ellipse">
            <a:avLst/>
          </a:prstGeom>
          <a:solidFill>
            <a:srgbClr val="BCE292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/>
            <a:endParaRPr lang="en-GB" sz="1200" b="1" kern="0" dirty="0">
              <a:solidFill>
                <a:schemeClr val="bg1"/>
              </a:solidFill>
            </a:endParaRPr>
          </a:p>
        </p:txBody>
      </p:sp>
      <p:sp>
        <p:nvSpPr>
          <p:cNvPr id="60" name="AutoShape 4"/>
          <p:cNvSpPr>
            <a:spLocks noChangeAspect="1" noChangeArrowheads="1" noTextEdit="1"/>
          </p:cNvSpPr>
          <p:nvPr/>
        </p:nvSpPr>
        <p:spPr bwMode="auto">
          <a:xfrm>
            <a:off x="-18460862" y="3396413"/>
            <a:ext cx="18148010" cy="2687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dirty="0"/>
          </a:p>
        </p:txBody>
      </p:sp>
      <p:sp>
        <p:nvSpPr>
          <p:cNvPr id="61" name="Freeform 6"/>
          <p:cNvSpPr>
            <a:spLocks noEditPoints="1"/>
          </p:cNvSpPr>
          <p:nvPr/>
        </p:nvSpPr>
        <p:spPr bwMode="auto">
          <a:xfrm>
            <a:off x="2763123" y="4884769"/>
            <a:ext cx="112910" cy="159016"/>
          </a:xfrm>
          <a:custGeom>
            <a:avLst/>
            <a:gdLst>
              <a:gd name="T0" fmla="*/ 791 w 1593"/>
              <a:gd name="T1" fmla="*/ 0 h 2229"/>
              <a:gd name="T2" fmla="*/ 791 w 1593"/>
              <a:gd name="T3" fmla="*/ 0 h 2229"/>
              <a:gd name="T4" fmla="*/ 0 w 1593"/>
              <a:gd name="T5" fmla="*/ 1114 h 2229"/>
              <a:gd name="T6" fmla="*/ 791 w 1593"/>
              <a:gd name="T7" fmla="*/ 2229 h 2229"/>
              <a:gd name="T8" fmla="*/ 1593 w 1593"/>
              <a:gd name="T9" fmla="*/ 1114 h 2229"/>
              <a:gd name="T10" fmla="*/ 791 w 1593"/>
              <a:gd name="T11" fmla="*/ 0 h 2229"/>
              <a:gd name="T12" fmla="*/ 802 w 1593"/>
              <a:gd name="T13" fmla="*/ 395 h 2229"/>
              <a:gd name="T14" fmla="*/ 802 w 1593"/>
              <a:gd name="T15" fmla="*/ 395 h 2229"/>
              <a:gd name="T16" fmla="*/ 479 w 1593"/>
              <a:gd name="T17" fmla="*/ 250 h 2229"/>
              <a:gd name="T18" fmla="*/ 791 w 1593"/>
              <a:gd name="T19" fmla="*/ 83 h 2229"/>
              <a:gd name="T20" fmla="*/ 1114 w 1593"/>
              <a:gd name="T21" fmla="*/ 218 h 2229"/>
              <a:gd name="T22" fmla="*/ 802 w 1593"/>
              <a:gd name="T23" fmla="*/ 395 h 2229"/>
              <a:gd name="T24" fmla="*/ 1281 w 1593"/>
              <a:gd name="T25" fmla="*/ 1562 h 2229"/>
              <a:gd name="T26" fmla="*/ 1281 w 1593"/>
              <a:gd name="T27" fmla="*/ 1562 h 2229"/>
              <a:gd name="T28" fmla="*/ 1270 w 1593"/>
              <a:gd name="T29" fmla="*/ 1562 h 2229"/>
              <a:gd name="T30" fmla="*/ 1229 w 1593"/>
              <a:gd name="T31" fmla="*/ 1489 h 2229"/>
              <a:gd name="T32" fmla="*/ 1135 w 1593"/>
              <a:gd name="T33" fmla="*/ 541 h 2229"/>
              <a:gd name="T34" fmla="*/ 1145 w 1593"/>
              <a:gd name="T35" fmla="*/ 458 h 2229"/>
              <a:gd name="T36" fmla="*/ 1239 w 1593"/>
              <a:gd name="T37" fmla="*/ 479 h 2229"/>
              <a:gd name="T38" fmla="*/ 1354 w 1593"/>
              <a:gd name="T39" fmla="*/ 1520 h 2229"/>
              <a:gd name="T40" fmla="*/ 1281 w 1593"/>
              <a:gd name="T41" fmla="*/ 1562 h 2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93" h="2229">
                <a:moveTo>
                  <a:pt x="791" y="0"/>
                </a:moveTo>
                <a:lnTo>
                  <a:pt x="791" y="0"/>
                </a:lnTo>
                <a:cubicBezTo>
                  <a:pt x="354" y="0"/>
                  <a:pt x="0" y="500"/>
                  <a:pt x="0" y="1114"/>
                </a:cubicBezTo>
                <a:cubicBezTo>
                  <a:pt x="0" y="1729"/>
                  <a:pt x="354" y="2229"/>
                  <a:pt x="791" y="2229"/>
                </a:cubicBezTo>
                <a:cubicBezTo>
                  <a:pt x="1239" y="2229"/>
                  <a:pt x="1593" y="1729"/>
                  <a:pt x="1593" y="1114"/>
                </a:cubicBezTo>
                <a:cubicBezTo>
                  <a:pt x="1593" y="500"/>
                  <a:pt x="1239" y="0"/>
                  <a:pt x="791" y="0"/>
                </a:cubicBezTo>
                <a:close/>
                <a:moveTo>
                  <a:pt x="802" y="395"/>
                </a:moveTo>
                <a:lnTo>
                  <a:pt x="802" y="395"/>
                </a:lnTo>
                <a:cubicBezTo>
                  <a:pt x="625" y="406"/>
                  <a:pt x="489" y="343"/>
                  <a:pt x="479" y="250"/>
                </a:cubicBezTo>
                <a:cubicBezTo>
                  <a:pt x="479" y="166"/>
                  <a:pt x="614" y="93"/>
                  <a:pt x="791" y="83"/>
                </a:cubicBezTo>
                <a:cubicBezTo>
                  <a:pt x="958" y="72"/>
                  <a:pt x="1104" y="135"/>
                  <a:pt x="1114" y="218"/>
                </a:cubicBezTo>
                <a:cubicBezTo>
                  <a:pt x="1114" y="312"/>
                  <a:pt x="979" y="385"/>
                  <a:pt x="802" y="395"/>
                </a:cubicBezTo>
                <a:close/>
                <a:moveTo>
                  <a:pt x="1281" y="1562"/>
                </a:moveTo>
                <a:lnTo>
                  <a:pt x="1281" y="1562"/>
                </a:lnTo>
                <a:cubicBezTo>
                  <a:pt x="1281" y="1562"/>
                  <a:pt x="1270" y="1562"/>
                  <a:pt x="1270" y="1562"/>
                </a:cubicBezTo>
                <a:cubicBezTo>
                  <a:pt x="1239" y="1552"/>
                  <a:pt x="1218" y="1520"/>
                  <a:pt x="1229" y="1489"/>
                </a:cubicBezTo>
                <a:cubicBezTo>
                  <a:pt x="1416" y="854"/>
                  <a:pt x="1145" y="541"/>
                  <a:pt x="1135" y="541"/>
                </a:cubicBezTo>
                <a:cubicBezTo>
                  <a:pt x="1114" y="510"/>
                  <a:pt x="1125" y="479"/>
                  <a:pt x="1145" y="458"/>
                </a:cubicBezTo>
                <a:cubicBezTo>
                  <a:pt x="1177" y="447"/>
                  <a:pt x="1218" y="447"/>
                  <a:pt x="1239" y="479"/>
                </a:cubicBezTo>
                <a:cubicBezTo>
                  <a:pt x="1250" y="489"/>
                  <a:pt x="1552" y="843"/>
                  <a:pt x="1354" y="1520"/>
                </a:cubicBezTo>
                <a:cubicBezTo>
                  <a:pt x="1343" y="1552"/>
                  <a:pt x="1312" y="1562"/>
                  <a:pt x="1281" y="156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 </a:t>
            </a:r>
            <a:endParaRPr lang="de-CH" dirty="0"/>
          </a:p>
        </p:txBody>
      </p:sp>
      <p:grpSp>
        <p:nvGrpSpPr>
          <p:cNvPr id="58" name="Gruppieren 57"/>
          <p:cNvGrpSpPr/>
          <p:nvPr/>
        </p:nvGrpSpPr>
        <p:grpSpPr>
          <a:xfrm>
            <a:off x="2696683" y="5531875"/>
            <a:ext cx="166229" cy="191007"/>
            <a:chOff x="15809688" y="310564"/>
            <a:chExt cx="2094609" cy="2406824"/>
          </a:xfrm>
        </p:grpSpPr>
        <p:sp>
          <p:nvSpPr>
            <p:cNvPr id="65" name="Freeform 9"/>
            <p:cNvSpPr>
              <a:spLocks noEditPoints="1"/>
            </p:cNvSpPr>
            <p:nvPr/>
          </p:nvSpPr>
          <p:spPr bwMode="auto">
            <a:xfrm>
              <a:off x="15809688" y="784815"/>
              <a:ext cx="2094609" cy="1932573"/>
            </a:xfrm>
            <a:custGeom>
              <a:avLst/>
              <a:gdLst>
                <a:gd name="T0" fmla="*/ 1895 w 2343"/>
                <a:gd name="T1" fmla="*/ 0 h 2146"/>
                <a:gd name="T2" fmla="*/ 1239 w 2343"/>
                <a:gd name="T3" fmla="*/ 10 h 2146"/>
                <a:gd name="T4" fmla="*/ 1187 w 2343"/>
                <a:gd name="T5" fmla="*/ 94 h 2146"/>
                <a:gd name="T6" fmla="*/ 1156 w 2343"/>
                <a:gd name="T7" fmla="*/ 52 h 2146"/>
                <a:gd name="T8" fmla="*/ 812 w 2343"/>
                <a:gd name="T9" fmla="*/ 198 h 2146"/>
                <a:gd name="T10" fmla="*/ 0 w 2343"/>
                <a:gd name="T11" fmla="*/ 458 h 2146"/>
                <a:gd name="T12" fmla="*/ 281 w 2343"/>
                <a:gd name="T13" fmla="*/ 1073 h 2146"/>
                <a:gd name="T14" fmla="*/ 635 w 2343"/>
                <a:gd name="T15" fmla="*/ 1698 h 2146"/>
                <a:gd name="T16" fmla="*/ 1531 w 2343"/>
                <a:gd name="T17" fmla="*/ 1698 h 2146"/>
                <a:gd name="T18" fmla="*/ 1895 w 2343"/>
                <a:gd name="T19" fmla="*/ 1063 h 2146"/>
                <a:gd name="T20" fmla="*/ 1895 w 2343"/>
                <a:gd name="T21" fmla="*/ 896 h 2146"/>
                <a:gd name="T22" fmla="*/ 1895 w 2343"/>
                <a:gd name="T23" fmla="*/ 0 h 2146"/>
                <a:gd name="T24" fmla="*/ 1083 w 2343"/>
                <a:gd name="T25" fmla="*/ 1188 h 2146"/>
                <a:gd name="T26" fmla="*/ 1041 w 2343"/>
                <a:gd name="T27" fmla="*/ 1198 h 2146"/>
                <a:gd name="T28" fmla="*/ 927 w 2343"/>
                <a:gd name="T29" fmla="*/ 813 h 2146"/>
                <a:gd name="T30" fmla="*/ 979 w 2343"/>
                <a:gd name="T31" fmla="*/ 792 h 2146"/>
                <a:gd name="T32" fmla="*/ 1375 w 2343"/>
                <a:gd name="T33" fmla="*/ 167 h 2146"/>
                <a:gd name="T34" fmla="*/ 1427 w 2343"/>
                <a:gd name="T35" fmla="*/ 177 h 2146"/>
                <a:gd name="T36" fmla="*/ 1489 w 2343"/>
                <a:gd name="T37" fmla="*/ 583 h 2146"/>
                <a:gd name="T38" fmla="*/ 1458 w 2343"/>
                <a:gd name="T39" fmla="*/ 552 h 2146"/>
                <a:gd name="T40" fmla="*/ 1375 w 2343"/>
                <a:gd name="T41" fmla="*/ 167 h 2146"/>
                <a:gd name="T42" fmla="*/ 645 w 2343"/>
                <a:gd name="T43" fmla="*/ 167 h 2146"/>
                <a:gd name="T44" fmla="*/ 802 w 2343"/>
                <a:gd name="T45" fmla="*/ 573 h 2146"/>
                <a:gd name="T46" fmla="*/ 760 w 2343"/>
                <a:gd name="T47" fmla="*/ 583 h 2146"/>
                <a:gd name="T48" fmla="*/ 645 w 2343"/>
                <a:gd name="T49" fmla="*/ 188 h 2146"/>
                <a:gd name="T50" fmla="*/ 1437 w 2343"/>
                <a:gd name="T51" fmla="*/ 1813 h 2146"/>
                <a:gd name="T52" fmla="*/ 1395 w 2343"/>
                <a:gd name="T53" fmla="*/ 1823 h 2146"/>
                <a:gd name="T54" fmla="*/ 1364 w 2343"/>
                <a:gd name="T55" fmla="*/ 1792 h 2146"/>
                <a:gd name="T56" fmla="*/ 1281 w 2343"/>
                <a:gd name="T57" fmla="*/ 1406 h 2146"/>
                <a:gd name="T58" fmla="*/ 1437 w 2343"/>
                <a:gd name="T59" fmla="*/ 1813 h 2146"/>
                <a:gd name="T60" fmla="*/ 1802 w 2343"/>
                <a:gd name="T61" fmla="*/ 1177 h 2146"/>
                <a:gd name="T62" fmla="*/ 1760 w 2343"/>
                <a:gd name="T63" fmla="*/ 1188 h 2146"/>
                <a:gd name="T64" fmla="*/ 1645 w 2343"/>
                <a:gd name="T65" fmla="*/ 802 h 2146"/>
                <a:gd name="T66" fmla="*/ 1698 w 2343"/>
                <a:gd name="T67" fmla="*/ 781 h 2146"/>
                <a:gd name="T68" fmla="*/ 2177 w 2343"/>
                <a:gd name="T69" fmla="*/ 573 h 2146"/>
                <a:gd name="T70" fmla="*/ 2145 w 2343"/>
                <a:gd name="T71" fmla="*/ 583 h 2146"/>
                <a:gd name="T72" fmla="*/ 2125 w 2343"/>
                <a:gd name="T73" fmla="*/ 552 h 2146"/>
                <a:gd name="T74" fmla="*/ 2052 w 2343"/>
                <a:gd name="T75" fmla="*/ 167 h 2146"/>
                <a:gd name="T76" fmla="*/ 2177 w 2343"/>
                <a:gd name="T77" fmla="*/ 573 h 2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43" h="2146">
                  <a:moveTo>
                    <a:pt x="1895" y="0"/>
                  </a:moveTo>
                  <a:lnTo>
                    <a:pt x="1895" y="0"/>
                  </a:lnTo>
                  <a:cubicBezTo>
                    <a:pt x="1750" y="0"/>
                    <a:pt x="1614" y="73"/>
                    <a:pt x="1541" y="188"/>
                  </a:cubicBezTo>
                  <a:cubicBezTo>
                    <a:pt x="1468" y="94"/>
                    <a:pt x="1364" y="31"/>
                    <a:pt x="1239" y="10"/>
                  </a:cubicBezTo>
                  <a:cubicBezTo>
                    <a:pt x="1239" y="31"/>
                    <a:pt x="1229" y="52"/>
                    <a:pt x="1229" y="73"/>
                  </a:cubicBezTo>
                  <a:cubicBezTo>
                    <a:pt x="1218" y="94"/>
                    <a:pt x="1198" y="94"/>
                    <a:pt x="1187" y="94"/>
                  </a:cubicBezTo>
                  <a:cubicBezTo>
                    <a:pt x="1177" y="94"/>
                    <a:pt x="1177" y="94"/>
                    <a:pt x="1177" y="94"/>
                  </a:cubicBezTo>
                  <a:cubicBezTo>
                    <a:pt x="1156" y="83"/>
                    <a:pt x="1145" y="73"/>
                    <a:pt x="1156" y="52"/>
                  </a:cubicBezTo>
                  <a:cubicBezTo>
                    <a:pt x="1156" y="42"/>
                    <a:pt x="1166" y="21"/>
                    <a:pt x="1166" y="10"/>
                  </a:cubicBezTo>
                  <a:cubicBezTo>
                    <a:pt x="1020" y="10"/>
                    <a:pt x="895" y="83"/>
                    <a:pt x="812" y="198"/>
                  </a:cubicBezTo>
                  <a:cubicBezTo>
                    <a:pt x="739" y="83"/>
                    <a:pt x="604" y="10"/>
                    <a:pt x="448" y="10"/>
                  </a:cubicBezTo>
                  <a:cubicBezTo>
                    <a:pt x="208" y="10"/>
                    <a:pt x="0" y="208"/>
                    <a:pt x="0" y="458"/>
                  </a:cubicBezTo>
                  <a:cubicBezTo>
                    <a:pt x="0" y="656"/>
                    <a:pt x="135" y="833"/>
                    <a:pt x="323" y="885"/>
                  </a:cubicBezTo>
                  <a:cubicBezTo>
                    <a:pt x="302" y="948"/>
                    <a:pt x="281" y="1010"/>
                    <a:pt x="281" y="1073"/>
                  </a:cubicBezTo>
                  <a:cubicBezTo>
                    <a:pt x="281" y="1302"/>
                    <a:pt x="458" y="1490"/>
                    <a:pt x="677" y="1521"/>
                  </a:cubicBezTo>
                  <a:cubicBezTo>
                    <a:pt x="656" y="1573"/>
                    <a:pt x="635" y="1635"/>
                    <a:pt x="635" y="1698"/>
                  </a:cubicBezTo>
                  <a:cubicBezTo>
                    <a:pt x="635" y="1948"/>
                    <a:pt x="833" y="2146"/>
                    <a:pt x="1083" y="2146"/>
                  </a:cubicBezTo>
                  <a:cubicBezTo>
                    <a:pt x="1333" y="2146"/>
                    <a:pt x="1531" y="1948"/>
                    <a:pt x="1531" y="1698"/>
                  </a:cubicBezTo>
                  <a:cubicBezTo>
                    <a:pt x="1531" y="1635"/>
                    <a:pt x="1520" y="1573"/>
                    <a:pt x="1489" y="1510"/>
                  </a:cubicBezTo>
                  <a:cubicBezTo>
                    <a:pt x="1718" y="1490"/>
                    <a:pt x="1895" y="1302"/>
                    <a:pt x="1895" y="1063"/>
                  </a:cubicBezTo>
                  <a:cubicBezTo>
                    <a:pt x="1895" y="1010"/>
                    <a:pt x="1885" y="948"/>
                    <a:pt x="1864" y="896"/>
                  </a:cubicBezTo>
                  <a:cubicBezTo>
                    <a:pt x="1875" y="896"/>
                    <a:pt x="1885" y="896"/>
                    <a:pt x="1895" y="896"/>
                  </a:cubicBezTo>
                  <a:cubicBezTo>
                    <a:pt x="2145" y="896"/>
                    <a:pt x="2343" y="698"/>
                    <a:pt x="2343" y="448"/>
                  </a:cubicBezTo>
                  <a:cubicBezTo>
                    <a:pt x="2343" y="198"/>
                    <a:pt x="2145" y="0"/>
                    <a:pt x="1895" y="0"/>
                  </a:cubicBezTo>
                  <a:close/>
                  <a:moveTo>
                    <a:pt x="1083" y="1188"/>
                  </a:moveTo>
                  <a:lnTo>
                    <a:pt x="1083" y="1188"/>
                  </a:lnTo>
                  <a:cubicBezTo>
                    <a:pt x="1083" y="1198"/>
                    <a:pt x="1062" y="1198"/>
                    <a:pt x="1041" y="1198"/>
                  </a:cubicBezTo>
                  <a:cubicBezTo>
                    <a:pt x="1041" y="1198"/>
                    <a:pt x="1041" y="1198"/>
                    <a:pt x="1041" y="1198"/>
                  </a:cubicBezTo>
                  <a:cubicBezTo>
                    <a:pt x="1020" y="1188"/>
                    <a:pt x="1010" y="1177"/>
                    <a:pt x="1010" y="1167"/>
                  </a:cubicBezTo>
                  <a:cubicBezTo>
                    <a:pt x="1093" y="938"/>
                    <a:pt x="927" y="813"/>
                    <a:pt x="927" y="813"/>
                  </a:cubicBezTo>
                  <a:cubicBezTo>
                    <a:pt x="916" y="802"/>
                    <a:pt x="916" y="792"/>
                    <a:pt x="927" y="781"/>
                  </a:cubicBezTo>
                  <a:cubicBezTo>
                    <a:pt x="948" y="781"/>
                    <a:pt x="968" y="781"/>
                    <a:pt x="979" y="792"/>
                  </a:cubicBezTo>
                  <a:cubicBezTo>
                    <a:pt x="989" y="802"/>
                    <a:pt x="1166" y="938"/>
                    <a:pt x="1083" y="1188"/>
                  </a:cubicBezTo>
                  <a:close/>
                  <a:moveTo>
                    <a:pt x="1375" y="167"/>
                  </a:moveTo>
                  <a:lnTo>
                    <a:pt x="1375" y="167"/>
                  </a:lnTo>
                  <a:cubicBezTo>
                    <a:pt x="1395" y="156"/>
                    <a:pt x="1416" y="167"/>
                    <a:pt x="1427" y="177"/>
                  </a:cubicBezTo>
                  <a:cubicBezTo>
                    <a:pt x="1437" y="177"/>
                    <a:pt x="1614" y="323"/>
                    <a:pt x="1531" y="573"/>
                  </a:cubicBezTo>
                  <a:cubicBezTo>
                    <a:pt x="1531" y="583"/>
                    <a:pt x="1510" y="583"/>
                    <a:pt x="1489" y="583"/>
                  </a:cubicBezTo>
                  <a:cubicBezTo>
                    <a:pt x="1489" y="583"/>
                    <a:pt x="1489" y="583"/>
                    <a:pt x="1489" y="583"/>
                  </a:cubicBezTo>
                  <a:cubicBezTo>
                    <a:pt x="1468" y="573"/>
                    <a:pt x="1458" y="563"/>
                    <a:pt x="1458" y="552"/>
                  </a:cubicBezTo>
                  <a:cubicBezTo>
                    <a:pt x="1541" y="323"/>
                    <a:pt x="1375" y="198"/>
                    <a:pt x="1375" y="188"/>
                  </a:cubicBezTo>
                  <a:cubicBezTo>
                    <a:pt x="1364" y="188"/>
                    <a:pt x="1364" y="167"/>
                    <a:pt x="1375" y="167"/>
                  </a:cubicBezTo>
                  <a:close/>
                  <a:moveTo>
                    <a:pt x="645" y="167"/>
                  </a:moveTo>
                  <a:lnTo>
                    <a:pt x="645" y="167"/>
                  </a:lnTo>
                  <a:cubicBezTo>
                    <a:pt x="666" y="156"/>
                    <a:pt x="687" y="167"/>
                    <a:pt x="698" y="177"/>
                  </a:cubicBezTo>
                  <a:cubicBezTo>
                    <a:pt x="708" y="177"/>
                    <a:pt x="885" y="323"/>
                    <a:pt x="802" y="573"/>
                  </a:cubicBezTo>
                  <a:cubicBezTo>
                    <a:pt x="802" y="583"/>
                    <a:pt x="781" y="583"/>
                    <a:pt x="760" y="583"/>
                  </a:cubicBezTo>
                  <a:cubicBezTo>
                    <a:pt x="760" y="583"/>
                    <a:pt x="760" y="583"/>
                    <a:pt x="760" y="583"/>
                  </a:cubicBezTo>
                  <a:cubicBezTo>
                    <a:pt x="739" y="573"/>
                    <a:pt x="729" y="563"/>
                    <a:pt x="729" y="552"/>
                  </a:cubicBezTo>
                  <a:cubicBezTo>
                    <a:pt x="812" y="323"/>
                    <a:pt x="645" y="198"/>
                    <a:pt x="645" y="188"/>
                  </a:cubicBezTo>
                  <a:cubicBezTo>
                    <a:pt x="635" y="188"/>
                    <a:pt x="635" y="167"/>
                    <a:pt x="645" y="167"/>
                  </a:cubicBezTo>
                  <a:close/>
                  <a:moveTo>
                    <a:pt x="1437" y="1813"/>
                  </a:moveTo>
                  <a:lnTo>
                    <a:pt x="1437" y="1813"/>
                  </a:lnTo>
                  <a:cubicBezTo>
                    <a:pt x="1437" y="1823"/>
                    <a:pt x="1416" y="1823"/>
                    <a:pt x="1395" y="1823"/>
                  </a:cubicBezTo>
                  <a:cubicBezTo>
                    <a:pt x="1395" y="1823"/>
                    <a:pt x="1395" y="1823"/>
                    <a:pt x="1395" y="1823"/>
                  </a:cubicBezTo>
                  <a:cubicBezTo>
                    <a:pt x="1375" y="1813"/>
                    <a:pt x="1364" y="1802"/>
                    <a:pt x="1364" y="1792"/>
                  </a:cubicBezTo>
                  <a:cubicBezTo>
                    <a:pt x="1448" y="1563"/>
                    <a:pt x="1281" y="1438"/>
                    <a:pt x="1281" y="1438"/>
                  </a:cubicBezTo>
                  <a:cubicBezTo>
                    <a:pt x="1270" y="1427"/>
                    <a:pt x="1270" y="1417"/>
                    <a:pt x="1281" y="1406"/>
                  </a:cubicBezTo>
                  <a:cubicBezTo>
                    <a:pt x="1302" y="1406"/>
                    <a:pt x="1323" y="1406"/>
                    <a:pt x="1333" y="1417"/>
                  </a:cubicBezTo>
                  <a:cubicBezTo>
                    <a:pt x="1343" y="1427"/>
                    <a:pt x="1520" y="1563"/>
                    <a:pt x="1437" y="1813"/>
                  </a:cubicBezTo>
                  <a:close/>
                  <a:moveTo>
                    <a:pt x="1802" y="1177"/>
                  </a:moveTo>
                  <a:lnTo>
                    <a:pt x="1802" y="1177"/>
                  </a:lnTo>
                  <a:cubicBezTo>
                    <a:pt x="1802" y="1188"/>
                    <a:pt x="1781" y="1198"/>
                    <a:pt x="1760" y="1188"/>
                  </a:cubicBezTo>
                  <a:cubicBezTo>
                    <a:pt x="1760" y="1188"/>
                    <a:pt x="1760" y="1188"/>
                    <a:pt x="1760" y="1188"/>
                  </a:cubicBezTo>
                  <a:cubicBezTo>
                    <a:pt x="1739" y="1188"/>
                    <a:pt x="1729" y="1177"/>
                    <a:pt x="1729" y="1167"/>
                  </a:cubicBezTo>
                  <a:cubicBezTo>
                    <a:pt x="1812" y="938"/>
                    <a:pt x="1645" y="802"/>
                    <a:pt x="1645" y="802"/>
                  </a:cubicBezTo>
                  <a:cubicBezTo>
                    <a:pt x="1635" y="792"/>
                    <a:pt x="1635" y="781"/>
                    <a:pt x="1645" y="771"/>
                  </a:cubicBezTo>
                  <a:cubicBezTo>
                    <a:pt x="1666" y="771"/>
                    <a:pt x="1687" y="771"/>
                    <a:pt x="1698" y="781"/>
                  </a:cubicBezTo>
                  <a:cubicBezTo>
                    <a:pt x="1708" y="792"/>
                    <a:pt x="1885" y="938"/>
                    <a:pt x="1802" y="1177"/>
                  </a:cubicBezTo>
                  <a:close/>
                  <a:moveTo>
                    <a:pt x="2177" y="573"/>
                  </a:moveTo>
                  <a:lnTo>
                    <a:pt x="2177" y="573"/>
                  </a:lnTo>
                  <a:cubicBezTo>
                    <a:pt x="2177" y="583"/>
                    <a:pt x="2166" y="583"/>
                    <a:pt x="2145" y="583"/>
                  </a:cubicBezTo>
                  <a:cubicBezTo>
                    <a:pt x="2145" y="583"/>
                    <a:pt x="2145" y="583"/>
                    <a:pt x="2145" y="583"/>
                  </a:cubicBezTo>
                  <a:cubicBezTo>
                    <a:pt x="2125" y="573"/>
                    <a:pt x="2114" y="563"/>
                    <a:pt x="2125" y="552"/>
                  </a:cubicBezTo>
                  <a:cubicBezTo>
                    <a:pt x="2187" y="323"/>
                    <a:pt x="2052" y="198"/>
                    <a:pt x="2052" y="188"/>
                  </a:cubicBezTo>
                  <a:cubicBezTo>
                    <a:pt x="2041" y="188"/>
                    <a:pt x="2041" y="167"/>
                    <a:pt x="2052" y="167"/>
                  </a:cubicBezTo>
                  <a:cubicBezTo>
                    <a:pt x="2062" y="156"/>
                    <a:pt x="2083" y="167"/>
                    <a:pt x="2093" y="177"/>
                  </a:cubicBezTo>
                  <a:cubicBezTo>
                    <a:pt x="2104" y="177"/>
                    <a:pt x="2250" y="323"/>
                    <a:pt x="2177" y="573"/>
                  </a:cubicBezTo>
                  <a:close/>
                </a:path>
              </a:pathLst>
            </a:custGeom>
            <a:solidFill>
              <a:srgbClr val="53247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71" name="Freeform 15"/>
            <p:cNvSpPr>
              <a:spLocks/>
            </p:cNvSpPr>
            <p:nvPr/>
          </p:nvSpPr>
          <p:spPr bwMode="auto">
            <a:xfrm>
              <a:off x="16785855" y="310564"/>
              <a:ext cx="205509" cy="561197"/>
            </a:xfrm>
            <a:custGeom>
              <a:avLst/>
              <a:gdLst>
                <a:gd name="T0" fmla="*/ 84 w 230"/>
                <a:gd name="T1" fmla="*/ 625 h 625"/>
                <a:gd name="T2" fmla="*/ 84 w 230"/>
                <a:gd name="T3" fmla="*/ 625 h 625"/>
                <a:gd name="T4" fmla="*/ 94 w 230"/>
                <a:gd name="T5" fmla="*/ 625 h 625"/>
                <a:gd name="T6" fmla="*/ 136 w 230"/>
                <a:gd name="T7" fmla="*/ 604 h 625"/>
                <a:gd name="T8" fmla="*/ 146 w 230"/>
                <a:gd name="T9" fmla="*/ 541 h 625"/>
                <a:gd name="T10" fmla="*/ 73 w 230"/>
                <a:gd name="T11" fmla="*/ 10 h 625"/>
                <a:gd name="T12" fmla="*/ 21 w 230"/>
                <a:gd name="T13" fmla="*/ 10 h 625"/>
                <a:gd name="T14" fmla="*/ 11 w 230"/>
                <a:gd name="T15" fmla="*/ 52 h 625"/>
                <a:gd name="T16" fmla="*/ 73 w 230"/>
                <a:gd name="T17" fmla="*/ 541 h 625"/>
                <a:gd name="T18" fmla="*/ 63 w 230"/>
                <a:gd name="T19" fmla="*/ 583 h 625"/>
                <a:gd name="T20" fmla="*/ 84 w 230"/>
                <a:gd name="T21" fmla="*/ 62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625">
                  <a:moveTo>
                    <a:pt x="84" y="625"/>
                  </a:moveTo>
                  <a:lnTo>
                    <a:pt x="84" y="625"/>
                  </a:lnTo>
                  <a:cubicBezTo>
                    <a:pt x="84" y="625"/>
                    <a:pt x="84" y="625"/>
                    <a:pt x="94" y="625"/>
                  </a:cubicBezTo>
                  <a:cubicBezTo>
                    <a:pt x="105" y="625"/>
                    <a:pt x="125" y="625"/>
                    <a:pt x="136" y="604"/>
                  </a:cubicBezTo>
                  <a:cubicBezTo>
                    <a:pt x="136" y="583"/>
                    <a:pt x="146" y="562"/>
                    <a:pt x="146" y="541"/>
                  </a:cubicBezTo>
                  <a:cubicBezTo>
                    <a:pt x="230" y="198"/>
                    <a:pt x="73" y="21"/>
                    <a:pt x="73" y="10"/>
                  </a:cubicBezTo>
                  <a:cubicBezTo>
                    <a:pt x="52" y="0"/>
                    <a:pt x="32" y="0"/>
                    <a:pt x="21" y="10"/>
                  </a:cubicBezTo>
                  <a:cubicBezTo>
                    <a:pt x="0" y="21"/>
                    <a:pt x="0" y="31"/>
                    <a:pt x="11" y="52"/>
                  </a:cubicBezTo>
                  <a:cubicBezTo>
                    <a:pt x="11" y="52"/>
                    <a:pt x="157" y="219"/>
                    <a:pt x="73" y="541"/>
                  </a:cubicBezTo>
                  <a:cubicBezTo>
                    <a:pt x="73" y="552"/>
                    <a:pt x="63" y="573"/>
                    <a:pt x="63" y="583"/>
                  </a:cubicBezTo>
                  <a:cubicBezTo>
                    <a:pt x="52" y="604"/>
                    <a:pt x="63" y="614"/>
                    <a:pt x="84" y="625"/>
                  </a:cubicBezTo>
                  <a:close/>
                </a:path>
              </a:pathLst>
            </a:custGeom>
            <a:solidFill>
              <a:srgbClr val="3EBA1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</p:grpSp>
      <p:sp>
        <p:nvSpPr>
          <p:cNvPr id="73" name="Freeform 17"/>
          <p:cNvSpPr>
            <a:spLocks noEditPoints="1"/>
          </p:cNvSpPr>
          <p:nvPr/>
        </p:nvSpPr>
        <p:spPr bwMode="auto">
          <a:xfrm>
            <a:off x="508732" y="5088905"/>
            <a:ext cx="167170" cy="166543"/>
          </a:xfrm>
          <a:custGeom>
            <a:avLst/>
            <a:gdLst>
              <a:gd name="T0" fmla="*/ 2209 w 2354"/>
              <a:gd name="T1" fmla="*/ 489 h 2333"/>
              <a:gd name="T2" fmla="*/ 2209 w 2354"/>
              <a:gd name="T3" fmla="*/ 489 h 2333"/>
              <a:gd name="T4" fmla="*/ 1656 w 2354"/>
              <a:gd name="T5" fmla="*/ 406 h 2333"/>
              <a:gd name="T6" fmla="*/ 1229 w 2354"/>
              <a:gd name="T7" fmla="*/ 916 h 2333"/>
              <a:gd name="T8" fmla="*/ 1063 w 2354"/>
              <a:gd name="T9" fmla="*/ 302 h 2333"/>
              <a:gd name="T10" fmla="*/ 500 w 2354"/>
              <a:gd name="T11" fmla="*/ 135 h 2333"/>
              <a:gd name="T12" fmla="*/ 427 w 2354"/>
              <a:gd name="T13" fmla="*/ 697 h 2333"/>
              <a:gd name="T14" fmla="*/ 927 w 2354"/>
              <a:gd name="T15" fmla="*/ 1114 h 2333"/>
              <a:gd name="T16" fmla="*/ 302 w 2354"/>
              <a:gd name="T17" fmla="*/ 1281 h 2333"/>
              <a:gd name="T18" fmla="*/ 146 w 2354"/>
              <a:gd name="T19" fmla="*/ 1843 h 2333"/>
              <a:gd name="T20" fmla="*/ 698 w 2354"/>
              <a:gd name="T21" fmla="*/ 1927 h 2333"/>
              <a:gd name="T22" fmla="*/ 1125 w 2354"/>
              <a:gd name="T23" fmla="*/ 1406 h 2333"/>
              <a:gd name="T24" fmla="*/ 1292 w 2354"/>
              <a:gd name="T25" fmla="*/ 2031 h 2333"/>
              <a:gd name="T26" fmla="*/ 1865 w 2354"/>
              <a:gd name="T27" fmla="*/ 2197 h 2333"/>
              <a:gd name="T28" fmla="*/ 1938 w 2354"/>
              <a:gd name="T29" fmla="*/ 1635 h 2333"/>
              <a:gd name="T30" fmla="*/ 1438 w 2354"/>
              <a:gd name="T31" fmla="*/ 1218 h 2333"/>
              <a:gd name="T32" fmla="*/ 2052 w 2354"/>
              <a:gd name="T33" fmla="*/ 1052 h 2333"/>
              <a:gd name="T34" fmla="*/ 2209 w 2354"/>
              <a:gd name="T35" fmla="*/ 489 h 2333"/>
              <a:gd name="T36" fmla="*/ 1334 w 2354"/>
              <a:gd name="T37" fmla="*/ 979 h 2333"/>
              <a:gd name="T38" fmla="*/ 1334 w 2354"/>
              <a:gd name="T39" fmla="*/ 979 h 2333"/>
              <a:gd name="T40" fmla="*/ 1417 w 2354"/>
              <a:gd name="T41" fmla="*/ 1093 h 2333"/>
              <a:gd name="T42" fmla="*/ 1386 w 2354"/>
              <a:gd name="T43" fmla="*/ 1156 h 2333"/>
              <a:gd name="T44" fmla="*/ 1344 w 2354"/>
              <a:gd name="T45" fmla="*/ 1177 h 2333"/>
              <a:gd name="T46" fmla="*/ 1313 w 2354"/>
              <a:gd name="T47" fmla="*/ 1177 h 2333"/>
              <a:gd name="T48" fmla="*/ 1219 w 2354"/>
              <a:gd name="T49" fmla="*/ 1072 h 2333"/>
              <a:gd name="T50" fmla="*/ 1250 w 2354"/>
              <a:gd name="T51" fmla="*/ 1020 h 2333"/>
              <a:gd name="T52" fmla="*/ 1281 w 2354"/>
              <a:gd name="T53" fmla="*/ 989 h 2333"/>
              <a:gd name="T54" fmla="*/ 1334 w 2354"/>
              <a:gd name="T55" fmla="*/ 979 h 2333"/>
              <a:gd name="T56" fmla="*/ 1115 w 2354"/>
              <a:gd name="T57" fmla="*/ 1083 h 2333"/>
              <a:gd name="T58" fmla="*/ 1115 w 2354"/>
              <a:gd name="T59" fmla="*/ 1083 h 2333"/>
              <a:gd name="T60" fmla="*/ 1188 w 2354"/>
              <a:gd name="T61" fmla="*/ 1197 h 2333"/>
              <a:gd name="T62" fmla="*/ 1084 w 2354"/>
              <a:gd name="T63" fmla="*/ 1270 h 2333"/>
              <a:gd name="T64" fmla="*/ 1073 w 2354"/>
              <a:gd name="T65" fmla="*/ 1270 h 2333"/>
              <a:gd name="T66" fmla="*/ 1000 w 2354"/>
              <a:gd name="T67" fmla="*/ 1156 h 2333"/>
              <a:gd name="T68" fmla="*/ 1000 w 2354"/>
              <a:gd name="T69" fmla="*/ 1145 h 2333"/>
              <a:gd name="T70" fmla="*/ 1021 w 2354"/>
              <a:gd name="T71" fmla="*/ 1104 h 2333"/>
              <a:gd name="T72" fmla="*/ 1063 w 2354"/>
              <a:gd name="T73" fmla="*/ 1083 h 2333"/>
              <a:gd name="T74" fmla="*/ 1115 w 2354"/>
              <a:gd name="T75" fmla="*/ 1083 h 2333"/>
              <a:gd name="T76" fmla="*/ 1386 w 2354"/>
              <a:gd name="T77" fmla="*/ 1364 h 2333"/>
              <a:gd name="T78" fmla="*/ 1386 w 2354"/>
              <a:gd name="T79" fmla="*/ 1364 h 2333"/>
              <a:gd name="T80" fmla="*/ 1250 w 2354"/>
              <a:gd name="T81" fmla="*/ 1416 h 2333"/>
              <a:gd name="T82" fmla="*/ 1209 w 2354"/>
              <a:gd name="T83" fmla="*/ 1375 h 2333"/>
              <a:gd name="T84" fmla="*/ 1198 w 2354"/>
              <a:gd name="T85" fmla="*/ 1312 h 2333"/>
              <a:gd name="T86" fmla="*/ 1198 w 2354"/>
              <a:gd name="T87" fmla="*/ 1281 h 2333"/>
              <a:gd name="T88" fmla="*/ 1323 w 2354"/>
              <a:gd name="T89" fmla="*/ 1229 h 2333"/>
              <a:gd name="T90" fmla="*/ 1334 w 2354"/>
              <a:gd name="T91" fmla="*/ 1239 h 2333"/>
              <a:gd name="T92" fmla="*/ 1365 w 2354"/>
              <a:gd name="T93" fmla="*/ 1260 h 2333"/>
              <a:gd name="T94" fmla="*/ 1386 w 2354"/>
              <a:gd name="T95" fmla="*/ 1364 h 2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54" h="2333">
                <a:moveTo>
                  <a:pt x="2209" y="489"/>
                </a:moveTo>
                <a:lnTo>
                  <a:pt x="2209" y="489"/>
                </a:lnTo>
                <a:cubicBezTo>
                  <a:pt x="2073" y="260"/>
                  <a:pt x="1792" y="281"/>
                  <a:pt x="1656" y="406"/>
                </a:cubicBezTo>
                <a:cubicBezTo>
                  <a:pt x="1490" y="552"/>
                  <a:pt x="1292" y="802"/>
                  <a:pt x="1229" y="916"/>
                </a:cubicBezTo>
                <a:cubicBezTo>
                  <a:pt x="1240" y="791"/>
                  <a:pt x="1167" y="510"/>
                  <a:pt x="1063" y="302"/>
                </a:cubicBezTo>
                <a:cubicBezTo>
                  <a:pt x="969" y="104"/>
                  <a:pt x="729" y="0"/>
                  <a:pt x="500" y="135"/>
                </a:cubicBezTo>
                <a:cubicBezTo>
                  <a:pt x="281" y="281"/>
                  <a:pt x="292" y="552"/>
                  <a:pt x="427" y="697"/>
                </a:cubicBezTo>
                <a:cubicBezTo>
                  <a:pt x="573" y="854"/>
                  <a:pt x="813" y="1052"/>
                  <a:pt x="927" y="1114"/>
                </a:cubicBezTo>
                <a:cubicBezTo>
                  <a:pt x="802" y="1114"/>
                  <a:pt x="521" y="1177"/>
                  <a:pt x="302" y="1281"/>
                </a:cubicBezTo>
                <a:cubicBezTo>
                  <a:pt x="115" y="1375"/>
                  <a:pt x="0" y="1625"/>
                  <a:pt x="146" y="1843"/>
                </a:cubicBezTo>
                <a:cubicBezTo>
                  <a:pt x="292" y="2072"/>
                  <a:pt x="563" y="2052"/>
                  <a:pt x="698" y="1927"/>
                </a:cubicBezTo>
                <a:cubicBezTo>
                  <a:pt x="865" y="1770"/>
                  <a:pt x="1073" y="1520"/>
                  <a:pt x="1125" y="1406"/>
                </a:cubicBezTo>
                <a:cubicBezTo>
                  <a:pt x="1125" y="1531"/>
                  <a:pt x="1188" y="1812"/>
                  <a:pt x="1292" y="2031"/>
                </a:cubicBezTo>
                <a:cubicBezTo>
                  <a:pt x="1386" y="2229"/>
                  <a:pt x="1636" y="2333"/>
                  <a:pt x="1865" y="2197"/>
                </a:cubicBezTo>
                <a:cubicBezTo>
                  <a:pt x="2084" y="2052"/>
                  <a:pt x="2063" y="1781"/>
                  <a:pt x="1938" y="1635"/>
                </a:cubicBezTo>
                <a:cubicBezTo>
                  <a:pt x="1792" y="1479"/>
                  <a:pt x="1552" y="1281"/>
                  <a:pt x="1438" y="1218"/>
                </a:cubicBezTo>
                <a:cubicBezTo>
                  <a:pt x="1563" y="1218"/>
                  <a:pt x="1834" y="1156"/>
                  <a:pt x="2052" y="1052"/>
                </a:cubicBezTo>
                <a:cubicBezTo>
                  <a:pt x="2240" y="958"/>
                  <a:pt x="2354" y="708"/>
                  <a:pt x="2209" y="489"/>
                </a:cubicBezTo>
                <a:close/>
                <a:moveTo>
                  <a:pt x="1334" y="979"/>
                </a:moveTo>
                <a:lnTo>
                  <a:pt x="1334" y="979"/>
                </a:lnTo>
                <a:cubicBezTo>
                  <a:pt x="1386" y="989"/>
                  <a:pt x="1427" y="1041"/>
                  <a:pt x="1417" y="1093"/>
                </a:cubicBezTo>
                <a:cubicBezTo>
                  <a:pt x="1417" y="1114"/>
                  <a:pt x="1406" y="1135"/>
                  <a:pt x="1386" y="1156"/>
                </a:cubicBezTo>
                <a:cubicBezTo>
                  <a:pt x="1375" y="1166"/>
                  <a:pt x="1365" y="1166"/>
                  <a:pt x="1344" y="1177"/>
                </a:cubicBezTo>
                <a:cubicBezTo>
                  <a:pt x="1334" y="1177"/>
                  <a:pt x="1323" y="1177"/>
                  <a:pt x="1313" y="1177"/>
                </a:cubicBezTo>
                <a:cubicBezTo>
                  <a:pt x="1250" y="1166"/>
                  <a:pt x="1219" y="1125"/>
                  <a:pt x="1219" y="1072"/>
                </a:cubicBezTo>
                <a:cubicBezTo>
                  <a:pt x="1229" y="1052"/>
                  <a:pt x="1229" y="1031"/>
                  <a:pt x="1250" y="1020"/>
                </a:cubicBezTo>
                <a:cubicBezTo>
                  <a:pt x="1261" y="1000"/>
                  <a:pt x="1271" y="1000"/>
                  <a:pt x="1281" y="989"/>
                </a:cubicBezTo>
                <a:cubicBezTo>
                  <a:pt x="1302" y="979"/>
                  <a:pt x="1313" y="979"/>
                  <a:pt x="1334" y="979"/>
                </a:cubicBezTo>
                <a:close/>
                <a:moveTo>
                  <a:pt x="1115" y="1083"/>
                </a:moveTo>
                <a:lnTo>
                  <a:pt x="1115" y="1083"/>
                </a:lnTo>
                <a:cubicBezTo>
                  <a:pt x="1167" y="1093"/>
                  <a:pt x="1198" y="1145"/>
                  <a:pt x="1188" y="1197"/>
                </a:cubicBezTo>
                <a:cubicBezTo>
                  <a:pt x="1177" y="1250"/>
                  <a:pt x="1136" y="1281"/>
                  <a:pt x="1084" y="1270"/>
                </a:cubicBezTo>
                <a:cubicBezTo>
                  <a:pt x="1084" y="1270"/>
                  <a:pt x="1073" y="1270"/>
                  <a:pt x="1073" y="1270"/>
                </a:cubicBezTo>
                <a:cubicBezTo>
                  <a:pt x="1021" y="1260"/>
                  <a:pt x="990" y="1208"/>
                  <a:pt x="1000" y="1156"/>
                </a:cubicBezTo>
                <a:cubicBezTo>
                  <a:pt x="1000" y="1145"/>
                  <a:pt x="1000" y="1145"/>
                  <a:pt x="1000" y="1145"/>
                </a:cubicBezTo>
                <a:cubicBezTo>
                  <a:pt x="1011" y="1135"/>
                  <a:pt x="1011" y="1114"/>
                  <a:pt x="1021" y="1104"/>
                </a:cubicBezTo>
                <a:cubicBezTo>
                  <a:pt x="1031" y="1093"/>
                  <a:pt x="1052" y="1083"/>
                  <a:pt x="1063" y="1083"/>
                </a:cubicBezTo>
                <a:cubicBezTo>
                  <a:pt x="1084" y="1072"/>
                  <a:pt x="1104" y="1072"/>
                  <a:pt x="1115" y="1083"/>
                </a:cubicBezTo>
                <a:close/>
                <a:moveTo>
                  <a:pt x="1386" y="1364"/>
                </a:moveTo>
                <a:lnTo>
                  <a:pt x="1386" y="1364"/>
                </a:lnTo>
                <a:cubicBezTo>
                  <a:pt x="1354" y="1416"/>
                  <a:pt x="1302" y="1437"/>
                  <a:pt x="1250" y="1416"/>
                </a:cubicBezTo>
                <a:cubicBezTo>
                  <a:pt x="1229" y="1406"/>
                  <a:pt x="1219" y="1395"/>
                  <a:pt x="1209" y="1375"/>
                </a:cubicBezTo>
                <a:cubicBezTo>
                  <a:pt x="1198" y="1354"/>
                  <a:pt x="1188" y="1333"/>
                  <a:pt x="1198" y="1312"/>
                </a:cubicBezTo>
                <a:cubicBezTo>
                  <a:pt x="1198" y="1302"/>
                  <a:pt x="1198" y="1291"/>
                  <a:pt x="1198" y="1281"/>
                </a:cubicBezTo>
                <a:cubicBezTo>
                  <a:pt x="1229" y="1239"/>
                  <a:pt x="1281" y="1218"/>
                  <a:pt x="1323" y="1229"/>
                </a:cubicBezTo>
                <a:cubicBezTo>
                  <a:pt x="1323" y="1229"/>
                  <a:pt x="1334" y="1229"/>
                  <a:pt x="1334" y="1239"/>
                </a:cubicBezTo>
                <a:cubicBezTo>
                  <a:pt x="1344" y="1239"/>
                  <a:pt x="1354" y="1250"/>
                  <a:pt x="1365" y="1260"/>
                </a:cubicBezTo>
                <a:cubicBezTo>
                  <a:pt x="1386" y="1291"/>
                  <a:pt x="1396" y="1333"/>
                  <a:pt x="1386" y="1364"/>
                </a:cubicBezTo>
                <a:close/>
              </a:path>
            </a:pathLst>
          </a:custGeom>
          <a:solidFill>
            <a:srgbClr val="FFCD2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dirty="0"/>
          </a:p>
        </p:txBody>
      </p:sp>
      <p:grpSp>
        <p:nvGrpSpPr>
          <p:cNvPr id="134" name="Gruppieren 133"/>
          <p:cNvGrpSpPr/>
          <p:nvPr/>
        </p:nvGrpSpPr>
        <p:grpSpPr>
          <a:xfrm>
            <a:off x="635406" y="4619275"/>
            <a:ext cx="65864" cy="177521"/>
            <a:chOff x="20840702" y="508169"/>
            <a:chExt cx="829939" cy="2236883"/>
          </a:xfrm>
        </p:grpSpPr>
        <p:sp>
          <p:nvSpPr>
            <p:cNvPr id="107" name="Freeform 49"/>
            <p:cNvSpPr>
              <a:spLocks/>
            </p:cNvSpPr>
            <p:nvPr/>
          </p:nvSpPr>
          <p:spPr bwMode="auto">
            <a:xfrm>
              <a:off x="21176630" y="2349843"/>
              <a:ext cx="158084" cy="395209"/>
            </a:xfrm>
            <a:custGeom>
              <a:avLst/>
              <a:gdLst>
                <a:gd name="T0" fmla="*/ 31 w 177"/>
                <a:gd name="T1" fmla="*/ 375 h 437"/>
                <a:gd name="T2" fmla="*/ 31 w 177"/>
                <a:gd name="T3" fmla="*/ 375 h 437"/>
                <a:gd name="T4" fmla="*/ 0 w 177"/>
                <a:gd name="T5" fmla="*/ 31 h 437"/>
                <a:gd name="T6" fmla="*/ 83 w 177"/>
                <a:gd name="T7" fmla="*/ 31 h 437"/>
                <a:gd name="T8" fmla="*/ 83 w 177"/>
                <a:gd name="T9" fmla="*/ 31 h 437"/>
                <a:gd name="T10" fmla="*/ 177 w 177"/>
                <a:gd name="T11" fmla="*/ 31 h 437"/>
                <a:gd name="T12" fmla="*/ 177 w 177"/>
                <a:gd name="T13" fmla="*/ 31 h 437"/>
                <a:gd name="T14" fmla="*/ 145 w 177"/>
                <a:gd name="T15" fmla="*/ 364 h 437"/>
                <a:gd name="T16" fmla="*/ 31 w 177"/>
                <a:gd name="T17" fmla="*/ 375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437">
                  <a:moveTo>
                    <a:pt x="31" y="375"/>
                  </a:moveTo>
                  <a:lnTo>
                    <a:pt x="31" y="375"/>
                  </a:ln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41" y="31"/>
                    <a:pt x="83" y="31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135" y="31"/>
                    <a:pt x="177" y="0"/>
                    <a:pt x="177" y="31"/>
                  </a:cubicBezTo>
                  <a:cubicBezTo>
                    <a:pt x="177" y="31"/>
                    <a:pt x="177" y="31"/>
                    <a:pt x="177" y="31"/>
                  </a:cubicBezTo>
                  <a:cubicBezTo>
                    <a:pt x="145" y="364"/>
                    <a:pt x="145" y="364"/>
                    <a:pt x="145" y="364"/>
                  </a:cubicBezTo>
                  <a:cubicBezTo>
                    <a:pt x="145" y="437"/>
                    <a:pt x="31" y="406"/>
                    <a:pt x="31" y="375"/>
                  </a:cubicBezTo>
                  <a:close/>
                </a:path>
              </a:pathLst>
            </a:custGeom>
            <a:solidFill>
              <a:srgbClr val="FAC63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08" name="Freeform 50"/>
            <p:cNvSpPr>
              <a:spLocks/>
            </p:cNvSpPr>
            <p:nvPr/>
          </p:nvSpPr>
          <p:spPr bwMode="auto">
            <a:xfrm>
              <a:off x="20840702" y="1425054"/>
              <a:ext cx="482155" cy="549341"/>
            </a:xfrm>
            <a:custGeom>
              <a:avLst/>
              <a:gdLst>
                <a:gd name="T0" fmla="*/ 260 w 541"/>
                <a:gd name="T1" fmla="*/ 292 h 615"/>
                <a:gd name="T2" fmla="*/ 260 w 541"/>
                <a:gd name="T3" fmla="*/ 292 h 615"/>
                <a:gd name="T4" fmla="*/ 31 w 541"/>
                <a:gd name="T5" fmla="*/ 0 h 615"/>
                <a:gd name="T6" fmla="*/ 323 w 541"/>
                <a:gd name="T7" fmla="*/ 615 h 615"/>
                <a:gd name="T8" fmla="*/ 260 w 541"/>
                <a:gd name="T9" fmla="*/ 29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615">
                  <a:moveTo>
                    <a:pt x="260" y="292"/>
                  </a:moveTo>
                  <a:lnTo>
                    <a:pt x="260" y="292"/>
                  </a:lnTo>
                  <a:cubicBezTo>
                    <a:pt x="10" y="177"/>
                    <a:pt x="31" y="0"/>
                    <a:pt x="31" y="0"/>
                  </a:cubicBezTo>
                  <a:cubicBezTo>
                    <a:pt x="0" y="63"/>
                    <a:pt x="73" y="615"/>
                    <a:pt x="323" y="615"/>
                  </a:cubicBezTo>
                  <a:cubicBezTo>
                    <a:pt x="448" y="615"/>
                    <a:pt x="541" y="417"/>
                    <a:pt x="260" y="292"/>
                  </a:cubicBezTo>
                  <a:close/>
                </a:path>
              </a:pathLst>
            </a:custGeom>
            <a:solidFill>
              <a:srgbClr val="FAC63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09" name="Freeform 51"/>
            <p:cNvSpPr>
              <a:spLocks/>
            </p:cNvSpPr>
            <p:nvPr/>
          </p:nvSpPr>
          <p:spPr bwMode="auto">
            <a:xfrm>
              <a:off x="20840702" y="1085174"/>
              <a:ext cx="482155" cy="545389"/>
            </a:xfrm>
            <a:custGeom>
              <a:avLst/>
              <a:gdLst>
                <a:gd name="T0" fmla="*/ 260 w 541"/>
                <a:gd name="T1" fmla="*/ 282 h 605"/>
                <a:gd name="T2" fmla="*/ 260 w 541"/>
                <a:gd name="T3" fmla="*/ 282 h 605"/>
                <a:gd name="T4" fmla="*/ 31 w 541"/>
                <a:gd name="T5" fmla="*/ 0 h 605"/>
                <a:gd name="T6" fmla="*/ 323 w 541"/>
                <a:gd name="T7" fmla="*/ 605 h 605"/>
                <a:gd name="T8" fmla="*/ 260 w 541"/>
                <a:gd name="T9" fmla="*/ 28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605">
                  <a:moveTo>
                    <a:pt x="260" y="282"/>
                  </a:moveTo>
                  <a:lnTo>
                    <a:pt x="260" y="282"/>
                  </a:lnTo>
                  <a:cubicBezTo>
                    <a:pt x="10" y="167"/>
                    <a:pt x="31" y="0"/>
                    <a:pt x="31" y="0"/>
                  </a:cubicBezTo>
                  <a:cubicBezTo>
                    <a:pt x="0" y="52"/>
                    <a:pt x="73" y="605"/>
                    <a:pt x="323" y="605"/>
                  </a:cubicBezTo>
                  <a:cubicBezTo>
                    <a:pt x="448" y="605"/>
                    <a:pt x="541" y="407"/>
                    <a:pt x="260" y="282"/>
                  </a:cubicBezTo>
                  <a:close/>
                </a:path>
              </a:pathLst>
            </a:custGeom>
            <a:solidFill>
              <a:srgbClr val="FAC63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10" name="Freeform 52"/>
            <p:cNvSpPr>
              <a:spLocks/>
            </p:cNvSpPr>
            <p:nvPr/>
          </p:nvSpPr>
          <p:spPr bwMode="auto">
            <a:xfrm>
              <a:off x="20840702" y="749246"/>
              <a:ext cx="482155" cy="545389"/>
            </a:xfrm>
            <a:custGeom>
              <a:avLst/>
              <a:gdLst>
                <a:gd name="T0" fmla="*/ 260 w 541"/>
                <a:gd name="T1" fmla="*/ 282 h 605"/>
                <a:gd name="T2" fmla="*/ 260 w 541"/>
                <a:gd name="T3" fmla="*/ 282 h 605"/>
                <a:gd name="T4" fmla="*/ 31 w 541"/>
                <a:gd name="T5" fmla="*/ 0 h 605"/>
                <a:gd name="T6" fmla="*/ 323 w 541"/>
                <a:gd name="T7" fmla="*/ 605 h 605"/>
                <a:gd name="T8" fmla="*/ 260 w 541"/>
                <a:gd name="T9" fmla="*/ 28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605">
                  <a:moveTo>
                    <a:pt x="260" y="282"/>
                  </a:moveTo>
                  <a:lnTo>
                    <a:pt x="260" y="282"/>
                  </a:lnTo>
                  <a:cubicBezTo>
                    <a:pt x="10" y="177"/>
                    <a:pt x="31" y="0"/>
                    <a:pt x="31" y="0"/>
                  </a:cubicBezTo>
                  <a:cubicBezTo>
                    <a:pt x="0" y="63"/>
                    <a:pt x="73" y="605"/>
                    <a:pt x="323" y="605"/>
                  </a:cubicBezTo>
                  <a:cubicBezTo>
                    <a:pt x="448" y="605"/>
                    <a:pt x="541" y="417"/>
                    <a:pt x="260" y="282"/>
                  </a:cubicBezTo>
                  <a:close/>
                </a:path>
              </a:pathLst>
            </a:custGeom>
            <a:solidFill>
              <a:srgbClr val="FAC63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11" name="Freeform 53"/>
            <p:cNvSpPr>
              <a:spLocks/>
            </p:cNvSpPr>
            <p:nvPr/>
          </p:nvSpPr>
          <p:spPr bwMode="auto">
            <a:xfrm>
              <a:off x="21192438" y="1425054"/>
              <a:ext cx="478203" cy="549341"/>
            </a:xfrm>
            <a:custGeom>
              <a:avLst/>
              <a:gdLst>
                <a:gd name="T0" fmla="*/ 209 w 532"/>
                <a:gd name="T1" fmla="*/ 615 h 615"/>
                <a:gd name="T2" fmla="*/ 209 w 532"/>
                <a:gd name="T3" fmla="*/ 615 h 615"/>
                <a:gd name="T4" fmla="*/ 500 w 532"/>
                <a:gd name="T5" fmla="*/ 0 h 615"/>
                <a:gd name="T6" fmla="*/ 282 w 532"/>
                <a:gd name="T7" fmla="*/ 292 h 615"/>
                <a:gd name="T8" fmla="*/ 209 w 532"/>
                <a:gd name="T9" fmla="*/ 615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" h="615">
                  <a:moveTo>
                    <a:pt x="209" y="615"/>
                  </a:moveTo>
                  <a:lnTo>
                    <a:pt x="209" y="615"/>
                  </a:lnTo>
                  <a:cubicBezTo>
                    <a:pt x="469" y="615"/>
                    <a:pt x="532" y="63"/>
                    <a:pt x="500" y="0"/>
                  </a:cubicBezTo>
                  <a:cubicBezTo>
                    <a:pt x="500" y="0"/>
                    <a:pt x="521" y="177"/>
                    <a:pt x="282" y="292"/>
                  </a:cubicBezTo>
                  <a:cubicBezTo>
                    <a:pt x="0" y="417"/>
                    <a:pt x="94" y="615"/>
                    <a:pt x="209" y="615"/>
                  </a:cubicBezTo>
                  <a:close/>
                </a:path>
              </a:pathLst>
            </a:custGeom>
            <a:solidFill>
              <a:srgbClr val="FAC63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12" name="Freeform 54"/>
            <p:cNvSpPr>
              <a:spLocks/>
            </p:cNvSpPr>
            <p:nvPr/>
          </p:nvSpPr>
          <p:spPr bwMode="auto">
            <a:xfrm>
              <a:off x="20840702" y="1780742"/>
              <a:ext cx="482155" cy="541436"/>
            </a:xfrm>
            <a:custGeom>
              <a:avLst/>
              <a:gdLst>
                <a:gd name="T0" fmla="*/ 260 w 541"/>
                <a:gd name="T1" fmla="*/ 292 h 604"/>
                <a:gd name="T2" fmla="*/ 260 w 541"/>
                <a:gd name="T3" fmla="*/ 292 h 604"/>
                <a:gd name="T4" fmla="*/ 31 w 541"/>
                <a:gd name="T5" fmla="*/ 0 h 604"/>
                <a:gd name="T6" fmla="*/ 323 w 541"/>
                <a:gd name="T7" fmla="*/ 604 h 604"/>
                <a:gd name="T8" fmla="*/ 260 w 541"/>
                <a:gd name="T9" fmla="*/ 292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604">
                  <a:moveTo>
                    <a:pt x="260" y="292"/>
                  </a:moveTo>
                  <a:lnTo>
                    <a:pt x="260" y="292"/>
                  </a:lnTo>
                  <a:cubicBezTo>
                    <a:pt x="10" y="177"/>
                    <a:pt x="31" y="0"/>
                    <a:pt x="31" y="0"/>
                  </a:cubicBezTo>
                  <a:cubicBezTo>
                    <a:pt x="0" y="63"/>
                    <a:pt x="73" y="604"/>
                    <a:pt x="323" y="604"/>
                  </a:cubicBezTo>
                  <a:cubicBezTo>
                    <a:pt x="448" y="604"/>
                    <a:pt x="541" y="417"/>
                    <a:pt x="260" y="292"/>
                  </a:cubicBezTo>
                  <a:close/>
                </a:path>
              </a:pathLst>
            </a:custGeom>
            <a:solidFill>
              <a:srgbClr val="FAC63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13" name="Freeform 55"/>
            <p:cNvSpPr>
              <a:spLocks/>
            </p:cNvSpPr>
            <p:nvPr/>
          </p:nvSpPr>
          <p:spPr bwMode="auto">
            <a:xfrm>
              <a:off x="21192438" y="1780742"/>
              <a:ext cx="478203" cy="541436"/>
            </a:xfrm>
            <a:custGeom>
              <a:avLst/>
              <a:gdLst>
                <a:gd name="T0" fmla="*/ 209 w 532"/>
                <a:gd name="T1" fmla="*/ 604 h 604"/>
                <a:gd name="T2" fmla="*/ 209 w 532"/>
                <a:gd name="T3" fmla="*/ 604 h 604"/>
                <a:gd name="T4" fmla="*/ 500 w 532"/>
                <a:gd name="T5" fmla="*/ 0 h 604"/>
                <a:gd name="T6" fmla="*/ 282 w 532"/>
                <a:gd name="T7" fmla="*/ 292 h 604"/>
                <a:gd name="T8" fmla="*/ 209 w 532"/>
                <a:gd name="T9" fmla="*/ 60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" h="604">
                  <a:moveTo>
                    <a:pt x="209" y="604"/>
                  </a:moveTo>
                  <a:lnTo>
                    <a:pt x="209" y="604"/>
                  </a:lnTo>
                  <a:cubicBezTo>
                    <a:pt x="469" y="604"/>
                    <a:pt x="532" y="63"/>
                    <a:pt x="500" y="0"/>
                  </a:cubicBezTo>
                  <a:cubicBezTo>
                    <a:pt x="500" y="0"/>
                    <a:pt x="521" y="177"/>
                    <a:pt x="282" y="292"/>
                  </a:cubicBezTo>
                  <a:cubicBezTo>
                    <a:pt x="0" y="417"/>
                    <a:pt x="94" y="604"/>
                    <a:pt x="209" y="604"/>
                  </a:cubicBezTo>
                  <a:close/>
                </a:path>
              </a:pathLst>
            </a:custGeom>
            <a:solidFill>
              <a:srgbClr val="FAC63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dirty="0" smtClean="0"/>
                <a:t> </a:t>
              </a:r>
              <a:endParaRPr lang="de-CH" dirty="0"/>
            </a:p>
          </p:txBody>
        </p:sp>
        <p:sp>
          <p:nvSpPr>
            <p:cNvPr id="114" name="Freeform 56"/>
            <p:cNvSpPr>
              <a:spLocks/>
            </p:cNvSpPr>
            <p:nvPr/>
          </p:nvSpPr>
          <p:spPr bwMode="auto">
            <a:xfrm>
              <a:off x="21192438" y="1085174"/>
              <a:ext cx="478203" cy="545389"/>
            </a:xfrm>
            <a:custGeom>
              <a:avLst/>
              <a:gdLst>
                <a:gd name="T0" fmla="*/ 209 w 532"/>
                <a:gd name="T1" fmla="*/ 605 h 605"/>
                <a:gd name="T2" fmla="*/ 209 w 532"/>
                <a:gd name="T3" fmla="*/ 605 h 605"/>
                <a:gd name="T4" fmla="*/ 500 w 532"/>
                <a:gd name="T5" fmla="*/ 0 h 605"/>
                <a:gd name="T6" fmla="*/ 282 w 532"/>
                <a:gd name="T7" fmla="*/ 282 h 605"/>
                <a:gd name="T8" fmla="*/ 209 w 532"/>
                <a:gd name="T9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" h="605">
                  <a:moveTo>
                    <a:pt x="209" y="605"/>
                  </a:moveTo>
                  <a:lnTo>
                    <a:pt x="209" y="605"/>
                  </a:lnTo>
                  <a:cubicBezTo>
                    <a:pt x="469" y="605"/>
                    <a:pt x="532" y="52"/>
                    <a:pt x="500" y="0"/>
                  </a:cubicBezTo>
                  <a:cubicBezTo>
                    <a:pt x="500" y="0"/>
                    <a:pt x="521" y="167"/>
                    <a:pt x="282" y="282"/>
                  </a:cubicBezTo>
                  <a:cubicBezTo>
                    <a:pt x="0" y="407"/>
                    <a:pt x="94" y="605"/>
                    <a:pt x="209" y="605"/>
                  </a:cubicBezTo>
                  <a:close/>
                </a:path>
              </a:pathLst>
            </a:custGeom>
            <a:solidFill>
              <a:srgbClr val="FAC63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15" name="Freeform 57"/>
            <p:cNvSpPr>
              <a:spLocks/>
            </p:cNvSpPr>
            <p:nvPr/>
          </p:nvSpPr>
          <p:spPr bwMode="auto">
            <a:xfrm>
              <a:off x="21192438" y="749246"/>
              <a:ext cx="478203" cy="545389"/>
            </a:xfrm>
            <a:custGeom>
              <a:avLst/>
              <a:gdLst>
                <a:gd name="T0" fmla="*/ 209 w 532"/>
                <a:gd name="T1" fmla="*/ 605 h 605"/>
                <a:gd name="T2" fmla="*/ 209 w 532"/>
                <a:gd name="T3" fmla="*/ 605 h 605"/>
                <a:gd name="T4" fmla="*/ 500 w 532"/>
                <a:gd name="T5" fmla="*/ 0 h 605"/>
                <a:gd name="T6" fmla="*/ 282 w 532"/>
                <a:gd name="T7" fmla="*/ 282 h 605"/>
                <a:gd name="T8" fmla="*/ 209 w 532"/>
                <a:gd name="T9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" h="605">
                  <a:moveTo>
                    <a:pt x="209" y="605"/>
                  </a:moveTo>
                  <a:lnTo>
                    <a:pt x="209" y="605"/>
                  </a:lnTo>
                  <a:cubicBezTo>
                    <a:pt x="469" y="605"/>
                    <a:pt x="532" y="63"/>
                    <a:pt x="500" y="0"/>
                  </a:cubicBezTo>
                  <a:cubicBezTo>
                    <a:pt x="500" y="0"/>
                    <a:pt x="521" y="177"/>
                    <a:pt x="282" y="282"/>
                  </a:cubicBezTo>
                  <a:cubicBezTo>
                    <a:pt x="0" y="417"/>
                    <a:pt x="94" y="605"/>
                    <a:pt x="209" y="605"/>
                  </a:cubicBezTo>
                  <a:close/>
                </a:path>
              </a:pathLst>
            </a:custGeom>
            <a:solidFill>
              <a:srgbClr val="FAC63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16" name="Freeform 58"/>
            <p:cNvSpPr>
              <a:spLocks/>
            </p:cNvSpPr>
            <p:nvPr/>
          </p:nvSpPr>
          <p:spPr bwMode="auto">
            <a:xfrm>
              <a:off x="21026450" y="508169"/>
              <a:ext cx="494012" cy="521676"/>
            </a:xfrm>
            <a:custGeom>
              <a:avLst/>
              <a:gdLst>
                <a:gd name="T0" fmla="*/ 281 w 552"/>
                <a:gd name="T1" fmla="*/ 583 h 583"/>
                <a:gd name="T2" fmla="*/ 281 w 552"/>
                <a:gd name="T3" fmla="*/ 583 h 583"/>
                <a:gd name="T4" fmla="*/ 260 w 552"/>
                <a:gd name="T5" fmla="*/ 0 h 583"/>
                <a:gd name="T6" fmla="*/ 281 w 552"/>
                <a:gd name="T7" fmla="*/ 58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2" h="583">
                  <a:moveTo>
                    <a:pt x="281" y="583"/>
                  </a:moveTo>
                  <a:lnTo>
                    <a:pt x="281" y="583"/>
                  </a:lnTo>
                  <a:cubicBezTo>
                    <a:pt x="552" y="583"/>
                    <a:pt x="260" y="0"/>
                    <a:pt x="260" y="0"/>
                  </a:cubicBezTo>
                  <a:cubicBezTo>
                    <a:pt x="229" y="52"/>
                    <a:pt x="0" y="583"/>
                    <a:pt x="281" y="583"/>
                  </a:cubicBezTo>
                  <a:close/>
                </a:path>
              </a:pathLst>
            </a:custGeom>
            <a:solidFill>
              <a:srgbClr val="FAC63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270352" y="4819355"/>
            <a:ext cx="147725" cy="168739"/>
            <a:chOff x="27333990" y="626732"/>
            <a:chExt cx="1861436" cy="2126225"/>
          </a:xfrm>
        </p:grpSpPr>
        <p:sp>
          <p:nvSpPr>
            <p:cNvPr id="117" name="Freeform 59"/>
            <p:cNvSpPr>
              <a:spLocks/>
            </p:cNvSpPr>
            <p:nvPr/>
          </p:nvSpPr>
          <p:spPr bwMode="auto">
            <a:xfrm>
              <a:off x="27333990" y="832240"/>
              <a:ext cx="221317" cy="1920716"/>
            </a:xfrm>
            <a:custGeom>
              <a:avLst/>
              <a:gdLst>
                <a:gd name="T0" fmla="*/ 156 w 250"/>
                <a:gd name="T1" fmla="*/ 1156 h 2136"/>
                <a:gd name="T2" fmla="*/ 156 w 250"/>
                <a:gd name="T3" fmla="*/ 1156 h 2136"/>
                <a:gd name="T4" fmla="*/ 146 w 250"/>
                <a:gd name="T5" fmla="*/ 1188 h 2136"/>
                <a:gd name="T6" fmla="*/ 250 w 250"/>
                <a:gd name="T7" fmla="*/ 1969 h 2136"/>
                <a:gd name="T8" fmla="*/ 250 w 250"/>
                <a:gd name="T9" fmla="*/ 1250 h 2136"/>
                <a:gd name="T10" fmla="*/ 146 w 250"/>
                <a:gd name="T11" fmla="*/ 0 h 2136"/>
                <a:gd name="T12" fmla="*/ 0 w 250"/>
                <a:gd name="T13" fmla="*/ 2136 h 2136"/>
                <a:gd name="T14" fmla="*/ 31 w 250"/>
                <a:gd name="T15" fmla="*/ 2136 h 2136"/>
                <a:gd name="T16" fmla="*/ 146 w 250"/>
                <a:gd name="T17" fmla="*/ 1188 h 2136"/>
                <a:gd name="T18" fmla="*/ 156 w 250"/>
                <a:gd name="T19" fmla="*/ 1156 h 2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0" h="2136">
                  <a:moveTo>
                    <a:pt x="156" y="1156"/>
                  </a:moveTo>
                  <a:lnTo>
                    <a:pt x="156" y="1156"/>
                  </a:lnTo>
                  <a:cubicBezTo>
                    <a:pt x="156" y="1156"/>
                    <a:pt x="156" y="1167"/>
                    <a:pt x="146" y="1188"/>
                  </a:cubicBezTo>
                  <a:cubicBezTo>
                    <a:pt x="146" y="1250"/>
                    <a:pt x="156" y="1427"/>
                    <a:pt x="250" y="1969"/>
                  </a:cubicBezTo>
                  <a:cubicBezTo>
                    <a:pt x="229" y="1719"/>
                    <a:pt x="240" y="1479"/>
                    <a:pt x="250" y="1250"/>
                  </a:cubicBezTo>
                  <a:cubicBezTo>
                    <a:pt x="135" y="261"/>
                    <a:pt x="146" y="0"/>
                    <a:pt x="146" y="0"/>
                  </a:cubicBezTo>
                  <a:cubicBezTo>
                    <a:pt x="146" y="0"/>
                    <a:pt x="52" y="1396"/>
                    <a:pt x="0" y="2136"/>
                  </a:cubicBezTo>
                  <a:cubicBezTo>
                    <a:pt x="31" y="2136"/>
                    <a:pt x="31" y="2136"/>
                    <a:pt x="31" y="2136"/>
                  </a:cubicBezTo>
                  <a:cubicBezTo>
                    <a:pt x="73" y="1542"/>
                    <a:pt x="125" y="1271"/>
                    <a:pt x="146" y="1188"/>
                  </a:cubicBezTo>
                  <a:cubicBezTo>
                    <a:pt x="146" y="1146"/>
                    <a:pt x="156" y="1156"/>
                    <a:pt x="156" y="1156"/>
                  </a:cubicBezTo>
                  <a:close/>
                </a:path>
              </a:pathLst>
            </a:custGeom>
            <a:solidFill>
              <a:srgbClr val="3EBA1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18" name="Freeform 60"/>
            <p:cNvSpPr>
              <a:spLocks/>
            </p:cNvSpPr>
            <p:nvPr/>
          </p:nvSpPr>
          <p:spPr bwMode="auto">
            <a:xfrm>
              <a:off x="27772672" y="721582"/>
              <a:ext cx="260838" cy="1889100"/>
            </a:xfrm>
            <a:custGeom>
              <a:avLst/>
              <a:gdLst>
                <a:gd name="T0" fmla="*/ 229 w 291"/>
                <a:gd name="T1" fmla="*/ 1302 h 2104"/>
                <a:gd name="T2" fmla="*/ 229 w 291"/>
                <a:gd name="T3" fmla="*/ 1302 h 2104"/>
                <a:gd name="T4" fmla="*/ 291 w 291"/>
                <a:gd name="T5" fmla="*/ 0 h 2104"/>
                <a:gd name="T6" fmla="*/ 0 w 291"/>
                <a:gd name="T7" fmla="*/ 896 h 2104"/>
                <a:gd name="T8" fmla="*/ 145 w 291"/>
                <a:gd name="T9" fmla="*/ 2104 h 2104"/>
                <a:gd name="T10" fmla="*/ 229 w 291"/>
                <a:gd name="T11" fmla="*/ 1302 h 2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" h="2104">
                  <a:moveTo>
                    <a:pt x="229" y="1302"/>
                  </a:moveTo>
                  <a:lnTo>
                    <a:pt x="229" y="1302"/>
                  </a:lnTo>
                  <a:cubicBezTo>
                    <a:pt x="208" y="844"/>
                    <a:pt x="239" y="375"/>
                    <a:pt x="291" y="0"/>
                  </a:cubicBezTo>
                  <a:cubicBezTo>
                    <a:pt x="187" y="73"/>
                    <a:pt x="83" y="417"/>
                    <a:pt x="0" y="896"/>
                  </a:cubicBezTo>
                  <a:cubicBezTo>
                    <a:pt x="31" y="1188"/>
                    <a:pt x="73" y="1583"/>
                    <a:pt x="145" y="2104"/>
                  </a:cubicBezTo>
                  <a:cubicBezTo>
                    <a:pt x="166" y="1833"/>
                    <a:pt x="198" y="1563"/>
                    <a:pt x="229" y="1302"/>
                  </a:cubicBezTo>
                  <a:close/>
                </a:path>
              </a:pathLst>
            </a:custGeom>
            <a:solidFill>
              <a:srgbClr val="3EBA1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19" name="Freeform 61"/>
            <p:cNvSpPr>
              <a:spLocks/>
            </p:cNvSpPr>
            <p:nvPr/>
          </p:nvSpPr>
          <p:spPr bwMode="auto">
            <a:xfrm>
              <a:off x="28740935" y="974516"/>
              <a:ext cx="296407" cy="1608501"/>
            </a:xfrm>
            <a:custGeom>
              <a:avLst/>
              <a:gdLst>
                <a:gd name="T0" fmla="*/ 0 w 333"/>
                <a:gd name="T1" fmla="*/ 1792 h 1792"/>
                <a:gd name="T2" fmla="*/ 0 w 333"/>
                <a:gd name="T3" fmla="*/ 1792 h 1792"/>
                <a:gd name="T4" fmla="*/ 125 w 333"/>
                <a:gd name="T5" fmla="*/ 1230 h 1792"/>
                <a:gd name="T6" fmla="*/ 333 w 333"/>
                <a:gd name="T7" fmla="*/ 0 h 1792"/>
                <a:gd name="T8" fmla="*/ 73 w 333"/>
                <a:gd name="T9" fmla="*/ 532 h 1792"/>
                <a:gd name="T10" fmla="*/ 0 w 333"/>
                <a:gd name="T11" fmla="*/ 1792 h 1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3" h="1792">
                  <a:moveTo>
                    <a:pt x="0" y="1792"/>
                  </a:moveTo>
                  <a:lnTo>
                    <a:pt x="0" y="1792"/>
                  </a:lnTo>
                  <a:cubicBezTo>
                    <a:pt x="42" y="1594"/>
                    <a:pt x="83" y="1407"/>
                    <a:pt x="125" y="1230"/>
                  </a:cubicBezTo>
                  <a:cubicBezTo>
                    <a:pt x="177" y="552"/>
                    <a:pt x="333" y="0"/>
                    <a:pt x="333" y="0"/>
                  </a:cubicBezTo>
                  <a:cubicBezTo>
                    <a:pt x="333" y="0"/>
                    <a:pt x="219" y="177"/>
                    <a:pt x="73" y="532"/>
                  </a:cubicBezTo>
                  <a:cubicBezTo>
                    <a:pt x="31" y="886"/>
                    <a:pt x="0" y="1334"/>
                    <a:pt x="0" y="1792"/>
                  </a:cubicBezTo>
                  <a:close/>
                </a:path>
              </a:pathLst>
            </a:custGeom>
            <a:solidFill>
              <a:srgbClr val="3EBA1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20" name="Freeform 62"/>
            <p:cNvSpPr>
              <a:spLocks/>
            </p:cNvSpPr>
            <p:nvPr/>
          </p:nvSpPr>
          <p:spPr bwMode="auto">
            <a:xfrm>
              <a:off x="28246924" y="796671"/>
              <a:ext cx="399161" cy="1778441"/>
            </a:xfrm>
            <a:custGeom>
              <a:avLst/>
              <a:gdLst>
                <a:gd name="T0" fmla="*/ 302 w 448"/>
                <a:gd name="T1" fmla="*/ 1094 h 1980"/>
                <a:gd name="T2" fmla="*/ 302 w 448"/>
                <a:gd name="T3" fmla="*/ 1094 h 1980"/>
                <a:gd name="T4" fmla="*/ 448 w 448"/>
                <a:gd name="T5" fmla="*/ 0 h 1980"/>
                <a:gd name="T6" fmla="*/ 0 w 448"/>
                <a:gd name="T7" fmla="*/ 1125 h 1980"/>
                <a:gd name="T8" fmla="*/ 94 w 448"/>
                <a:gd name="T9" fmla="*/ 1980 h 1980"/>
                <a:gd name="T10" fmla="*/ 302 w 448"/>
                <a:gd name="T11" fmla="*/ 1094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8" h="1980">
                  <a:moveTo>
                    <a:pt x="302" y="1094"/>
                  </a:moveTo>
                  <a:lnTo>
                    <a:pt x="302" y="1094"/>
                  </a:lnTo>
                  <a:cubicBezTo>
                    <a:pt x="354" y="469"/>
                    <a:pt x="448" y="0"/>
                    <a:pt x="448" y="0"/>
                  </a:cubicBezTo>
                  <a:cubicBezTo>
                    <a:pt x="448" y="0"/>
                    <a:pt x="229" y="303"/>
                    <a:pt x="0" y="1125"/>
                  </a:cubicBezTo>
                  <a:cubicBezTo>
                    <a:pt x="0" y="1428"/>
                    <a:pt x="31" y="1719"/>
                    <a:pt x="94" y="1980"/>
                  </a:cubicBezTo>
                  <a:cubicBezTo>
                    <a:pt x="156" y="1625"/>
                    <a:pt x="229" y="1334"/>
                    <a:pt x="302" y="1094"/>
                  </a:cubicBezTo>
                  <a:close/>
                </a:path>
              </a:pathLst>
            </a:custGeom>
            <a:solidFill>
              <a:srgbClr val="3EBA1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21" name="Freeform 63"/>
            <p:cNvSpPr>
              <a:spLocks/>
            </p:cNvSpPr>
            <p:nvPr/>
          </p:nvSpPr>
          <p:spPr bwMode="auto">
            <a:xfrm>
              <a:off x="27361655" y="626732"/>
              <a:ext cx="1833771" cy="2126225"/>
            </a:xfrm>
            <a:custGeom>
              <a:avLst/>
              <a:gdLst>
                <a:gd name="T0" fmla="*/ 2052 w 2052"/>
                <a:gd name="T1" fmla="*/ 187 h 2365"/>
                <a:gd name="T2" fmla="*/ 2052 w 2052"/>
                <a:gd name="T3" fmla="*/ 187 h 2365"/>
                <a:gd name="T4" fmla="*/ 1667 w 2052"/>
                <a:gd name="T5" fmla="*/ 1615 h 2365"/>
                <a:gd name="T6" fmla="*/ 1542 w 2052"/>
                <a:gd name="T7" fmla="*/ 2177 h 2365"/>
                <a:gd name="T8" fmla="*/ 1615 w 2052"/>
                <a:gd name="T9" fmla="*/ 917 h 2365"/>
                <a:gd name="T10" fmla="*/ 1729 w 2052"/>
                <a:gd name="T11" fmla="*/ 187 h 2365"/>
                <a:gd name="T12" fmla="*/ 1292 w 2052"/>
                <a:gd name="T13" fmla="*/ 1281 h 2365"/>
                <a:gd name="T14" fmla="*/ 1084 w 2052"/>
                <a:gd name="T15" fmla="*/ 2167 h 2365"/>
                <a:gd name="T16" fmla="*/ 990 w 2052"/>
                <a:gd name="T17" fmla="*/ 1312 h 2365"/>
                <a:gd name="T18" fmla="*/ 1063 w 2052"/>
                <a:gd name="T19" fmla="*/ 0 h 2365"/>
                <a:gd name="T20" fmla="*/ 688 w 2052"/>
                <a:gd name="T21" fmla="*/ 1406 h 2365"/>
                <a:gd name="T22" fmla="*/ 604 w 2052"/>
                <a:gd name="T23" fmla="*/ 2208 h 2365"/>
                <a:gd name="T24" fmla="*/ 459 w 2052"/>
                <a:gd name="T25" fmla="*/ 1000 h 2365"/>
                <a:gd name="T26" fmla="*/ 407 w 2052"/>
                <a:gd name="T27" fmla="*/ 229 h 2365"/>
                <a:gd name="T28" fmla="*/ 219 w 2052"/>
                <a:gd name="T29" fmla="*/ 1479 h 2365"/>
                <a:gd name="T30" fmla="*/ 219 w 2052"/>
                <a:gd name="T31" fmla="*/ 2198 h 2365"/>
                <a:gd name="T32" fmla="*/ 115 w 2052"/>
                <a:gd name="T33" fmla="*/ 1417 h 2365"/>
                <a:gd name="T34" fmla="*/ 0 w 2052"/>
                <a:gd name="T35" fmla="*/ 2365 h 2365"/>
                <a:gd name="T36" fmla="*/ 1646 w 2052"/>
                <a:gd name="T37" fmla="*/ 2365 h 2365"/>
                <a:gd name="T38" fmla="*/ 1938 w 2052"/>
                <a:gd name="T39" fmla="*/ 2365 h 2365"/>
                <a:gd name="T40" fmla="*/ 2052 w 2052"/>
                <a:gd name="T41" fmla="*/ 187 h 2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52" h="2365">
                  <a:moveTo>
                    <a:pt x="2052" y="187"/>
                  </a:moveTo>
                  <a:lnTo>
                    <a:pt x="2052" y="187"/>
                  </a:lnTo>
                  <a:cubicBezTo>
                    <a:pt x="2052" y="187"/>
                    <a:pt x="1865" y="740"/>
                    <a:pt x="1667" y="1615"/>
                  </a:cubicBezTo>
                  <a:cubicBezTo>
                    <a:pt x="1625" y="1792"/>
                    <a:pt x="1584" y="1979"/>
                    <a:pt x="1542" y="2177"/>
                  </a:cubicBezTo>
                  <a:cubicBezTo>
                    <a:pt x="1542" y="1719"/>
                    <a:pt x="1573" y="1271"/>
                    <a:pt x="1615" y="917"/>
                  </a:cubicBezTo>
                  <a:cubicBezTo>
                    <a:pt x="1667" y="479"/>
                    <a:pt x="1729" y="187"/>
                    <a:pt x="1729" y="187"/>
                  </a:cubicBezTo>
                  <a:cubicBezTo>
                    <a:pt x="1729" y="187"/>
                    <a:pt x="1511" y="479"/>
                    <a:pt x="1292" y="1281"/>
                  </a:cubicBezTo>
                  <a:cubicBezTo>
                    <a:pt x="1219" y="1521"/>
                    <a:pt x="1146" y="1812"/>
                    <a:pt x="1084" y="2167"/>
                  </a:cubicBezTo>
                  <a:cubicBezTo>
                    <a:pt x="1021" y="1906"/>
                    <a:pt x="990" y="1615"/>
                    <a:pt x="990" y="1312"/>
                  </a:cubicBezTo>
                  <a:cubicBezTo>
                    <a:pt x="979" y="844"/>
                    <a:pt x="1021" y="354"/>
                    <a:pt x="1063" y="0"/>
                  </a:cubicBezTo>
                  <a:cubicBezTo>
                    <a:pt x="938" y="83"/>
                    <a:pt x="792" y="677"/>
                    <a:pt x="688" y="1406"/>
                  </a:cubicBezTo>
                  <a:cubicBezTo>
                    <a:pt x="657" y="1667"/>
                    <a:pt x="625" y="1937"/>
                    <a:pt x="604" y="2208"/>
                  </a:cubicBezTo>
                  <a:cubicBezTo>
                    <a:pt x="532" y="1687"/>
                    <a:pt x="490" y="1292"/>
                    <a:pt x="459" y="1000"/>
                  </a:cubicBezTo>
                  <a:cubicBezTo>
                    <a:pt x="396" y="406"/>
                    <a:pt x="407" y="229"/>
                    <a:pt x="407" y="229"/>
                  </a:cubicBezTo>
                  <a:cubicBezTo>
                    <a:pt x="407" y="229"/>
                    <a:pt x="271" y="771"/>
                    <a:pt x="219" y="1479"/>
                  </a:cubicBezTo>
                  <a:cubicBezTo>
                    <a:pt x="209" y="1708"/>
                    <a:pt x="198" y="1948"/>
                    <a:pt x="219" y="2198"/>
                  </a:cubicBezTo>
                  <a:cubicBezTo>
                    <a:pt x="125" y="1656"/>
                    <a:pt x="115" y="1479"/>
                    <a:pt x="115" y="1417"/>
                  </a:cubicBezTo>
                  <a:cubicBezTo>
                    <a:pt x="94" y="1500"/>
                    <a:pt x="42" y="1771"/>
                    <a:pt x="0" y="2365"/>
                  </a:cubicBezTo>
                  <a:cubicBezTo>
                    <a:pt x="1646" y="2365"/>
                    <a:pt x="1646" y="2365"/>
                    <a:pt x="1646" y="2365"/>
                  </a:cubicBezTo>
                  <a:cubicBezTo>
                    <a:pt x="1938" y="2365"/>
                    <a:pt x="1938" y="2365"/>
                    <a:pt x="1938" y="2365"/>
                  </a:cubicBezTo>
                  <a:cubicBezTo>
                    <a:pt x="1886" y="1406"/>
                    <a:pt x="2052" y="187"/>
                    <a:pt x="2052" y="187"/>
                  </a:cubicBezTo>
                  <a:close/>
                </a:path>
              </a:pathLst>
            </a:custGeom>
            <a:solidFill>
              <a:srgbClr val="3EBA1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22" name="Freeform 64"/>
            <p:cNvSpPr>
              <a:spLocks/>
            </p:cNvSpPr>
            <p:nvPr/>
          </p:nvSpPr>
          <p:spPr bwMode="auto">
            <a:xfrm>
              <a:off x="27464409" y="1863736"/>
              <a:ext cx="7904" cy="39521"/>
            </a:xfrm>
            <a:custGeom>
              <a:avLst/>
              <a:gdLst>
                <a:gd name="T0" fmla="*/ 0 w 10"/>
                <a:gd name="T1" fmla="*/ 42 h 42"/>
                <a:gd name="T2" fmla="*/ 0 w 10"/>
                <a:gd name="T3" fmla="*/ 42 h 42"/>
                <a:gd name="T4" fmla="*/ 10 w 10"/>
                <a:gd name="T5" fmla="*/ 10 h 42"/>
                <a:gd name="T6" fmla="*/ 0 w 10"/>
                <a:gd name="T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2">
                  <a:moveTo>
                    <a:pt x="0" y="42"/>
                  </a:moveTo>
                  <a:lnTo>
                    <a:pt x="0" y="42"/>
                  </a:lnTo>
                  <a:cubicBezTo>
                    <a:pt x="10" y="21"/>
                    <a:pt x="10" y="10"/>
                    <a:pt x="10" y="10"/>
                  </a:cubicBezTo>
                  <a:cubicBezTo>
                    <a:pt x="10" y="10"/>
                    <a:pt x="0" y="0"/>
                    <a:pt x="0" y="42"/>
                  </a:cubicBezTo>
                  <a:close/>
                </a:path>
              </a:pathLst>
            </a:custGeom>
            <a:solidFill>
              <a:srgbClr val="3EBA1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</p:grpSp>
      <p:grpSp>
        <p:nvGrpSpPr>
          <p:cNvPr id="57" name="Gruppieren 56"/>
          <p:cNvGrpSpPr/>
          <p:nvPr/>
        </p:nvGrpSpPr>
        <p:grpSpPr>
          <a:xfrm>
            <a:off x="523289" y="5523471"/>
            <a:ext cx="67119" cy="213903"/>
            <a:chOff x="10901188" y="168289"/>
            <a:chExt cx="845748" cy="2695326"/>
          </a:xfrm>
        </p:grpSpPr>
        <p:sp>
          <p:nvSpPr>
            <p:cNvPr id="123" name="Freeform 65"/>
            <p:cNvSpPr>
              <a:spLocks/>
            </p:cNvSpPr>
            <p:nvPr/>
          </p:nvSpPr>
          <p:spPr bwMode="auto">
            <a:xfrm>
              <a:off x="10901188" y="508169"/>
              <a:ext cx="845748" cy="2355446"/>
            </a:xfrm>
            <a:custGeom>
              <a:avLst/>
              <a:gdLst>
                <a:gd name="T0" fmla="*/ 781 w 948"/>
                <a:gd name="T1" fmla="*/ 2624 h 2624"/>
                <a:gd name="T2" fmla="*/ 781 w 948"/>
                <a:gd name="T3" fmla="*/ 2624 h 2624"/>
                <a:gd name="T4" fmla="*/ 771 w 948"/>
                <a:gd name="T5" fmla="*/ 0 h 2624"/>
                <a:gd name="T6" fmla="*/ 781 w 948"/>
                <a:gd name="T7" fmla="*/ 2624 h 2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8" h="2624">
                  <a:moveTo>
                    <a:pt x="781" y="2624"/>
                  </a:moveTo>
                  <a:lnTo>
                    <a:pt x="781" y="2624"/>
                  </a:lnTo>
                  <a:cubicBezTo>
                    <a:pt x="0" y="2624"/>
                    <a:pt x="52" y="0"/>
                    <a:pt x="771" y="0"/>
                  </a:cubicBezTo>
                  <a:cubicBezTo>
                    <a:pt x="938" y="656"/>
                    <a:pt x="948" y="1739"/>
                    <a:pt x="781" y="2624"/>
                  </a:cubicBezTo>
                  <a:close/>
                </a:path>
              </a:pathLst>
            </a:custGeom>
            <a:solidFill>
              <a:srgbClr val="3EBA1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24" name="Freeform 66"/>
            <p:cNvSpPr>
              <a:spLocks/>
            </p:cNvSpPr>
            <p:nvPr/>
          </p:nvSpPr>
          <p:spPr bwMode="auto">
            <a:xfrm>
              <a:off x="11363583" y="168289"/>
              <a:ext cx="252934" cy="533532"/>
            </a:xfrm>
            <a:custGeom>
              <a:avLst/>
              <a:gdLst>
                <a:gd name="T0" fmla="*/ 229 w 281"/>
                <a:gd name="T1" fmla="*/ 593 h 593"/>
                <a:gd name="T2" fmla="*/ 229 w 281"/>
                <a:gd name="T3" fmla="*/ 593 h 593"/>
                <a:gd name="T4" fmla="*/ 229 w 281"/>
                <a:gd name="T5" fmla="*/ 593 h 593"/>
                <a:gd name="T6" fmla="*/ 187 w 281"/>
                <a:gd name="T7" fmla="*/ 562 h 593"/>
                <a:gd name="T8" fmla="*/ 21 w 281"/>
                <a:gd name="T9" fmla="*/ 62 h 593"/>
                <a:gd name="T10" fmla="*/ 10 w 281"/>
                <a:gd name="T11" fmla="*/ 20 h 593"/>
                <a:gd name="T12" fmla="*/ 62 w 281"/>
                <a:gd name="T13" fmla="*/ 10 h 593"/>
                <a:gd name="T14" fmla="*/ 260 w 281"/>
                <a:gd name="T15" fmla="*/ 562 h 593"/>
                <a:gd name="T16" fmla="*/ 229 w 281"/>
                <a:gd name="T17" fmla="*/ 593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1" h="593">
                  <a:moveTo>
                    <a:pt x="229" y="593"/>
                  </a:moveTo>
                  <a:lnTo>
                    <a:pt x="229" y="593"/>
                  </a:lnTo>
                  <a:cubicBezTo>
                    <a:pt x="229" y="593"/>
                    <a:pt x="229" y="593"/>
                    <a:pt x="229" y="593"/>
                  </a:cubicBezTo>
                  <a:cubicBezTo>
                    <a:pt x="208" y="593"/>
                    <a:pt x="187" y="572"/>
                    <a:pt x="187" y="562"/>
                  </a:cubicBezTo>
                  <a:cubicBezTo>
                    <a:pt x="208" y="197"/>
                    <a:pt x="21" y="62"/>
                    <a:pt x="21" y="62"/>
                  </a:cubicBezTo>
                  <a:cubicBezTo>
                    <a:pt x="0" y="52"/>
                    <a:pt x="0" y="31"/>
                    <a:pt x="10" y="20"/>
                  </a:cubicBezTo>
                  <a:cubicBezTo>
                    <a:pt x="21" y="10"/>
                    <a:pt x="52" y="0"/>
                    <a:pt x="62" y="10"/>
                  </a:cubicBezTo>
                  <a:cubicBezTo>
                    <a:pt x="73" y="20"/>
                    <a:pt x="281" y="166"/>
                    <a:pt x="260" y="562"/>
                  </a:cubicBezTo>
                  <a:cubicBezTo>
                    <a:pt x="260" y="572"/>
                    <a:pt x="250" y="593"/>
                    <a:pt x="229" y="593"/>
                  </a:cubicBezTo>
                  <a:close/>
                </a:path>
              </a:pathLst>
            </a:custGeom>
            <a:solidFill>
              <a:srgbClr val="3EBA1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25" name="Freeform 67"/>
            <p:cNvSpPr>
              <a:spLocks/>
            </p:cNvSpPr>
            <p:nvPr/>
          </p:nvSpPr>
          <p:spPr bwMode="auto">
            <a:xfrm>
              <a:off x="11280589" y="879665"/>
              <a:ext cx="233173" cy="233173"/>
            </a:xfrm>
            <a:custGeom>
              <a:avLst/>
              <a:gdLst>
                <a:gd name="T0" fmla="*/ 156 w 261"/>
                <a:gd name="T1" fmla="*/ 11 h 261"/>
                <a:gd name="T2" fmla="*/ 156 w 261"/>
                <a:gd name="T3" fmla="*/ 11 h 261"/>
                <a:gd name="T4" fmla="*/ 250 w 261"/>
                <a:gd name="T5" fmla="*/ 146 h 261"/>
                <a:gd name="T6" fmla="*/ 115 w 261"/>
                <a:gd name="T7" fmla="*/ 250 h 261"/>
                <a:gd name="T8" fmla="*/ 11 w 261"/>
                <a:gd name="T9" fmla="*/ 104 h 261"/>
                <a:gd name="T10" fmla="*/ 156 w 261"/>
                <a:gd name="T11" fmla="*/ 1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261">
                  <a:moveTo>
                    <a:pt x="156" y="11"/>
                  </a:moveTo>
                  <a:lnTo>
                    <a:pt x="156" y="11"/>
                  </a:lnTo>
                  <a:cubicBezTo>
                    <a:pt x="219" y="21"/>
                    <a:pt x="261" y="84"/>
                    <a:pt x="250" y="146"/>
                  </a:cubicBezTo>
                  <a:cubicBezTo>
                    <a:pt x="240" y="219"/>
                    <a:pt x="177" y="261"/>
                    <a:pt x="115" y="250"/>
                  </a:cubicBezTo>
                  <a:cubicBezTo>
                    <a:pt x="42" y="229"/>
                    <a:pt x="0" y="167"/>
                    <a:pt x="11" y="104"/>
                  </a:cubicBezTo>
                  <a:cubicBezTo>
                    <a:pt x="31" y="42"/>
                    <a:pt x="94" y="0"/>
                    <a:pt x="156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26" name="Freeform 68"/>
            <p:cNvSpPr>
              <a:spLocks/>
            </p:cNvSpPr>
            <p:nvPr/>
          </p:nvSpPr>
          <p:spPr bwMode="auto">
            <a:xfrm>
              <a:off x="11197595" y="1330204"/>
              <a:ext cx="233173" cy="233173"/>
            </a:xfrm>
            <a:custGeom>
              <a:avLst/>
              <a:gdLst>
                <a:gd name="T0" fmla="*/ 157 w 261"/>
                <a:gd name="T1" fmla="*/ 11 h 261"/>
                <a:gd name="T2" fmla="*/ 157 w 261"/>
                <a:gd name="T3" fmla="*/ 11 h 261"/>
                <a:gd name="T4" fmla="*/ 250 w 261"/>
                <a:gd name="T5" fmla="*/ 156 h 261"/>
                <a:gd name="T6" fmla="*/ 115 w 261"/>
                <a:gd name="T7" fmla="*/ 250 h 261"/>
                <a:gd name="T8" fmla="*/ 11 w 261"/>
                <a:gd name="T9" fmla="*/ 104 h 261"/>
                <a:gd name="T10" fmla="*/ 157 w 261"/>
                <a:gd name="T11" fmla="*/ 1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261">
                  <a:moveTo>
                    <a:pt x="157" y="11"/>
                  </a:moveTo>
                  <a:lnTo>
                    <a:pt x="157" y="11"/>
                  </a:lnTo>
                  <a:cubicBezTo>
                    <a:pt x="219" y="21"/>
                    <a:pt x="261" y="84"/>
                    <a:pt x="250" y="156"/>
                  </a:cubicBezTo>
                  <a:cubicBezTo>
                    <a:pt x="240" y="219"/>
                    <a:pt x="177" y="261"/>
                    <a:pt x="115" y="250"/>
                  </a:cubicBezTo>
                  <a:cubicBezTo>
                    <a:pt x="42" y="240"/>
                    <a:pt x="0" y="177"/>
                    <a:pt x="11" y="104"/>
                  </a:cubicBezTo>
                  <a:cubicBezTo>
                    <a:pt x="32" y="42"/>
                    <a:pt x="94" y="0"/>
                    <a:pt x="157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27" name="Freeform 69"/>
            <p:cNvSpPr>
              <a:spLocks/>
            </p:cNvSpPr>
            <p:nvPr/>
          </p:nvSpPr>
          <p:spPr bwMode="auto">
            <a:xfrm>
              <a:off x="11177835" y="1808407"/>
              <a:ext cx="233173" cy="233173"/>
            </a:xfrm>
            <a:custGeom>
              <a:avLst/>
              <a:gdLst>
                <a:gd name="T0" fmla="*/ 156 w 260"/>
                <a:gd name="T1" fmla="*/ 21 h 261"/>
                <a:gd name="T2" fmla="*/ 156 w 260"/>
                <a:gd name="T3" fmla="*/ 21 h 261"/>
                <a:gd name="T4" fmla="*/ 250 w 260"/>
                <a:gd name="T5" fmla="*/ 157 h 261"/>
                <a:gd name="T6" fmla="*/ 114 w 260"/>
                <a:gd name="T7" fmla="*/ 250 h 261"/>
                <a:gd name="T8" fmla="*/ 10 w 260"/>
                <a:gd name="T9" fmla="*/ 115 h 261"/>
                <a:gd name="T10" fmla="*/ 156 w 260"/>
                <a:gd name="T11" fmla="*/ 2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0" h="261">
                  <a:moveTo>
                    <a:pt x="156" y="21"/>
                  </a:moveTo>
                  <a:lnTo>
                    <a:pt x="156" y="21"/>
                  </a:lnTo>
                  <a:cubicBezTo>
                    <a:pt x="218" y="32"/>
                    <a:pt x="260" y="94"/>
                    <a:pt x="250" y="157"/>
                  </a:cubicBezTo>
                  <a:cubicBezTo>
                    <a:pt x="239" y="219"/>
                    <a:pt x="177" y="261"/>
                    <a:pt x="114" y="250"/>
                  </a:cubicBezTo>
                  <a:cubicBezTo>
                    <a:pt x="41" y="240"/>
                    <a:pt x="0" y="178"/>
                    <a:pt x="10" y="115"/>
                  </a:cubicBezTo>
                  <a:cubicBezTo>
                    <a:pt x="31" y="42"/>
                    <a:pt x="93" y="0"/>
                    <a:pt x="156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28" name="Freeform 70"/>
            <p:cNvSpPr>
              <a:spLocks/>
            </p:cNvSpPr>
            <p:nvPr/>
          </p:nvSpPr>
          <p:spPr bwMode="auto">
            <a:xfrm>
              <a:off x="11308254" y="2294514"/>
              <a:ext cx="225269" cy="233173"/>
            </a:xfrm>
            <a:custGeom>
              <a:avLst/>
              <a:gdLst>
                <a:gd name="T0" fmla="*/ 146 w 250"/>
                <a:gd name="T1" fmla="*/ 11 h 261"/>
                <a:gd name="T2" fmla="*/ 146 w 250"/>
                <a:gd name="T3" fmla="*/ 11 h 261"/>
                <a:gd name="T4" fmla="*/ 240 w 250"/>
                <a:gd name="T5" fmla="*/ 146 h 261"/>
                <a:gd name="T6" fmla="*/ 105 w 250"/>
                <a:gd name="T7" fmla="*/ 250 h 261"/>
                <a:gd name="T8" fmla="*/ 11 w 250"/>
                <a:gd name="T9" fmla="*/ 104 h 261"/>
                <a:gd name="T10" fmla="*/ 146 w 250"/>
                <a:gd name="T11" fmla="*/ 1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" h="261">
                  <a:moveTo>
                    <a:pt x="146" y="11"/>
                  </a:moveTo>
                  <a:lnTo>
                    <a:pt x="146" y="11"/>
                  </a:lnTo>
                  <a:cubicBezTo>
                    <a:pt x="209" y="21"/>
                    <a:pt x="250" y="83"/>
                    <a:pt x="240" y="146"/>
                  </a:cubicBezTo>
                  <a:cubicBezTo>
                    <a:pt x="230" y="219"/>
                    <a:pt x="167" y="261"/>
                    <a:pt x="105" y="250"/>
                  </a:cubicBezTo>
                  <a:cubicBezTo>
                    <a:pt x="42" y="229"/>
                    <a:pt x="0" y="167"/>
                    <a:pt x="11" y="104"/>
                  </a:cubicBezTo>
                  <a:cubicBezTo>
                    <a:pt x="21" y="42"/>
                    <a:pt x="84" y="0"/>
                    <a:pt x="146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</p:grpSp>
      <p:grpSp>
        <p:nvGrpSpPr>
          <p:cNvPr id="135" name="Gruppieren 134"/>
          <p:cNvGrpSpPr/>
          <p:nvPr/>
        </p:nvGrpSpPr>
        <p:grpSpPr>
          <a:xfrm>
            <a:off x="2746734" y="4656128"/>
            <a:ext cx="113224" cy="159016"/>
            <a:chOff x="12248852" y="729486"/>
            <a:chExt cx="1426706" cy="2003710"/>
          </a:xfrm>
        </p:grpSpPr>
        <p:sp>
          <p:nvSpPr>
            <p:cNvPr id="129" name="Freeform 71"/>
            <p:cNvSpPr>
              <a:spLocks/>
            </p:cNvSpPr>
            <p:nvPr/>
          </p:nvSpPr>
          <p:spPr bwMode="auto">
            <a:xfrm>
              <a:off x="12248852" y="729486"/>
              <a:ext cx="960359" cy="2003710"/>
            </a:xfrm>
            <a:custGeom>
              <a:avLst/>
              <a:gdLst>
                <a:gd name="T0" fmla="*/ 730 w 1073"/>
                <a:gd name="T1" fmla="*/ 1104 h 2229"/>
                <a:gd name="T2" fmla="*/ 730 w 1073"/>
                <a:gd name="T3" fmla="*/ 1104 h 2229"/>
                <a:gd name="T4" fmla="*/ 750 w 1073"/>
                <a:gd name="T5" fmla="*/ 0 h 2229"/>
                <a:gd name="T6" fmla="*/ 0 w 1073"/>
                <a:gd name="T7" fmla="*/ 1114 h 2229"/>
                <a:gd name="T8" fmla="*/ 719 w 1073"/>
                <a:gd name="T9" fmla="*/ 2229 h 2229"/>
                <a:gd name="T10" fmla="*/ 709 w 1073"/>
                <a:gd name="T11" fmla="*/ 2218 h 2229"/>
                <a:gd name="T12" fmla="*/ 730 w 1073"/>
                <a:gd name="T13" fmla="*/ 110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3" h="2229">
                  <a:moveTo>
                    <a:pt x="730" y="1104"/>
                  </a:moveTo>
                  <a:lnTo>
                    <a:pt x="730" y="1104"/>
                  </a:lnTo>
                  <a:cubicBezTo>
                    <a:pt x="459" y="500"/>
                    <a:pt x="615" y="166"/>
                    <a:pt x="750" y="0"/>
                  </a:cubicBezTo>
                  <a:cubicBezTo>
                    <a:pt x="334" y="41"/>
                    <a:pt x="0" y="531"/>
                    <a:pt x="0" y="1114"/>
                  </a:cubicBezTo>
                  <a:cubicBezTo>
                    <a:pt x="0" y="1697"/>
                    <a:pt x="323" y="2177"/>
                    <a:pt x="719" y="2229"/>
                  </a:cubicBezTo>
                  <a:cubicBezTo>
                    <a:pt x="709" y="2218"/>
                    <a:pt x="709" y="2218"/>
                    <a:pt x="709" y="2218"/>
                  </a:cubicBezTo>
                  <a:cubicBezTo>
                    <a:pt x="719" y="2197"/>
                    <a:pt x="1073" y="1843"/>
                    <a:pt x="730" y="110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  <p:sp>
          <p:nvSpPr>
            <p:cNvPr id="130" name="Freeform 72"/>
            <p:cNvSpPr>
              <a:spLocks/>
            </p:cNvSpPr>
            <p:nvPr/>
          </p:nvSpPr>
          <p:spPr bwMode="auto">
            <a:xfrm>
              <a:off x="12715199" y="741342"/>
              <a:ext cx="960359" cy="1991854"/>
            </a:xfrm>
            <a:custGeom>
              <a:avLst/>
              <a:gdLst>
                <a:gd name="T0" fmla="*/ 396 w 1073"/>
                <a:gd name="T1" fmla="*/ 0 h 2219"/>
                <a:gd name="T2" fmla="*/ 396 w 1073"/>
                <a:gd name="T3" fmla="*/ 0 h 2219"/>
                <a:gd name="T4" fmla="*/ 323 w 1073"/>
                <a:gd name="T5" fmla="*/ 1042 h 2219"/>
                <a:gd name="T6" fmla="*/ 334 w 1073"/>
                <a:gd name="T7" fmla="*/ 2219 h 2219"/>
                <a:gd name="T8" fmla="*/ 1073 w 1073"/>
                <a:gd name="T9" fmla="*/ 1104 h 2219"/>
                <a:gd name="T10" fmla="*/ 396 w 1073"/>
                <a:gd name="T11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3" h="2219">
                  <a:moveTo>
                    <a:pt x="396" y="0"/>
                  </a:moveTo>
                  <a:lnTo>
                    <a:pt x="396" y="0"/>
                  </a:lnTo>
                  <a:cubicBezTo>
                    <a:pt x="323" y="62"/>
                    <a:pt x="0" y="344"/>
                    <a:pt x="323" y="1042"/>
                  </a:cubicBezTo>
                  <a:cubicBezTo>
                    <a:pt x="615" y="1677"/>
                    <a:pt x="438" y="2073"/>
                    <a:pt x="334" y="2219"/>
                  </a:cubicBezTo>
                  <a:cubicBezTo>
                    <a:pt x="750" y="2177"/>
                    <a:pt x="1073" y="1698"/>
                    <a:pt x="1073" y="1104"/>
                  </a:cubicBezTo>
                  <a:cubicBezTo>
                    <a:pt x="1073" y="552"/>
                    <a:pt x="782" y="83"/>
                    <a:pt x="396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 dirty="0"/>
            </a:p>
          </p:txBody>
        </p:sp>
      </p:grpSp>
      <p:sp>
        <p:nvSpPr>
          <p:cNvPr id="139" name="Inhaltsplatzhalter 5"/>
          <p:cNvSpPr txBox="1">
            <a:spLocks/>
          </p:cNvSpPr>
          <p:nvPr/>
        </p:nvSpPr>
        <p:spPr bwMode="auto">
          <a:xfrm>
            <a:off x="2722618" y="858283"/>
            <a:ext cx="1332000" cy="1296000"/>
          </a:xfrm>
          <a:prstGeom prst="ellipse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/>
            <a:r>
              <a:rPr lang="en-GB" sz="1800" b="1" kern="0" dirty="0" smtClean="0">
                <a:solidFill>
                  <a:schemeClr val="bg1"/>
                </a:solidFill>
              </a:rPr>
              <a:t>+19% </a:t>
            </a:r>
            <a:r>
              <a:rPr lang="en-GB" sz="1400" b="1" kern="0" dirty="0" smtClean="0">
                <a:solidFill>
                  <a:schemeClr val="bg1"/>
                </a:solidFill>
              </a:rPr>
              <a:t/>
            </a:r>
            <a:br>
              <a:rPr lang="en-GB" sz="1400" b="1" kern="0" dirty="0" smtClean="0">
                <a:solidFill>
                  <a:schemeClr val="bg1"/>
                </a:solidFill>
              </a:rPr>
            </a:br>
            <a:r>
              <a:rPr lang="en-GB" sz="1200" b="1" kern="0" dirty="0" smtClean="0">
                <a:solidFill>
                  <a:schemeClr val="bg1"/>
                </a:solidFill>
              </a:rPr>
              <a:t>more permanent crops</a:t>
            </a:r>
            <a:endParaRPr lang="en-GB" sz="1200" b="1" kern="0" dirty="0">
              <a:solidFill>
                <a:schemeClr val="bg1"/>
              </a:solidFill>
            </a:endParaRPr>
          </a:p>
        </p:txBody>
      </p:sp>
      <p:sp>
        <p:nvSpPr>
          <p:cNvPr id="140" name="Inhaltsplatzhalter 5"/>
          <p:cNvSpPr txBox="1">
            <a:spLocks/>
          </p:cNvSpPr>
          <p:nvPr/>
        </p:nvSpPr>
        <p:spPr bwMode="auto">
          <a:xfrm>
            <a:off x="4955708" y="902680"/>
            <a:ext cx="1332000" cy="1338254"/>
          </a:xfrm>
          <a:prstGeom prst="ellipse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marR="0" indent="-361950" algn="l" defTabSz="623888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None/>
              <a:tabLst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Tx/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4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/>
            <a:r>
              <a:rPr lang="en-GB" sz="1800" b="1" kern="0" dirty="0" smtClean="0">
                <a:solidFill>
                  <a:schemeClr val="bg1"/>
                </a:solidFill>
              </a:rPr>
              <a:t>65% </a:t>
            </a:r>
            <a:r>
              <a:rPr lang="en-GB" sz="1400" b="1" kern="0" dirty="0" smtClean="0">
                <a:solidFill>
                  <a:schemeClr val="bg1"/>
                </a:solidFill>
              </a:rPr>
              <a:t/>
            </a:r>
            <a:br>
              <a:rPr lang="en-GB" sz="1400" b="1" kern="0" dirty="0" smtClean="0">
                <a:solidFill>
                  <a:schemeClr val="bg1"/>
                </a:solidFill>
              </a:rPr>
            </a:br>
            <a:r>
              <a:rPr lang="en-GB" sz="1200" b="1" kern="0" dirty="0" smtClean="0">
                <a:solidFill>
                  <a:schemeClr val="bg1"/>
                </a:solidFill>
              </a:rPr>
              <a:t>grassland</a:t>
            </a:r>
            <a:endParaRPr lang="en-GB" sz="1200" b="1" kern="0" dirty="0">
              <a:solidFill>
                <a:schemeClr val="bg1"/>
              </a:solidFill>
            </a:endParaRPr>
          </a:p>
        </p:txBody>
      </p:sp>
      <p:sp>
        <p:nvSpPr>
          <p:cNvPr id="131" name="Freeform 34"/>
          <p:cNvSpPr>
            <a:spLocks noEditPoints="1"/>
          </p:cNvSpPr>
          <p:nvPr/>
        </p:nvSpPr>
        <p:spPr bwMode="auto">
          <a:xfrm>
            <a:off x="2841889" y="5107497"/>
            <a:ext cx="116988" cy="159016"/>
          </a:xfrm>
          <a:custGeom>
            <a:avLst/>
            <a:gdLst>
              <a:gd name="T0" fmla="*/ 823 w 1646"/>
              <a:gd name="T1" fmla="*/ 0 h 2229"/>
              <a:gd name="T2" fmla="*/ 823 w 1646"/>
              <a:gd name="T3" fmla="*/ 2229 h 2229"/>
              <a:gd name="T4" fmla="*/ 823 w 1646"/>
              <a:gd name="T5" fmla="*/ 0 h 2229"/>
              <a:gd name="T6" fmla="*/ 969 w 1646"/>
              <a:gd name="T7" fmla="*/ 666 h 2229"/>
              <a:gd name="T8" fmla="*/ 1052 w 1646"/>
              <a:gd name="T9" fmla="*/ 666 h 2229"/>
              <a:gd name="T10" fmla="*/ 1010 w 1646"/>
              <a:gd name="T11" fmla="*/ 927 h 2229"/>
              <a:gd name="T12" fmla="*/ 969 w 1646"/>
              <a:gd name="T13" fmla="*/ 666 h 2229"/>
              <a:gd name="T14" fmla="*/ 781 w 1646"/>
              <a:gd name="T15" fmla="*/ 145 h 2229"/>
              <a:gd name="T16" fmla="*/ 865 w 1646"/>
              <a:gd name="T17" fmla="*/ 145 h 2229"/>
              <a:gd name="T18" fmla="*/ 823 w 1646"/>
              <a:gd name="T19" fmla="*/ 406 h 2229"/>
              <a:gd name="T20" fmla="*/ 781 w 1646"/>
              <a:gd name="T21" fmla="*/ 145 h 2229"/>
              <a:gd name="T22" fmla="*/ 781 w 1646"/>
              <a:gd name="T23" fmla="*/ 583 h 2229"/>
              <a:gd name="T24" fmla="*/ 865 w 1646"/>
              <a:gd name="T25" fmla="*/ 583 h 2229"/>
              <a:gd name="T26" fmla="*/ 823 w 1646"/>
              <a:gd name="T27" fmla="*/ 843 h 2229"/>
              <a:gd name="T28" fmla="*/ 781 w 1646"/>
              <a:gd name="T29" fmla="*/ 583 h 2229"/>
              <a:gd name="T30" fmla="*/ 625 w 1646"/>
              <a:gd name="T31" fmla="*/ 677 h 2229"/>
              <a:gd name="T32" fmla="*/ 667 w 1646"/>
              <a:gd name="T33" fmla="*/ 937 h 2229"/>
              <a:gd name="T34" fmla="*/ 583 w 1646"/>
              <a:gd name="T35" fmla="*/ 937 h 2229"/>
              <a:gd name="T36" fmla="*/ 625 w 1646"/>
              <a:gd name="T37" fmla="*/ 677 h 2229"/>
              <a:gd name="T38" fmla="*/ 510 w 1646"/>
              <a:gd name="T39" fmla="*/ 468 h 2229"/>
              <a:gd name="T40" fmla="*/ 552 w 1646"/>
              <a:gd name="T41" fmla="*/ 218 h 2229"/>
              <a:gd name="T42" fmla="*/ 594 w 1646"/>
              <a:gd name="T43" fmla="*/ 468 h 2229"/>
              <a:gd name="T44" fmla="*/ 510 w 1646"/>
              <a:gd name="T45" fmla="*/ 468 h 2229"/>
              <a:gd name="T46" fmla="*/ 635 w 1646"/>
              <a:gd name="T47" fmla="*/ 1968 h 2229"/>
              <a:gd name="T48" fmla="*/ 552 w 1646"/>
              <a:gd name="T49" fmla="*/ 1968 h 2229"/>
              <a:gd name="T50" fmla="*/ 594 w 1646"/>
              <a:gd name="T51" fmla="*/ 1718 h 2229"/>
              <a:gd name="T52" fmla="*/ 635 w 1646"/>
              <a:gd name="T53" fmla="*/ 1968 h 2229"/>
              <a:gd name="T54" fmla="*/ 698 w 1646"/>
              <a:gd name="T55" fmla="*/ 1572 h 2229"/>
              <a:gd name="T56" fmla="*/ 615 w 1646"/>
              <a:gd name="T57" fmla="*/ 1572 h 2229"/>
              <a:gd name="T58" fmla="*/ 656 w 1646"/>
              <a:gd name="T59" fmla="*/ 1322 h 2229"/>
              <a:gd name="T60" fmla="*/ 698 w 1646"/>
              <a:gd name="T61" fmla="*/ 1572 h 2229"/>
              <a:gd name="T62" fmla="*/ 781 w 1646"/>
              <a:gd name="T63" fmla="*/ 989 h 2229"/>
              <a:gd name="T64" fmla="*/ 865 w 1646"/>
              <a:gd name="T65" fmla="*/ 989 h 2229"/>
              <a:gd name="T66" fmla="*/ 823 w 1646"/>
              <a:gd name="T67" fmla="*/ 1239 h 2229"/>
              <a:gd name="T68" fmla="*/ 781 w 1646"/>
              <a:gd name="T69" fmla="*/ 989 h 2229"/>
              <a:gd name="T70" fmla="*/ 875 w 1646"/>
              <a:gd name="T71" fmla="*/ 2072 h 2229"/>
              <a:gd name="T72" fmla="*/ 792 w 1646"/>
              <a:gd name="T73" fmla="*/ 2072 h 2229"/>
              <a:gd name="T74" fmla="*/ 833 w 1646"/>
              <a:gd name="T75" fmla="*/ 1822 h 2229"/>
              <a:gd name="T76" fmla="*/ 875 w 1646"/>
              <a:gd name="T77" fmla="*/ 2072 h 2229"/>
              <a:gd name="T78" fmla="*/ 875 w 1646"/>
              <a:gd name="T79" fmla="*/ 1614 h 2229"/>
              <a:gd name="T80" fmla="*/ 792 w 1646"/>
              <a:gd name="T81" fmla="*/ 1614 h 2229"/>
              <a:gd name="T82" fmla="*/ 833 w 1646"/>
              <a:gd name="T83" fmla="*/ 1364 h 2229"/>
              <a:gd name="T84" fmla="*/ 875 w 1646"/>
              <a:gd name="T85" fmla="*/ 1614 h 2229"/>
              <a:gd name="T86" fmla="*/ 969 w 1646"/>
              <a:gd name="T87" fmla="*/ 1458 h 2229"/>
              <a:gd name="T88" fmla="*/ 1010 w 1646"/>
              <a:gd name="T89" fmla="*/ 1208 h 2229"/>
              <a:gd name="T90" fmla="*/ 1052 w 1646"/>
              <a:gd name="T91" fmla="*/ 1458 h 2229"/>
              <a:gd name="T92" fmla="*/ 969 w 1646"/>
              <a:gd name="T93" fmla="*/ 1458 h 2229"/>
              <a:gd name="T94" fmla="*/ 1115 w 1646"/>
              <a:gd name="T95" fmla="*/ 1864 h 2229"/>
              <a:gd name="T96" fmla="*/ 1031 w 1646"/>
              <a:gd name="T97" fmla="*/ 1864 h 2229"/>
              <a:gd name="T98" fmla="*/ 1073 w 1646"/>
              <a:gd name="T99" fmla="*/ 1614 h 2229"/>
              <a:gd name="T100" fmla="*/ 1115 w 1646"/>
              <a:gd name="T101" fmla="*/ 1864 h 2229"/>
              <a:gd name="T102" fmla="*/ 1115 w 1646"/>
              <a:gd name="T103" fmla="*/ 489 h 2229"/>
              <a:gd name="T104" fmla="*/ 1031 w 1646"/>
              <a:gd name="T105" fmla="*/ 489 h 2229"/>
              <a:gd name="T106" fmla="*/ 1073 w 1646"/>
              <a:gd name="T107" fmla="*/ 239 h 2229"/>
              <a:gd name="T108" fmla="*/ 1115 w 1646"/>
              <a:gd name="T109" fmla="*/ 489 h 2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46" h="2229">
                <a:moveTo>
                  <a:pt x="823" y="0"/>
                </a:moveTo>
                <a:lnTo>
                  <a:pt x="823" y="0"/>
                </a:lnTo>
                <a:cubicBezTo>
                  <a:pt x="0" y="0"/>
                  <a:pt x="531" y="927"/>
                  <a:pt x="531" y="1197"/>
                </a:cubicBezTo>
                <a:cubicBezTo>
                  <a:pt x="531" y="1427"/>
                  <a:pt x="83" y="2229"/>
                  <a:pt x="823" y="2229"/>
                </a:cubicBezTo>
                <a:cubicBezTo>
                  <a:pt x="1573" y="2229"/>
                  <a:pt x="1125" y="1312"/>
                  <a:pt x="1125" y="1031"/>
                </a:cubicBezTo>
                <a:cubicBezTo>
                  <a:pt x="1125" y="760"/>
                  <a:pt x="1646" y="0"/>
                  <a:pt x="823" y="0"/>
                </a:cubicBezTo>
                <a:close/>
                <a:moveTo>
                  <a:pt x="969" y="666"/>
                </a:moveTo>
                <a:lnTo>
                  <a:pt x="969" y="666"/>
                </a:lnTo>
                <a:cubicBezTo>
                  <a:pt x="969" y="645"/>
                  <a:pt x="990" y="625"/>
                  <a:pt x="1010" y="625"/>
                </a:cubicBezTo>
                <a:cubicBezTo>
                  <a:pt x="1031" y="625"/>
                  <a:pt x="1052" y="645"/>
                  <a:pt x="1052" y="666"/>
                </a:cubicBezTo>
                <a:cubicBezTo>
                  <a:pt x="1052" y="885"/>
                  <a:pt x="1052" y="885"/>
                  <a:pt x="1052" y="885"/>
                </a:cubicBezTo>
                <a:cubicBezTo>
                  <a:pt x="1052" y="906"/>
                  <a:pt x="1031" y="927"/>
                  <a:pt x="1010" y="927"/>
                </a:cubicBezTo>
                <a:cubicBezTo>
                  <a:pt x="990" y="927"/>
                  <a:pt x="969" y="906"/>
                  <a:pt x="969" y="885"/>
                </a:cubicBezTo>
                <a:lnTo>
                  <a:pt x="969" y="666"/>
                </a:lnTo>
                <a:close/>
                <a:moveTo>
                  <a:pt x="781" y="145"/>
                </a:moveTo>
                <a:lnTo>
                  <a:pt x="781" y="145"/>
                </a:lnTo>
                <a:cubicBezTo>
                  <a:pt x="781" y="125"/>
                  <a:pt x="802" y="104"/>
                  <a:pt x="823" y="104"/>
                </a:cubicBezTo>
                <a:cubicBezTo>
                  <a:pt x="854" y="104"/>
                  <a:pt x="865" y="125"/>
                  <a:pt x="865" y="145"/>
                </a:cubicBezTo>
                <a:cubicBezTo>
                  <a:pt x="865" y="364"/>
                  <a:pt x="865" y="364"/>
                  <a:pt x="865" y="364"/>
                </a:cubicBezTo>
                <a:cubicBezTo>
                  <a:pt x="865" y="385"/>
                  <a:pt x="854" y="406"/>
                  <a:pt x="823" y="406"/>
                </a:cubicBezTo>
                <a:cubicBezTo>
                  <a:pt x="802" y="406"/>
                  <a:pt x="781" y="385"/>
                  <a:pt x="781" y="364"/>
                </a:cubicBezTo>
                <a:lnTo>
                  <a:pt x="781" y="145"/>
                </a:lnTo>
                <a:close/>
                <a:moveTo>
                  <a:pt x="781" y="583"/>
                </a:moveTo>
                <a:lnTo>
                  <a:pt x="781" y="583"/>
                </a:lnTo>
                <a:cubicBezTo>
                  <a:pt x="781" y="562"/>
                  <a:pt x="802" y="541"/>
                  <a:pt x="823" y="541"/>
                </a:cubicBezTo>
                <a:cubicBezTo>
                  <a:pt x="854" y="541"/>
                  <a:pt x="865" y="562"/>
                  <a:pt x="865" y="583"/>
                </a:cubicBezTo>
                <a:cubicBezTo>
                  <a:pt x="865" y="802"/>
                  <a:pt x="865" y="802"/>
                  <a:pt x="865" y="802"/>
                </a:cubicBezTo>
                <a:cubicBezTo>
                  <a:pt x="865" y="822"/>
                  <a:pt x="854" y="843"/>
                  <a:pt x="823" y="843"/>
                </a:cubicBezTo>
                <a:cubicBezTo>
                  <a:pt x="802" y="843"/>
                  <a:pt x="781" y="822"/>
                  <a:pt x="781" y="802"/>
                </a:cubicBezTo>
                <a:lnTo>
                  <a:pt x="781" y="583"/>
                </a:lnTo>
                <a:close/>
                <a:moveTo>
                  <a:pt x="625" y="677"/>
                </a:moveTo>
                <a:lnTo>
                  <a:pt x="625" y="677"/>
                </a:lnTo>
                <a:cubicBezTo>
                  <a:pt x="646" y="677"/>
                  <a:pt x="667" y="697"/>
                  <a:pt x="667" y="718"/>
                </a:cubicBezTo>
                <a:cubicBezTo>
                  <a:pt x="667" y="937"/>
                  <a:pt x="667" y="937"/>
                  <a:pt x="667" y="937"/>
                </a:cubicBezTo>
                <a:cubicBezTo>
                  <a:pt x="667" y="958"/>
                  <a:pt x="646" y="979"/>
                  <a:pt x="625" y="979"/>
                </a:cubicBezTo>
                <a:cubicBezTo>
                  <a:pt x="604" y="979"/>
                  <a:pt x="583" y="958"/>
                  <a:pt x="583" y="937"/>
                </a:cubicBezTo>
                <a:cubicBezTo>
                  <a:pt x="583" y="718"/>
                  <a:pt x="583" y="718"/>
                  <a:pt x="583" y="718"/>
                </a:cubicBezTo>
                <a:cubicBezTo>
                  <a:pt x="583" y="697"/>
                  <a:pt x="604" y="677"/>
                  <a:pt x="625" y="677"/>
                </a:cubicBezTo>
                <a:close/>
                <a:moveTo>
                  <a:pt x="510" y="468"/>
                </a:moveTo>
                <a:lnTo>
                  <a:pt x="510" y="468"/>
                </a:lnTo>
                <a:cubicBezTo>
                  <a:pt x="510" y="260"/>
                  <a:pt x="510" y="260"/>
                  <a:pt x="510" y="260"/>
                </a:cubicBezTo>
                <a:cubicBezTo>
                  <a:pt x="510" y="229"/>
                  <a:pt x="531" y="218"/>
                  <a:pt x="552" y="218"/>
                </a:cubicBezTo>
                <a:cubicBezTo>
                  <a:pt x="573" y="218"/>
                  <a:pt x="594" y="229"/>
                  <a:pt x="594" y="260"/>
                </a:cubicBezTo>
                <a:cubicBezTo>
                  <a:pt x="594" y="468"/>
                  <a:pt x="594" y="468"/>
                  <a:pt x="594" y="468"/>
                </a:cubicBezTo>
                <a:cubicBezTo>
                  <a:pt x="594" y="489"/>
                  <a:pt x="573" y="510"/>
                  <a:pt x="552" y="510"/>
                </a:cubicBezTo>
                <a:cubicBezTo>
                  <a:pt x="531" y="510"/>
                  <a:pt x="510" y="489"/>
                  <a:pt x="510" y="468"/>
                </a:cubicBezTo>
                <a:close/>
                <a:moveTo>
                  <a:pt x="635" y="1968"/>
                </a:moveTo>
                <a:lnTo>
                  <a:pt x="635" y="1968"/>
                </a:lnTo>
                <a:cubicBezTo>
                  <a:pt x="635" y="2000"/>
                  <a:pt x="615" y="2010"/>
                  <a:pt x="594" y="2010"/>
                </a:cubicBezTo>
                <a:cubicBezTo>
                  <a:pt x="573" y="2010"/>
                  <a:pt x="552" y="2000"/>
                  <a:pt x="552" y="1968"/>
                </a:cubicBezTo>
                <a:cubicBezTo>
                  <a:pt x="552" y="1760"/>
                  <a:pt x="552" y="1760"/>
                  <a:pt x="552" y="1760"/>
                </a:cubicBezTo>
                <a:cubicBezTo>
                  <a:pt x="552" y="1739"/>
                  <a:pt x="573" y="1718"/>
                  <a:pt x="594" y="1718"/>
                </a:cubicBezTo>
                <a:cubicBezTo>
                  <a:pt x="615" y="1718"/>
                  <a:pt x="635" y="1739"/>
                  <a:pt x="635" y="1760"/>
                </a:cubicBezTo>
                <a:lnTo>
                  <a:pt x="635" y="1968"/>
                </a:lnTo>
                <a:close/>
                <a:moveTo>
                  <a:pt x="698" y="1572"/>
                </a:moveTo>
                <a:lnTo>
                  <a:pt x="698" y="1572"/>
                </a:lnTo>
                <a:cubicBezTo>
                  <a:pt x="698" y="1593"/>
                  <a:pt x="677" y="1614"/>
                  <a:pt x="656" y="1614"/>
                </a:cubicBezTo>
                <a:cubicBezTo>
                  <a:pt x="635" y="1614"/>
                  <a:pt x="615" y="1593"/>
                  <a:pt x="615" y="1572"/>
                </a:cubicBezTo>
                <a:cubicBezTo>
                  <a:pt x="615" y="1364"/>
                  <a:pt x="615" y="1364"/>
                  <a:pt x="615" y="1364"/>
                </a:cubicBezTo>
                <a:cubicBezTo>
                  <a:pt x="615" y="1333"/>
                  <a:pt x="635" y="1322"/>
                  <a:pt x="656" y="1322"/>
                </a:cubicBezTo>
                <a:cubicBezTo>
                  <a:pt x="677" y="1322"/>
                  <a:pt x="698" y="1333"/>
                  <a:pt x="698" y="1364"/>
                </a:cubicBezTo>
                <a:lnTo>
                  <a:pt x="698" y="1572"/>
                </a:lnTo>
                <a:close/>
                <a:moveTo>
                  <a:pt x="781" y="989"/>
                </a:moveTo>
                <a:lnTo>
                  <a:pt x="781" y="989"/>
                </a:lnTo>
                <a:cubicBezTo>
                  <a:pt x="781" y="958"/>
                  <a:pt x="802" y="947"/>
                  <a:pt x="823" y="947"/>
                </a:cubicBezTo>
                <a:cubicBezTo>
                  <a:pt x="854" y="947"/>
                  <a:pt x="865" y="958"/>
                  <a:pt x="865" y="989"/>
                </a:cubicBezTo>
                <a:cubicBezTo>
                  <a:pt x="865" y="1197"/>
                  <a:pt x="865" y="1197"/>
                  <a:pt x="865" y="1197"/>
                </a:cubicBezTo>
                <a:cubicBezTo>
                  <a:pt x="865" y="1218"/>
                  <a:pt x="854" y="1239"/>
                  <a:pt x="823" y="1239"/>
                </a:cubicBezTo>
                <a:cubicBezTo>
                  <a:pt x="802" y="1239"/>
                  <a:pt x="781" y="1218"/>
                  <a:pt x="781" y="1197"/>
                </a:cubicBezTo>
                <a:lnTo>
                  <a:pt x="781" y="989"/>
                </a:lnTo>
                <a:close/>
                <a:moveTo>
                  <a:pt x="875" y="2072"/>
                </a:moveTo>
                <a:lnTo>
                  <a:pt x="875" y="2072"/>
                </a:lnTo>
                <a:cubicBezTo>
                  <a:pt x="875" y="2104"/>
                  <a:pt x="854" y="2114"/>
                  <a:pt x="833" y="2114"/>
                </a:cubicBezTo>
                <a:cubicBezTo>
                  <a:pt x="812" y="2114"/>
                  <a:pt x="792" y="2104"/>
                  <a:pt x="792" y="2072"/>
                </a:cubicBezTo>
                <a:cubicBezTo>
                  <a:pt x="792" y="1864"/>
                  <a:pt x="792" y="1864"/>
                  <a:pt x="792" y="1864"/>
                </a:cubicBezTo>
                <a:cubicBezTo>
                  <a:pt x="792" y="1843"/>
                  <a:pt x="812" y="1822"/>
                  <a:pt x="833" y="1822"/>
                </a:cubicBezTo>
                <a:cubicBezTo>
                  <a:pt x="854" y="1822"/>
                  <a:pt x="875" y="1843"/>
                  <a:pt x="875" y="1864"/>
                </a:cubicBezTo>
                <a:lnTo>
                  <a:pt x="875" y="2072"/>
                </a:lnTo>
                <a:close/>
                <a:moveTo>
                  <a:pt x="875" y="1614"/>
                </a:moveTo>
                <a:lnTo>
                  <a:pt x="875" y="1614"/>
                </a:lnTo>
                <a:cubicBezTo>
                  <a:pt x="875" y="1635"/>
                  <a:pt x="854" y="1656"/>
                  <a:pt x="833" y="1656"/>
                </a:cubicBezTo>
                <a:cubicBezTo>
                  <a:pt x="812" y="1656"/>
                  <a:pt x="792" y="1635"/>
                  <a:pt x="792" y="1614"/>
                </a:cubicBezTo>
                <a:cubicBezTo>
                  <a:pt x="792" y="1406"/>
                  <a:pt x="792" y="1406"/>
                  <a:pt x="792" y="1406"/>
                </a:cubicBezTo>
                <a:cubicBezTo>
                  <a:pt x="792" y="1385"/>
                  <a:pt x="812" y="1364"/>
                  <a:pt x="833" y="1364"/>
                </a:cubicBezTo>
                <a:cubicBezTo>
                  <a:pt x="854" y="1364"/>
                  <a:pt x="875" y="1385"/>
                  <a:pt x="875" y="1406"/>
                </a:cubicBezTo>
                <a:lnTo>
                  <a:pt x="875" y="1614"/>
                </a:lnTo>
                <a:close/>
                <a:moveTo>
                  <a:pt x="969" y="1458"/>
                </a:moveTo>
                <a:lnTo>
                  <a:pt x="969" y="1458"/>
                </a:lnTo>
                <a:cubicBezTo>
                  <a:pt x="969" y="1250"/>
                  <a:pt x="969" y="1250"/>
                  <a:pt x="969" y="1250"/>
                </a:cubicBezTo>
                <a:cubicBezTo>
                  <a:pt x="969" y="1218"/>
                  <a:pt x="990" y="1208"/>
                  <a:pt x="1010" y="1208"/>
                </a:cubicBezTo>
                <a:cubicBezTo>
                  <a:pt x="1031" y="1208"/>
                  <a:pt x="1052" y="1218"/>
                  <a:pt x="1052" y="1250"/>
                </a:cubicBezTo>
                <a:cubicBezTo>
                  <a:pt x="1052" y="1458"/>
                  <a:pt x="1052" y="1458"/>
                  <a:pt x="1052" y="1458"/>
                </a:cubicBezTo>
                <a:cubicBezTo>
                  <a:pt x="1052" y="1479"/>
                  <a:pt x="1031" y="1500"/>
                  <a:pt x="1010" y="1500"/>
                </a:cubicBezTo>
                <a:cubicBezTo>
                  <a:pt x="990" y="1500"/>
                  <a:pt x="969" y="1479"/>
                  <a:pt x="969" y="1458"/>
                </a:cubicBezTo>
                <a:close/>
                <a:moveTo>
                  <a:pt x="1115" y="1864"/>
                </a:moveTo>
                <a:lnTo>
                  <a:pt x="1115" y="1864"/>
                </a:lnTo>
                <a:cubicBezTo>
                  <a:pt x="1115" y="1885"/>
                  <a:pt x="1094" y="1906"/>
                  <a:pt x="1073" y="1906"/>
                </a:cubicBezTo>
                <a:cubicBezTo>
                  <a:pt x="1052" y="1906"/>
                  <a:pt x="1031" y="1885"/>
                  <a:pt x="1031" y="1864"/>
                </a:cubicBezTo>
                <a:cubicBezTo>
                  <a:pt x="1031" y="1656"/>
                  <a:pt x="1031" y="1656"/>
                  <a:pt x="1031" y="1656"/>
                </a:cubicBezTo>
                <a:cubicBezTo>
                  <a:pt x="1031" y="1635"/>
                  <a:pt x="1052" y="1614"/>
                  <a:pt x="1073" y="1614"/>
                </a:cubicBezTo>
                <a:cubicBezTo>
                  <a:pt x="1094" y="1614"/>
                  <a:pt x="1115" y="1635"/>
                  <a:pt x="1115" y="1656"/>
                </a:cubicBezTo>
                <a:lnTo>
                  <a:pt x="1115" y="1864"/>
                </a:lnTo>
                <a:close/>
                <a:moveTo>
                  <a:pt x="1115" y="489"/>
                </a:moveTo>
                <a:lnTo>
                  <a:pt x="1115" y="489"/>
                </a:lnTo>
                <a:cubicBezTo>
                  <a:pt x="1115" y="520"/>
                  <a:pt x="1094" y="531"/>
                  <a:pt x="1073" y="531"/>
                </a:cubicBezTo>
                <a:cubicBezTo>
                  <a:pt x="1052" y="531"/>
                  <a:pt x="1031" y="520"/>
                  <a:pt x="1031" y="489"/>
                </a:cubicBezTo>
                <a:cubicBezTo>
                  <a:pt x="1031" y="281"/>
                  <a:pt x="1031" y="281"/>
                  <a:pt x="1031" y="281"/>
                </a:cubicBezTo>
                <a:cubicBezTo>
                  <a:pt x="1031" y="260"/>
                  <a:pt x="1052" y="239"/>
                  <a:pt x="1073" y="239"/>
                </a:cubicBezTo>
                <a:cubicBezTo>
                  <a:pt x="1094" y="239"/>
                  <a:pt x="1115" y="260"/>
                  <a:pt x="1115" y="281"/>
                </a:cubicBezTo>
                <a:lnTo>
                  <a:pt x="1115" y="48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 dirty="0"/>
          </a:p>
        </p:txBody>
      </p:sp>
      <p:pic>
        <p:nvPicPr>
          <p:cNvPr id="67" name="Grafik 66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91" y="5317997"/>
            <a:ext cx="140818" cy="154899"/>
          </a:xfrm>
          <a:prstGeom prst="rect">
            <a:avLst/>
          </a:prstGeom>
        </p:spPr>
      </p:pic>
      <p:pic>
        <p:nvPicPr>
          <p:cNvPr id="68" name="Grafik 67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634" y="5314524"/>
            <a:ext cx="141120" cy="177220"/>
          </a:xfrm>
          <a:prstGeom prst="rect">
            <a:avLst/>
          </a:prstGeom>
        </p:spPr>
      </p:pic>
      <p:pic>
        <p:nvPicPr>
          <p:cNvPr id="98" name="Grafik 97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900" y="5540714"/>
            <a:ext cx="291967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83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de-DE" dirty="0" smtClean="0"/>
              <a:t>World: Use of organic agricultural land 2015 (total: 50.9 million hectares)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539750" y="1484313"/>
          <a:ext cx="5503590" cy="5062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/>
          <p:nvPr>
            <p:extLst/>
          </p:nvPr>
        </p:nvGraphicFramePr>
        <p:xfrm>
          <a:off x="4932040" y="2227057"/>
          <a:ext cx="4003911" cy="2218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/>
          <p:nvPr>
            <p:extLst/>
          </p:nvPr>
        </p:nvGraphicFramePr>
        <p:xfrm>
          <a:off x="5004048" y="4335641"/>
          <a:ext cx="3941106" cy="2210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Rectangle 1"/>
          <p:cNvSpPr/>
          <p:nvPr/>
        </p:nvSpPr>
        <p:spPr bwMode="auto">
          <a:xfrm>
            <a:off x="7956376" y="6309320"/>
            <a:ext cx="1080120" cy="50405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48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000" y="144000"/>
            <a:ext cx="8251825" cy="717550"/>
          </a:xfrm>
        </p:spPr>
        <p:txBody>
          <a:bodyPr/>
          <a:lstStyle/>
          <a:p>
            <a:r>
              <a:rPr lang="en-GB" sz="2000" noProof="0" dirty="0" smtClean="0"/>
              <a:t>WORLD: ORGANIC PRODUCERS 2015</a:t>
            </a:r>
            <a:endParaRPr lang="en-GB" sz="2000" noProof="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 bwMode="auto">
          <a:xfrm>
            <a:off x="3816000" y="839229"/>
            <a:ext cx="1512000" cy="1512000"/>
          </a:xfrm>
          <a:prstGeom prst="ellipse">
            <a:avLst/>
          </a:prstGeom>
          <a:solidFill>
            <a:srgbClr val="EEB5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en-GB" sz="1400" b="1" noProof="0" dirty="0" smtClean="0">
                <a:solidFill>
                  <a:schemeClr val="bg1"/>
                </a:solidFill>
              </a:rPr>
              <a:t> </a:t>
            </a:r>
            <a:endParaRPr lang="en-GB" sz="1400" b="1" noProof="0" dirty="0">
              <a:solidFill>
                <a:schemeClr val="bg1"/>
              </a:solidFill>
            </a:endParaRPr>
          </a:p>
        </p:txBody>
      </p:sp>
      <p:graphicFrame>
        <p:nvGraphicFramePr>
          <p:cNvPr id="15" name="Diagramm 2"/>
          <p:cNvGraphicFramePr/>
          <p:nvPr>
            <p:extLst>
              <p:ext uri="{D42A27DB-BD31-4B8C-83A1-F6EECF244321}">
                <p14:modId xmlns:p14="http://schemas.microsoft.com/office/powerpoint/2010/main" val="312934480"/>
              </p:ext>
            </p:extLst>
          </p:nvPr>
        </p:nvGraphicFramePr>
        <p:xfrm>
          <a:off x="3420000" y="3358507"/>
          <a:ext cx="230425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Diagramm 2"/>
          <p:cNvGraphicFramePr/>
          <p:nvPr>
            <p:extLst>
              <p:ext uri="{D42A27DB-BD31-4B8C-83A1-F6EECF244321}">
                <p14:modId xmlns:p14="http://schemas.microsoft.com/office/powerpoint/2010/main" val="2232881580"/>
              </p:ext>
            </p:extLst>
          </p:nvPr>
        </p:nvGraphicFramePr>
        <p:xfrm>
          <a:off x="252000" y="3305892"/>
          <a:ext cx="3191293" cy="2457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Diagramm 2"/>
          <p:cNvGraphicFramePr/>
          <p:nvPr>
            <p:extLst>
              <p:ext uri="{D42A27DB-BD31-4B8C-83A1-F6EECF244321}">
                <p14:modId xmlns:p14="http://schemas.microsoft.com/office/powerpoint/2010/main" val="3100852406"/>
              </p:ext>
            </p:extLst>
          </p:nvPr>
        </p:nvGraphicFramePr>
        <p:xfrm>
          <a:off x="6418200" y="3033560"/>
          <a:ext cx="2308399" cy="2780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Inhaltsplatzhalter 5"/>
          <p:cNvSpPr txBox="1">
            <a:spLocks/>
          </p:cNvSpPr>
          <p:nvPr/>
        </p:nvSpPr>
        <p:spPr bwMode="auto">
          <a:xfrm>
            <a:off x="6732000" y="839229"/>
            <a:ext cx="1512000" cy="1512000"/>
          </a:xfrm>
          <a:prstGeom prst="ellipse">
            <a:avLst/>
          </a:prstGeom>
          <a:solidFill>
            <a:srgbClr val="EEB5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indent="-3619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None/>
            </a:pPr>
            <a:endParaRPr lang="en-GB" sz="1400" kern="0" dirty="0">
              <a:solidFill>
                <a:schemeClr val="bg1"/>
              </a:solidFill>
            </a:endParaRPr>
          </a:p>
        </p:txBody>
      </p:sp>
      <p:sp>
        <p:nvSpPr>
          <p:cNvPr id="13" name="Inhaltsplatzhalter 5"/>
          <p:cNvSpPr txBox="1">
            <a:spLocks/>
          </p:cNvSpPr>
          <p:nvPr/>
        </p:nvSpPr>
        <p:spPr bwMode="auto">
          <a:xfrm>
            <a:off x="720000" y="839229"/>
            <a:ext cx="1512000" cy="1512000"/>
          </a:xfrm>
          <a:prstGeom prst="ellipse">
            <a:avLst/>
          </a:prstGeom>
          <a:solidFill>
            <a:srgbClr val="EEB5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marL="361950" indent="-3619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None/>
            </a:pPr>
            <a:r>
              <a:rPr lang="en-GB" sz="1800" kern="0" dirty="0" smtClean="0">
                <a:solidFill>
                  <a:schemeClr val="bg1"/>
                </a:solidFill>
              </a:rPr>
              <a:t>World</a:t>
            </a:r>
            <a:br>
              <a:rPr lang="en-GB" sz="1800" kern="0" dirty="0" smtClean="0">
                <a:solidFill>
                  <a:schemeClr val="bg1"/>
                </a:solidFill>
              </a:rPr>
            </a:br>
            <a:r>
              <a:rPr lang="en-GB" sz="1800" kern="0" dirty="0" smtClean="0">
                <a:solidFill>
                  <a:schemeClr val="bg1"/>
                </a:solidFill>
              </a:rPr>
              <a:t>2.4 Mio </a:t>
            </a:r>
            <a:r>
              <a:rPr lang="en-GB" sz="1400" kern="0" dirty="0" smtClean="0">
                <a:solidFill>
                  <a:schemeClr val="bg1"/>
                </a:solidFill>
              </a:rPr>
              <a:t>producers</a:t>
            </a:r>
            <a:endParaRPr lang="en-GB" sz="1400" kern="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8108" y="2459229"/>
            <a:ext cx="2520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/>
              <a:t>The country with the most organic producers is India, followed by Ethiopia and Mexico.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20000" y="2459229"/>
            <a:ext cx="2664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/>
              <a:t>More than 84% of the producers are in Asia, Africa, and Latin  America.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08000" y="2459229"/>
            <a:ext cx="2520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/>
              <a:t>There has been an increase in </a:t>
            </a:r>
            <a:br>
              <a:rPr lang="en-GB" sz="1100" b="0" dirty="0"/>
            </a:br>
            <a:r>
              <a:rPr lang="en-GB" sz="1100" b="0" dirty="0"/>
              <a:t>the number of producers by more than </a:t>
            </a:r>
            <a:r>
              <a:rPr lang="en-GB" sz="1100" b="0" dirty="0" smtClean="0"/>
              <a:t>160,000</a:t>
            </a:r>
            <a:r>
              <a:rPr lang="en-GB" sz="1100" b="0" dirty="0"/>
              <a:t>, or over 21% since </a:t>
            </a:r>
            <a:r>
              <a:rPr lang="en-GB" sz="1100" b="0" dirty="0" smtClean="0"/>
              <a:t>2014.</a:t>
            </a:r>
            <a:endParaRPr lang="en-GB" sz="1100" b="0" dirty="0"/>
          </a:p>
        </p:txBody>
      </p:sp>
      <p:sp>
        <p:nvSpPr>
          <p:cNvPr id="3" name="TextBox 2"/>
          <p:cNvSpPr txBox="1"/>
          <p:nvPr/>
        </p:nvSpPr>
        <p:spPr>
          <a:xfrm>
            <a:off x="463005" y="5771229"/>
            <a:ext cx="2478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0" dirty="0">
                <a:latin typeface="+mj-lt"/>
              </a:rPr>
              <a:t>The </a:t>
            </a:r>
            <a:r>
              <a:rPr lang="en-GB" sz="1000" b="0" dirty="0" smtClean="0">
                <a:latin typeface="+mj-lt"/>
              </a:rPr>
              <a:t>five countries </a:t>
            </a:r>
            <a:r>
              <a:rPr lang="en-GB" sz="1000" b="0" dirty="0">
                <a:latin typeface="+mj-lt"/>
              </a:rPr>
              <a:t>with the largest numbers </a:t>
            </a:r>
            <a:endParaRPr lang="en-GB" sz="1000" b="0" dirty="0" smtClean="0">
              <a:latin typeface="+mj-lt"/>
            </a:endParaRPr>
          </a:p>
          <a:p>
            <a:r>
              <a:rPr lang="en-GB" sz="1000" b="0" dirty="0" smtClean="0">
                <a:latin typeface="+mj-lt"/>
              </a:rPr>
              <a:t>of </a:t>
            </a:r>
            <a:r>
              <a:rPr lang="en-GB" sz="1000" b="0" dirty="0">
                <a:latin typeface="+mj-lt"/>
              </a:rPr>
              <a:t>organic producers </a:t>
            </a:r>
            <a:r>
              <a:rPr lang="en-GB" sz="1000" b="0" dirty="0" smtClean="0">
                <a:latin typeface="+mj-lt"/>
              </a:rPr>
              <a:t>2015</a:t>
            </a:r>
            <a:endParaRPr lang="en-GB" sz="1000" b="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0000" y="5771229"/>
            <a:ext cx="2236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0" dirty="0" smtClean="0">
                <a:latin typeface="+mj-lt"/>
              </a:rPr>
              <a:t>Distribution of organic </a:t>
            </a:r>
            <a:r>
              <a:rPr lang="de-CH" sz="1000" b="0" dirty="0">
                <a:latin typeface="+mj-lt"/>
              </a:rPr>
              <a:t>producers </a:t>
            </a:r>
            <a:r>
              <a:rPr lang="de-CH" sz="1000" b="0" dirty="0" smtClean="0">
                <a:latin typeface="+mj-lt"/>
              </a:rPr>
              <a:t/>
            </a:r>
            <a:br>
              <a:rPr lang="de-CH" sz="1000" b="0" dirty="0" smtClean="0">
                <a:latin typeface="+mj-lt"/>
              </a:rPr>
            </a:br>
            <a:r>
              <a:rPr lang="de-CH" sz="1000" b="0" dirty="0" smtClean="0">
                <a:latin typeface="+mj-lt"/>
              </a:rPr>
              <a:t>by </a:t>
            </a:r>
            <a:r>
              <a:rPr lang="de-CH" sz="1000" b="0" dirty="0">
                <a:latin typeface="+mj-lt"/>
              </a:rPr>
              <a:t>region </a:t>
            </a:r>
            <a:r>
              <a:rPr lang="de-CH" sz="1000" b="0" dirty="0" smtClean="0">
                <a:latin typeface="+mj-lt"/>
              </a:rPr>
              <a:t>2015</a:t>
            </a:r>
            <a:endParaRPr lang="en-GB" sz="1000" b="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8000" y="5771229"/>
            <a:ext cx="224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0" dirty="0">
                <a:latin typeface="+mj-lt"/>
              </a:rPr>
              <a:t>Development of the number of organic </a:t>
            </a:r>
            <a:endParaRPr lang="en-GB" sz="1000" b="0" dirty="0" smtClean="0">
              <a:latin typeface="+mj-lt"/>
            </a:endParaRPr>
          </a:p>
          <a:p>
            <a:r>
              <a:rPr lang="en-GB" sz="1000" b="0" dirty="0" smtClean="0">
                <a:latin typeface="+mj-lt"/>
              </a:rPr>
              <a:t>producers 1999-2015</a:t>
            </a:r>
            <a:endParaRPr lang="en-GB" sz="1000" b="0" dirty="0">
              <a:latin typeface="+mj-lt"/>
            </a:endParaRPr>
          </a:p>
        </p:txBody>
      </p:sp>
      <p:sp>
        <p:nvSpPr>
          <p:cNvPr id="20" name="TextBox 2"/>
          <p:cNvSpPr txBox="1"/>
          <p:nvPr/>
        </p:nvSpPr>
        <p:spPr>
          <a:xfrm>
            <a:off x="6840000" y="6624000"/>
            <a:ext cx="22531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dirty="0" smtClean="0">
                <a:latin typeface="Calibri" panose="020F0502020204030204" pitchFamily="34" charset="0"/>
              </a:rPr>
              <a:t>Source: FiBL survey 2017  www.organic-world.net</a:t>
            </a:r>
            <a:endParaRPr lang="en-GB" sz="800" b="0" dirty="0">
              <a:latin typeface="Calibri" panose="020F0502020204030204" pitchFamily="34" charset="0"/>
            </a:endParaRPr>
          </a:p>
        </p:txBody>
      </p:sp>
      <p:cxnSp>
        <p:nvCxnSpPr>
          <p:cNvPr id="21" name="Gerader Verbinder 20"/>
          <p:cNvCxnSpPr/>
          <p:nvPr/>
        </p:nvCxnSpPr>
        <p:spPr bwMode="auto">
          <a:xfrm>
            <a:off x="3168000" y="2557535"/>
            <a:ext cx="0" cy="371307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" name="Gerader Verbinder 22"/>
          <p:cNvCxnSpPr/>
          <p:nvPr/>
        </p:nvCxnSpPr>
        <p:spPr bwMode="auto">
          <a:xfrm>
            <a:off x="6156000" y="2566455"/>
            <a:ext cx="0" cy="371307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50" y="4232571"/>
            <a:ext cx="293354" cy="18288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79" y="4632684"/>
            <a:ext cx="295548" cy="18288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63" y="3419551"/>
            <a:ext cx="289364" cy="182880"/>
          </a:xfrm>
          <a:prstGeom prst="rect">
            <a:avLst/>
          </a:prstGeom>
        </p:spPr>
      </p:pic>
      <p:sp>
        <p:nvSpPr>
          <p:cNvPr id="24" name="TextBox 4"/>
          <p:cNvSpPr txBox="1"/>
          <p:nvPr/>
        </p:nvSpPr>
        <p:spPr>
          <a:xfrm>
            <a:off x="43570" y="3395000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India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25" name="TextBox 4"/>
          <p:cNvSpPr txBox="1"/>
          <p:nvPr/>
        </p:nvSpPr>
        <p:spPr>
          <a:xfrm>
            <a:off x="35857" y="3804960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Ethiopia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26" name="TextBox 4"/>
          <p:cNvSpPr txBox="1"/>
          <p:nvPr/>
        </p:nvSpPr>
        <p:spPr>
          <a:xfrm>
            <a:off x="35857" y="4212903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 smtClean="0">
                <a:latin typeface="Calibri" pitchFamily="34" charset="0"/>
              </a:rPr>
              <a:t>Mexico</a:t>
            </a:r>
            <a:endParaRPr lang="en-GB" sz="800" b="0" dirty="0">
              <a:latin typeface="Calibri" pitchFamily="34" charset="0"/>
            </a:endParaRPr>
          </a:p>
        </p:txBody>
      </p:sp>
      <p:sp>
        <p:nvSpPr>
          <p:cNvPr id="27" name="TextBox 4"/>
          <p:cNvSpPr txBox="1"/>
          <p:nvPr/>
        </p:nvSpPr>
        <p:spPr>
          <a:xfrm>
            <a:off x="35857" y="4618113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>
                <a:latin typeface="Calibri" pitchFamily="34" charset="0"/>
              </a:rPr>
              <a:t>Uganda</a:t>
            </a:r>
          </a:p>
        </p:txBody>
      </p:sp>
      <p:sp>
        <p:nvSpPr>
          <p:cNvPr id="28" name="TextBox 4"/>
          <p:cNvSpPr txBox="1"/>
          <p:nvPr/>
        </p:nvSpPr>
        <p:spPr>
          <a:xfrm>
            <a:off x="35857" y="5023579"/>
            <a:ext cx="838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dirty="0">
                <a:latin typeface="Calibri" pitchFamily="34" charset="0"/>
              </a:rPr>
              <a:t>Philippines</a:t>
            </a:r>
          </a:p>
        </p:txBody>
      </p:sp>
      <p:sp>
        <p:nvSpPr>
          <p:cNvPr id="29" name="Inhaltsplatzhalter 5"/>
          <p:cNvSpPr txBox="1">
            <a:spLocks/>
          </p:cNvSpPr>
          <p:nvPr/>
        </p:nvSpPr>
        <p:spPr bwMode="auto">
          <a:xfrm>
            <a:off x="3891408" y="1289447"/>
            <a:ext cx="950976" cy="950976"/>
          </a:xfrm>
          <a:prstGeom prst="ellipse">
            <a:avLst/>
          </a:prstGeom>
          <a:solidFill>
            <a:srgbClr val="FFCD33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indent="-3619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81075" indent="-2857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38250" indent="-244475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4874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19446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Font typeface="Arial Black"/>
              <a:buNone/>
            </a:pPr>
            <a:endParaRPr lang="en-GB" sz="1400" b="1" kern="0" dirty="0">
              <a:solidFill>
                <a:schemeClr val="bg1"/>
              </a:solidFill>
            </a:endParaRPr>
          </a:p>
        </p:txBody>
      </p:sp>
      <p:cxnSp>
        <p:nvCxnSpPr>
          <p:cNvPr id="30" name="Gerade Verbindung mit Pfeil 29"/>
          <p:cNvCxnSpPr/>
          <p:nvPr/>
        </p:nvCxnSpPr>
        <p:spPr bwMode="auto">
          <a:xfrm flipV="1">
            <a:off x="6953368" y="1060656"/>
            <a:ext cx="1069264" cy="1069146"/>
          </a:xfrm>
          <a:prstGeom prst="straightConnector1">
            <a:avLst/>
          </a:prstGeom>
          <a:solidFill>
            <a:schemeClr val="accent1"/>
          </a:solidFill>
          <a:ln w="101600" cap="flat" cmpd="sng" algn="ctr">
            <a:solidFill>
              <a:srgbClr val="FFCD33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1" name="Inhaltsplatzhalter 5"/>
          <p:cNvSpPr txBox="1">
            <a:spLocks/>
          </p:cNvSpPr>
          <p:nvPr/>
        </p:nvSpPr>
        <p:spPr bwMode="auto">
          <a:xfrm>
            <a:off x="3621912" y="990173"/>
            <a:ext cx="1512000" cy="1512000"/>
          </a:xfrm>
          <a:prstGeom prst="ellipse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indent="-3619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981075" indent="-28575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238250" indent="-244475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4874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19446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Font typeface="Arial Black"/>
              <a:buNone/>
            </a:pPr>
            <a:r>
              <a:rPr lang="en-GB" sz="1800" b="1" kern="0" dirty="0" smtClean="0">
                <a:solidFill>
                  <a:schemeClr val="bg1"/>
                </a:solidFill>
              </a:rPr>
              <a:t>35% </a:t>
            </a:r>
            <a:r>
              <a:rPr lang="en-GB" sz="1400" b="1" kern="0" dirty="0" smtClean="0">
                <a:solidFill>
                  <a:schemeClr val="bg1"/>
                </a:solidFill>
              </a:rPr>
              <a:t/>
            </a:r>
            <a:br>
              <a:rPr lang="en-GB" sz="1400" b="1" kern="0" dirty="0" smtClean="0">
                <a:solidFill>
                  <a:schemeClr val="bg1"/>
                </a:solidFill>
              </a:rPr>
            </a:br>
            <a:r>
              <a:rPr lang="en-GB" sz="1400" b="1" kern="0" dirty="0" smtClean="0">
                <a:solidFill>
                  <a:schemeClr val="bg1"/>
                </a:solidFill>
              </a:rPr>
              <a:t>in  Asia</a:t>
            </a:r>
            <a:endParaRPr lang="en-GB" sz="1400" b="1" kern="0" dirty="0">
              <a:solidFill>
                <a:schemeClr val="bg1"/>
              </a:solidFill>
            </a:endParaRPr>
          </a:p>
        </p:txBody>
      </p:sp>
      <p:sp>
        <p:nvSpPr>
          <p:cNvPr id="32" name="Inhaltsplatzhalter 5"/>
          <p:cNvSpPr txBox="1">
            <a:spLocks/>
          </p:cNvSpPr>
          <p:nvPr/>
        </p:nvSpPr>
        <p:spPr bwMode="auto">
          <a:xfrm>
            <a:off x="6717912" y="836712"/>
            <a:ext cx="1512000" cy="1512000"/>
          </a:xfrm>
          <a:prstGeom prst="ellipse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>
            <a:lvl1pPr marL="361950" indent="-3619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ＭＳ Ｐゴシック" charset="-128"/>
              </a:defRPr>
            </a:lvl1pPr>
            <a:lvl2pPr marL="685800" indent="-322263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2pPr>
            <a:lvl3pPr marL="981075" indent="-28575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3pPr>
            <a:lvl4pPr marL="1238250" indent="-244475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4pPr>
            <a:lvl5pPr marL="1487488" indent="-228600" algn="l" defTabSz="623888" rtl="0" eaLnBrk="0" fontAlgn="base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 Black"/>
              <a:buChar char="›"/>
              <a:defRPr>
                <a:solidFill>
                  <a:schemeClr val="tx1"/>
                </a:solidFill>
                <a:latin typeface="+mn-lt"/>
                <a:ea typeface="ＭＳ Ｐゴシック" pitchFamily="34" charset="-128"/>
              </a:defRPr>
            </a:lvl5pPr>
            <a:lvl6pPr marL="19446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4018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8590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316288" indent="-228600" algn="l" defTabSz="623888" rtl="0" eaLnBrk="1" fontAlgn="base" hangingPunct="1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Arial" charset="0"/>
              <a:buBlip>
                <a:blip r:embed="rId6"/>
              </a:buBlip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None/>
            </a:pPr>
            <a:r>
              <a:rPr lang="en-GB" sz="1800" kern="0" dirty="0" smtClean="0">
                <a:solidFill>
                  <a:schemeClr val="bg1"/>
                </a:solidFill>
              </a:rPr>
              <a:t>+1,000% </a:t>
            </a:r>
            <a:r>
              <a:rPr lang="en-GB" sz="1400" kern="0" dirty="0" smtClean="0">
                <a:solidFill>
                  <a:schemeClr val="bg1"/>
                </a:solidFill>
              </a:rPr>
              <a:t>since </a:t>
            </a:r>
            <a:r>
              <a:rPr lang="en-GB" sz="1400" kern="0" dirty="0">
                <a:solidFill>
                  <a:schemeClr val="bg1"/>
                </a:solidFill>
              </a:rPr>
              <a:t>1999</a:t>
            </a:r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13" y="5039861"/>
            <a:ext cx="290014" cy="182880"/>
          </a:xfrm>
          <a:prstGeom prst="rect">
            <a:avLst/>
          </a:prstGeom>
        </p:spPr>
      </p:pic>
      <p:pic>
        <p:nvPicPr>
          <p:cNvPr id="35" name="Grafik 34"/>
          <p:cNvPicPr>
            <a:picLocks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4" t="3" r="12545" b="-3"/>
          <a:stretch/>
        </p:blipFill>
        <p:spPr>
          <a:xfrm>
            <a:off x="832795" y="3821876"/>
            <a:ext cx="288032" cy="18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35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iB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646464"/>
      </a:hlink>
      <a:folHlink>
        <a:srgbClr val="969696"/>
      </a:folHlink>
    </a:clrScheme>
    <a:fontScheme name="FiBL_1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russels" id="{02B53FC7-CE55-4AB1-B3F5-A7FE40DD79C6}" vid="{662A95CB-41C9-4388-AC0C-58EEBBA849C3}"/>
    </a:ext>
  </a:extLst>
</a:theme>
</file>

<file path=ppt/theme/theme2.xml><?xml version="1.0" encoding="utf-8"?>
<a:theme xmlns:a="http://schemas.openxmlformats.org/drawingml/2006/main" name="1_Office Theme">
  <a:themeElements>
    <a:clrScheme name="FiB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646464"/>
      </a:hlink>
      <a:folHlink>
        <a:srgbClr val="969696"/>
      </a:folHlink>
    </a:clrScheme>
    <a:fontScheme name="FiBL_1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russels" id="{02B53FC7-CE55-4AB1-B3F5-A7FE40DD79C6}" vid="{662A95CB-41C9-4388-AC0C-58EEBBA849C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prache xmlns="dd18740c-b141-4d05-9751-e9f3dcf7e76f" xsi:nil="true"/>
    <TranslationStateDownloadLink xmlns="http://schemas.microsoft.com/sharepoint/v3">
      <Url xsi:nil="true"/>
      <Description xsi:nil="true"/>
    </TranslationStateDownloadLink>
    <Download_x0020_a_x0020_copy xmlns="926ccd4c-651f-4ccc-af87-3950eef9fdad" xsi:nil="true"/>
    <Kategorie xmlns="dd18740c-b141-4d05-9751-e9f3dcf7e76f"/>
    <FiBL_x002d_Standort xmlns="926ccd4c-651f-4ccc-af87-3950eef9fda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38CE18F8DE21746B13E196ECDFF44C0" ma:contentTypeVersion="5" ma:contentTypeDescription="Create a new document." ma:contentTypeScope="" ma:versionID="5ed2e5a68807a0b6762f2df58c2f5b6c">
  <xsd:schema xmlns:xsd="http://www.w3.org/2001/XMLSchema" xmlns:xs="http://www.w3.org/2001/XMLSchema" xmlns:p="http://schemas.microsoft.com/office/2006/metadata/properties" xmlns:ns1="http://schemas.microsoft.com/sharepoint/v3" xmlns:ns2="dd18740c-b141-4d05-9751-e9f3dcf7e76f" xmlns:ns3="926ccd4c-651f-4ccc-af87-3950eef9fdad" targetNamespace="http://schemas.microsoft.com/office/2006/metadata/properties" ma:root="true" ma:fieldsID="edc8181035967884c38ef9043cb48eec" ns1:_="" ns2:_="" ns3:_="">
    <xsd:import namespace="http://schemas.microsoft.com/sharepoint/v3"/>
    <xsd:import namespace="dd18740c-b141-4d05-9751-e9f3dcf7e76f"/>
    <xsd:import namespace="926ccd4c-651f-4ccc-af87-3950eef9fdad"/>
    <xsd:element name="properties">
      <xsd:complexType>
        <xsd:sequence>
          <xsd:element name="documentManagement">
            <xsd:complexType>
              <xsd:all>
                <xsd:element ref="ns2:Kategorie"/>
                <xsd:element ref="ns2:Sprache" minOccurs="0"/>
                <xsd:element ref="ns3:FiBL_x002d_Standort" minOccurs="0"/>
                <xsd:element ref="ns1:TranslationStateDownloadLink" minOccurs="0"/>
                <xsd:element ref="ns3:Download_x0020_a_x0020_cop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TranslationStateDownloadLink" ma:index="11" nillable="true" ma:displayName="Downloadlink" ma:internalName="TranslationStateDownload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18740c-b141-4d05-9751-e9f3dcf7e76f" elementFormDefault="qualified">
    <xsd:import namespace="http://schemas.microsoft.com/office/2006/documentManagement/types"/>
    <xsd:import namespace="http://schemas.microsoft.com/office/infopath/2007/PartnerControls"/>
    <xsd:element name="Kategorie" ma:index="2" ma:displayName="Kategorie" ma:default="Bericht" ma:format="Dropdown" ma:indexed="true" ma:internalName="Kategorie">
      <xsd:simpleType>
        <xsd:restriction base="dms:Choice">
          <xsd:enumeration value="Bericht"/>
          <xsd:enumeration value="Brief/ Fax"/>
          <xsd:enumeration value="Corporate Identity (CI)"/>
          <xsd:enumeration value="EU-Bericht"/>
          <xsd:enumeration value="Folie"/>
          <xsd:enumeration value="Kurse"/>
          <xsd:enumeration value="Logo"/>
          <xsd:enumeration value="Medienmitteilung"/>
          <xsd:enumeration value="Ordnerrücken"/>
          <xsd:enumeration value="Praktikums-/ Semester- /Diplomarbeiten"/>
          <xsd:enumeration value="Sonderformate"/>
        </xsd:restriction>
      </xsd:simpleType>
    </xsd:element>
    <xsd:element name="Sprache" ma:index="3" nillable="true" ma:displayName="Sprache" ma:default="Deutsch" ma:format="Dropdown" ma:internalName="Sprache">
      <xsd:simpleType>
        <xsd:restriction base="dms:Choice">
          <xsd:enumeration value="Deutsch"/>
          <xsd:enumeration value="Englisch"/>
          <xsd:enumeration value="Französisch"/>
          <xsd:enumeration value="Italienisch"/>
          <xsd:enumeration value="Spanisch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6ccd4c-651f-4ccc-af87-3950eef9fdad" elementFormDefault="qualified">
    <xsd:import namespace="http://schemas.microsoft.com/office/2006/documentManagement/types"/>
    <xsd:import namespace="http://schemas.microsoft.com/office/infopath/2007/PartnerControls"/>
    <xsd:element name="FiBL_x002d_Standort" ma:index="4" nillable="true" ma:displayName="FiBL-Standort" ma:default="All FiBL" ma:format="Dropdown" ma:internalName="FiBL_x002d_Standort">
      <xsd:simpleType>
        <xsd:restriction base="dms:Choice">
          <xsd:enumeration value="All FiBL"/>
          <xsd:enumeration value="FiBL CH"/>
          <xsd:enumeration value="FiBL DE"/>
          <xsd:enumeration value="FiBL AT"/>
          <xsd:enumeration value="FiBL EU"/>
          <xsd:enumeration value="Team FiBL France"/>
        </xsd:restriction>
      </xsd:simpleType>
    </xsd:element>
    <xsd:element name="Download_x0020_a_x0020_copy" ma:index="12" nillable="true" ma:displayName="Download a copy" ma:internalName="Download_x0020_a_x0020_copy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B1F0389-DCC4-4552-AF62-62FC06389D97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dd18740c-b141-4d05-9751-e9f3dcf7e76f"/>
    <ds:schemaRef ds:uri="http://schemas.microsoft.com/sharepoint/v3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926ccd4c-651f-4ccc-af87-3950eef9fdad"/>
  </ds:schemaRefs>
</ds:datastoreItem>
</file>

<file path=customXml/itemProps2.xml><?xml version="1.0" encoding="utf-8"?>
<ds:datastoreItem xmlns:ds="http://schemas.openxmlformats.org/officeDocument/2006/customXml" ds:itemID="{63762AF4-AF4B-4727-BCB8-84B5FFCCDE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d18740c-b141-4d05-9751-e9f3dcf7e76f"/>
    <ds:schemaRef ds:uri="926ccd4c-651f-4ccc-af87-3950eef9fd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5CF6B6-F600-4DF9-A534-F9E4E16E99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brussels</Template>
  <TotalTime>0</TotalTime>
  <Words>2089</Words>
  <Application>Microsoft Office PowerPoint</Application>
  <PresentationFormat>On-screen Show (4:3)</PresentationFormat>
  <Paragraphs>379</Paragraphs>
  <Slides>27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1_Office Theme</vt:lpstr>
      <vt:lpstr>PowerPoint Presentation</vt:lpstr>
      <vt:lpstr>European Union: Development of organic farmland 1985 to 2016</vt:lpstr>
      <vt:lpstr>European Union: Development of organic producers 2007 to 2016</vt:lpstr>
      <vt:lpstr>European Union: Development of organic retail sales 2000 to 2016</vt:lpstr>
      <vt:lpstr>European Union: Development of organic importers  2007 to 2016</vt:lpstr>
      <vt:lpstr>PowerPoint Presentation</vt:lpstr>
      <vt:lpstr>WORLD: ORGANIC LAND USE 2015</vt:lpstr>
      <vt:lpstr>World: Use of organic agricultural land 2015 (total: 50.9 million hectares)</vt:lpstr>
      <vt:lpstr>WORLD: ORGANIC PRODUCERS 2015</vt:lpstr>
      <vt:lpstr>WORLD: ORGANIC RETAIL SALES 2015</vt:lpstr>
      <vt:lpstr>European Union: Growth rates of organic agricultural land and of retail sales</vt:lpstr>
      <vt:lpstr>Challenges: Organic market data</vt:lpstr>
      <vt:lpstr>Production volume data (in MT)</vt:lpstr>
      <vt:lpstr>Export and import data</vt:lpstr>
      <vt:lpstr>Import Data from Italy and USA</vt:lpstr>
      <vt:lpstr>Soybeans: Production and imports to selected countries (in MT) </vt:lpstr>
      <vt:lpstr>Traces: More comprehensive statistical data on organic imports? </vt:lpstr>
      <vt:lpstr>Conclusion </vt:lpstr>
      <vt:lpstr>The World of Organic Agriculture 2017 www.organic-world.net</vt:lpstr>
      <vt:lpstr>Organic data collection systems world-wide for data on area, operators and production  (total 179 countries)</vt:lpstr>
      <vt:lpstr>International certifiers that provide data for several countries</vt:lpstr>
      <vt:lpstr>World: Organic soy beans: The ten countries with the largest areas 2015</vt:lpstr>
      <vt:lpstr>Who are the major exporters?</vt:lpstr>
      <vt:lpstr>Who are the biggest producers (area) for selected crop groups? </vt:lpstr>
      <vt:lpstr>Resources</vt:lpstr>
      <vt:lpstr>Acknowledgements</vt:lpstr>
      <vt:lpstr>Contacts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Willer Helga;Matthias Stolze</dc:creator>
  <cp:lastModifiedBy>ROBERT Francoise (AGRI)</cp:lastModifiedBy>
  <cp:revision>200</cp:revision>
  <cp:lastPrinted>2017-11-06T18:08:14Z</cp:lastPrinted>
  <dcterms:created xsi:type="dcterms:W3CDTF">2017-11-05T10:16:39Z</dcterms:created>
  <dcterms:modified xsi:type="dcterms:W3CDTF">2017-11-23T13:51:10Z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0x010100038CE18F8DE21746B13E196ECDFF44C0</vt:lpwstr>
  </property>
</Properties>
</file>