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7"/>
  </p:handoutMasterIdLst>
  <p:sldIdLst>
    <p:sldId id="256" r:id="rId2"/>
    <p:sldId id="284" r:id="rId3"/>
    <p:sldId id="285" r:id="rId4"/>
    <p:sldId id="286" r:id="rId5"/>
    <p:sldId id="287" r:id="rId6"/>
  </p:sldIdLst>
  <p:sldSz cx="9144000" cy="6858000" type="screen4x3"/>
  <p:notesSz cx="6805613" cy="99441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6837A"/>
    <a:srgbClr val="B58135"/>
    <a:srgbClr val="8C32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65" autoAdjust="0"/>
  </p:normalViewPr>
  <p:slideViewPr>
    <p:cSldViewPr snapToGrid="0" snapToObjects="1">
      <p:cViewPr>
        <p:scale>
          <a:sx n="70" d="100"/>
          <a:sy n="70" d="100"/>
        </p:scale>
        <p:origin x="11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6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1" y="0"/>
            <a:ext cx="2949099" cy="497206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31AC7579-5948-4D2C-8FE2-2E4DF89D54D0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69"/>
            <a:ext cx="2949099" cy="497206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1" y="9445169"/>
            <a:ext cx="2949099" cy="497206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55D9E094-130F-4994-8948-458093C06B7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81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4389" y="4755372"/>
            <a:ext cx="8416763" cy="871326"/>
          </a:xfrm>
        </p:spPr>
        <p:txBody>
          <a:bodyPr>
            <a:normAutofit/>
          </a:bodyPr>
          <a:lstStyle>
            <a:lvl1pPr algn="ctr">
              <a:defRPr sz="3600" b="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81364" y="5848220"/>
            <a:ext cx="7562812" cy="753181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rgbClr val="8C321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8658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481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481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906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037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4" descr="PPT_spirits_CoverImage1_342x220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1977133"/>
            <a:ext cx="4343400" cy="2794000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2954720" y="1756853"/>
            <a:ext cx="3234560" cy="3234560"/>
          </a:xfrm>
          <a:solidFill>
            <a:srgbClr val="8C3218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2000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46431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231911" cy="8198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435099"/>
            <a:ext cx="5111750" cy="4162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162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092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1491591"/>
            <a:ext cx="5486400" cy="32637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87999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197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3952657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181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544686"/>
            <a:ext cx="2057400" cy="3949089"/>
          </a:xfrm>
        </p:spPr>
        <p:txBody>
          <a:bodyPr vert="eaVert"/>
          <a:lstStyle>
            <a:lvl1pPr>
              <a:defRPr>
                <a:solidFill>
                  <a:srgbClr val="86837A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4686"/>
            <a:ext cx="6019800" cy="3949089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59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4389" y="4755372"/>
            <a:ext cx="8416763" cy="871326"/>
          </a:xfrm>
        </p:spPr>
        <p:txBody>
          <a:bodyPr>
            <a:normAutofit/>
          </a:bodyPr>
          <a:lstStyle>
            <a:lvl1pPr algn="ctr">
              <a:defRPr sz="3600" b="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81364" y="5848220"/>
            <a:ext cx="7562812" cy="753181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rgbClr val="B5813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46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4389" y="1426740"/>
            <a:ext cx="8416763" cy="871326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81364" y="2519588"/>
            <a:ext cx="7562812" cy="448201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867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4389" y="1426740"/>
            <a:ext cx="8416763" cy="871326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81364" y="2519588"/>
            <a:ext cx="7562812" cy="448201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8724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474776"/>
            <a:ext cx="6400800" cy="116402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10982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5265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769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216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7211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6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996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996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245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162451"/>
            <a:ext cx="6866860" cy="8713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201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852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86837A"/>
                </a:solidFill>
              </a:defRPr>
            </a:lvl1pPr>
          </a:lstStyle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8523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86837A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852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86837A"/>
                </a:solidFill>
              </a:defRPr>
            </a:lvl1pPr>
          </a:lstStyle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70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61" r:id="rId5"/>
    <p:sldLayoutId id="2147483650" r:id="rId6"/>
    <p:sldLayoutId id="214748366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400" b="0" i="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b="0" i="0" kern="1200">
          <a:solidFill>
            <a:srgbClr val="8C3218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8C3218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C3218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8C3218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8C321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4389" y="4755372"/>
            <a:ext cx="8416763" cy="109284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Civil Dialogue Group (spirits section) – </a:t>
            </a:r>
            <a:r>
              <a:rPr lang="fr-FR" dirty="0" err="1" smtClean="0"/>
              <a:t>concerns</a:t>
            </a:r>
            <a:r>
              <a:rPr lang="fr-FR" dirty="0" smtClean="0"/>
              <a:t> </a:t>
            </a:r>
            <a:r>
              <a:rPr lang="fr-FR" dirty="0" err="1" smtClean="0"/>
              <a:t>regarding</a:t>
            </a:r>
            <a:r>
              <a:rPr lang="fr-FR" dirty="0" smtClean="0"/>
              <a:t> </a:t>
            </a:r>
            <a:r>
              <a:rPr lang="fr-FR" dirty="0" err="1" smtClean="0"/>
              <a:t>Croatia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2800" b="0" dirty="0" smtClean="0"/>
              <a:t>DG AGRI,  13 </a:t>
            </a:r>
            <a:r>
              <a:rPr lang="fr-FR" sz="2800" b="0" dirty="0" err="1" smtClean="0"/>
              <a:t>October</a:t>
            </a:r>
            <a:r>
              <a:rPr lang="fr-FR" sz="2800" b="0" smtClean="0"/>
              <a:t> 2017</a:t>
            </a:r>
            <a:endParaRPr lang="fr-FR" sz="2800" b="0" dirty="0"/>
          </a:p>
        </p:txBody>
      </p:sp>
    </p:spTree>
    <p:extLst>
      <p:ext uri="{BB962C8B-B14F-4D97-AF65-F5344CB8AC3E}">
        <p14:creationId xmlns:p14="http://schemas.microsoft.com/office/powerpoint/2010/main" val="2389198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Croatia</a:t>
            </a:r>
            <a:r>
              <a:rPr lang="fr-FR" dirty="0" smtClean="0"/>
              <a:t> - </a:t>
            </a:r>
            <a:r>
              <a:rPr lang="fr-FR" dirty="0" err="1" smtClean="0"/>
              <a:t>Market</a:t>
            </a:r>
            <a:r>
              <a:rPr lang="fr-FR" dirty="0" smtClean="0"/>
              <a:t> Access </a:t>
            </a:r>
            <a:r>
              <a:rPr lang="fr-FR" dirty="0" err="1" smtClean="0"/>
              <a:t>Barriers</a:t>
            </a:r>
            <a:r>
              <a:rPr lang="fr-FR" dirty="0" smtClean="0"/>
              <a:t> and Labelling		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695450"/>
            <a:ext cx="8229600" cy="3981073"/>
          </a:xfrm>
        </p:spPr>
        <p:txBody>
          <a:bodyPr>
            <a:normAutofit fontScale="92500" lnSpcReduction="10000"/>
          </a:bodyPr>
          <a:lstStyle/>
          <a:p>
            <a:pPr marL="179388" indent="-179388">
              <a:spcBef>
                <a:spcPts val="0"/>
              </a:spcBef>
              <a:buNone/>
            </a:pPr>
            <a:r>
              <a:rPr lang="en-GB" dirty="0" smtClean="0"/>
              <a:t>-	</a:t>
            </a:r>
            <a:r>
              <a:rPr lang="en-GB" sz="2400" dirty="0" smtClean="0"/>
              <a:t>Concerns even before Croatia’s EU accession that 3 ‘environmental’ logos were required on packaging.</a:t>
            </a:r>
          </a:p>
          <a:p>
            <a:pPr marL="179388" indent="-179388">
              <a:spcBef>
                <a:spcPts val="0"/>
              </a:spcBef>
              <a:buNone/>
            </a:pPr>
            <a:endParaRPr lang="en-GB" sz="2400" dirty="0" smtClean="0"/>
          </a:p>
          <a:p>
            <a:pPr marL="179388" indent="-179388">
              <a:spcBef>
                <a:spcPts val="0"/>
              </a:spcBef>
              <a:buNone/>
            </a:pPr>
            <a:r>
              <a:rPr lang="en-GB" sz="2400" dirty="0" smtClean="0"/>
              <a:t>-	In 2015 a further concern arose with the introduction of an obligation for packaging to be certified.</a:t>
            </a:r>
          </a:p>
          <a:p>
            <a:pPr marL="179388" indent="-179388">
              <a:spcBef>
                <a:spcPts val="0"/>
              </a:spcBef>
              <a:buNone/>
            </a:pPr>
            <a:endParaRPr lang="en-GB" sz="2400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r>
              <a:rPr lang="en-GB" sz="2400" dirty="0" smtClean="0"/>
              <a:t>The certification requirement was tightened in 2016 when external, i.e. not company certificates became mandatory.  </a:t>
            </a:r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sz="2400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r>
              <a:rPr lang="en-GB" sz="2400" dirty="0" smtClean="0"/>
              <a:t>The requirements meant no packaging was allowed in Croatia, even when fully legal in other Member States, unless the certificates from importers were verified by local authorities -  a clear trade barrier.  </a:t>
            </a:r>
          </a:p>
        </p:txBody>
      </p:sp>
    </p:spTree>
    <p:extLst>
      <p:ext uri="{BB962C8B-B14F-4D97-AF65-F5344CB8AC3E}">
        <p14:creationId xmlns:p14="http://schemas.microsoft.com/office/powerpoint/2010/main" val="21724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Croatia</a:t>
            </a:r>
            <a:r>
              <a:rPr lang="fr-FR" dirty="0" smtClean="0"/>
              <a:t> - </a:t>
            </a:r>
            <a:r>
              <a:rPr lang="fr-FR" dirty="0" err="1" smtClean="0"/>
              <a:t>Market</a:t>
            </a:r>
            <a:r>
              <a:rPr lang="fr-FR" dirty="0" smtClean="0"/>
              <a:t> Access </a:t>
            </a:r>
            <a:r>
              <a:rPr lang="fr-FR" dirty="0" err="1" smtClean="0"/>
              <a:t>Barriers</a:t>
            </a:r>
            <a:r>
              <a:rPr lang="fr-FR" dirty="0" smtClean="0"/>
              <a:t> and Labelling		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695450"/>
            <a:ext cx="8229600" cy="3857625"/>
          </a:xfrm>
        </p:spPr>
        <p:txBody>
          <a:bodyPr>
            <a:normAutofit fontScale="92500" lnSpcReduction="10000"/>
          </a:bodyPr>
          <a:lstStyle/>
          <a:p>
            <a:pPr marL="179388" indent="-179388">
              <a:spcBef>
                <a:spcPts val="0"/>
              </a:spcBef>
              <a:buFontTx/>
              <a:buChar char="-"/>
            </a:pPr>
            <a:r>
              <a:rPr lang="en-GB" dirty="0" smtClean="0"/>
              <a:t>It remains unclear why the certification requirement is thought to be necessary.  No other Member State insists on it. </a:t>
            </a:r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r>
              <a:rPr lang="en-GB" dirty="0" smtClean="0"/>
              <a:t>Similarly the environmental logos add no value and are not required by any other EU Member State</a:t>
            </a:r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r>
              <a:rPr lang="en-GB" dirty="0" smtClean="0"/>
              <a:t>2 of the logos have their roots in EU discussions on the application of Directive 94/62 but Member States never wanted them to become mandatory.</a:t>
            </a:r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1724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Croatia</a:t>
            </a:r>
            <a:r>
              <a:rPr lang="fr-FR" dirty="0" smtClean="0"/>
              <a:t> - </a:t>
            </a:r>
            <a:r>
              <a:rPr lang="fr-FR" dirty="0" err="1" smtClean="0"/>
              <a:t>Market</a:t>
            </a:r>
            <a:r>
              <a:rPr lang="fr-FR" dirty="0" smtClean="0"/>
              <a:t> Access </a:t>
            </a:r>
            <a:r>
              <a:rPr lang="fr-FR" dirty="0" err="1" smtClean="0"/>
              <a:t>Barriers</a:t>
            </a:r>
            <a:r>
              <a:rPr lang="fr-FR" dirty="0" smtClean="0"/>
              <a:t> and Labelling		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695450"/>
            <a:ext cx="8229600" cy="3857625"/>
          </a:xfrm>
        </p:spPr>
        <p:txBody>
          <a:bodyPr>
            <a:normAutofit fontScale="92500"/>
          </a:bodyPr>
          <a:lstStyle/>
          <a:p>
            <a:pPr marL="179388" indent="-179388">
              <a:spcBef>
                <a:spcPts val="0"/>
              </a:spcBef>
              <a:buNone/>
            </a:pPr>
            <a:r>
              <a:rPr lang="en-GB" dirty="0" smtClean="0"/>
              <a:t>-	</a:t>
            </a:r>
            <a:r>
              <a:rPr lang="en-GB" sz="2400" dirty="0" smtClean="0"/>
              <a:t>Commission, DG ENV, managed to persuade Croatia to notify its contentious environmental certification and labelling requirements. </a:t>
            </a:r>
          </a:p>
          <a:p>
            <a:pPr marL="179388" indent="-179388">
              <a:spcBef>
                <a:spcPts val="0"/>
              </a:spcBef>
              <a:buNone/>
            </a:pPr>
            <a:endParaRPr lang="en-GB" sz="2400" dirty="0" smtClean="0"/>
          </a:p>
          <a:p>
            <a:pPr marL="179388" indent="-179388">
              <a:spcBef>
                <a:spcPts val="0"/>
              </a:spcBef>
              <a:buNone/>
            </a:pPr>
            <a:r>
              <a:rPr lang="en-GB" sz="2400" dirty="0" smtClean="0"/>
              <a:t>-	In a welcome move, the law notified in June announced the abolition of one of the 3 current logos. </a:t>
            </a:r>
          </a:p>
          <a:p>
            <a:pPr marL="179388" indent="-179388">
              <a:spcBef>
                <a:spcPts val="0"/>
              </a:spcBef>
              <a:buNone/>
            </a:pPr>
            <a:endParaRPr lang="en-GB" sz="2400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r>
              <a:rPr lang="en-GB" sz="2400" dirty="0" smtClean="0"/>
              <a:t>spiritsEUROPE, </a:t>
            </a:r>
            <a:r>
              <a:rPr lang="en-GB" sz="2400" dirty="0" err="1" smtClean="0"/>
              <a:t>Comite</a:t>
            </a:r>
            <a:r>
              <a:rPr lang="en-GB" sz="2400" dirty="0" smtClean="0"/>
              <a:t> </a:t>
            </a:r>
            <a:r>
              <a:rPr lang="en-GB" sz="2400" dirty="0" err="1" smtClean="0"/>
              <a:t>Vins</a:t>
            </a:r>
            <a:r>
              <a:rPr lang="en-GB" sz="2400" dirty="0" smtClean="0"/>
              <a:t>, FoodDrinkEurope, </a:t>
            </a:r>
            <a:r>
              <a:rPr lang="en-GB" sz="2400" dirty="0" err="1" smtClean="0"/>
              <a:t>Europen</a:t>
            </a:r>
            <a:r>
              <a:rPr lang="en-GB" sz="2400" dirty="0" smtClean="0"/>
              <a:t> and others made submissions to register concerns about the notified law. </a:t>
            </a:r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sz="2400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r>
              <a:rPr lang="en-GB" sz="2400" dirty="0" smtClean="0"/>
              <a:t>Commission and 4 Member States submitted comments.  </a:t>
            </a:r>
          </a:p>
        </p:txBody>
      </p:sp>
    </p:spTree>
    <p:extLst>
      <p:ext uri="{BB962C8B-B14F-4D97-AF65-F5344CB8AC3E}">
        <p14:creationId xmlns:p14="http://schemas.microsoft.com/office/powerpoint/2010/main" val="21724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Croatia</a:t>
            </a:r>
            <a:r>
              <a:rPr lang="fr-FR" dirty="0" smtClean="0"/>
              <a:t> - </a:t>
            </a:r>
            <a:r>
              <a:rPr lang="fr-FR" dirty="0" err="1" smtClean="0"/>
              <a:t>Market</a:t>
            </a:r>
            <a:r>
              <a:rPr lang="fr-FR" dirty="0" smtClean="0"/>
              <a:t> Access </a:t>
            </a:r>
            <a:r>
              <a:rPr lang="fr-FR" dirty="0" err="1" smtClean="0"/>
              <a:t>Barriers</a:t>
            </a:r>
            <a:r>
              <a:rPr lang="fr-FR" dirty="0" smtClean="0"/>
              <a:t> and Labelling		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695450"/>
            <a:ext cx="8229600" cy="4180249"/>
          </a:xfrm>
        </p:spPr>
        <p:txBody>
          <a:bodyPr>
            <a:normAutofit/>
          </a:bodyPr>
          <a:lstStyle/>
          <a:p>
            <a:pPr marL="179388" indent="-179388">
              <a:spcBef>
                <a:spcPts val="0"/>
              </a:spcBef>
              <a:buNone/>
            </a:pPr>
            <a:r>
              <a:rPr lang="en-GB" dirty="0" smtClean="0"/>
              <a:t>-	</a:t>
            </a:r>
            <a:r>
              <a:rPr lang="en-GB" sz="2400" dirty="0" smtClean="0"/>
              <a:t>Sectors are concerned that ‘comments’ alone might not be sufficient to persuade Croatia to remove its barriers.</a:t>
            </a:r>
          </a:p>
          <a:p>
            <a:pPr marL="179388" indent="-179388">
              <a:spcBef>
                <a:spcPts val="0"/>
              </a:spcBef>
              <a:buNone/>
            </a:pPr>
            <a:endParaRPr lang="en-GB" sz="2400" dirty="0" smtClean="0"/>
          </a:p>
          <a:p>
            <a:pPr marL="179388" indent="-179388">
              <a:spcBef>
                <a:spcPts val="0"/>
              </a:spcBef>
              <a:buNone/>
            </a:pPr>
            <a:r>
              <a:rPr lang="en-GB" sz="2400" dirty="0" smtClean="0"/>
              <a:t>-	Guidance on what will happen next would be extremely welcome.</a:t>
            </a:r>
          </a:p>
          <a:p>
            <a:pPr marL="179388" indent="-179388">
              <a:spcBef>
                <a:spcPts val="0"/>
              </a:spcBef>
              <a:buNone/>
            </a:pPr>
            <a:endParaRPr lang="en-GB" sz="2400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r>
              <a:rPr lang="en-GB" sz="2400" dirty="0" smtClean="0"/>
              <a:t>Our sector, and others, are prepared to provide additional information if that would help ensure the removal of the trade barriers at the earliest opportunity.   </a:t>
            </a:r>
          </a:p>
          <a:p>
            <a:pPr marL="179388" indent="-179388">
              <a:spcBef>
                <a:spcPts val="0"/>
              </a:spcBef>
              <a:buFontTx/>
              <a:buChar char="-"/>
            </a:pPr>
            <a:endParaRPr lang="en-GB" sz="2400" dirty="0" smtClean="0"/>
          </a:p>
          <a:p>
            <a:pPr marL="179388" indent="-179388">
              <a:spcBef>
                <a:spcPts val="0"/>
              </a:spcBef>
              <a:buFontTx/>
              <a:buChar char="-"/>
            </a:pPr>
            <a:r>
              <a:rPr lang="en-GB" sz="2400" dirty="0" smtClean="0"/>
              <a:t>As ever, we are grateful for the Commission’s support</a:t>
            </a:r>
          </a:p>
          <a:p>
            <a:pPr marL="179388" indent="-179388">
              <a:spcBef>
                <a:spcPts val="0"/>
              </a:spcBef>
              <a:buNone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1724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spiritsEUROPE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1570</TotalTime>
  <Words>112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Thème Office</vt:lpstr>
      <vt:lpstr>Civil Dialogue Group (spirits section) – concerns regarding Croatia</vt:lpstr>
      <vt:lpstr>Croatia - Market Access Barriers and Labelling  </vt:lpstr>
      <vt:lpstr>Croatia - Market Access Barriers and Labelling  </vt:lpstr>
      <vt:lpstr>Croatia - Market Access Barriers and Labelling  </vt:lpstr>
      <vt:lpstr>Croatia - Market Access Barriers and Labelling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Charlotte Piana</dc:creator>
  <cp:lastModifiedBy>BUTTINI-PROVENZANO Roberta (AGRI)</cp:lastModifiedBy>
  <cp:revision>213</cp:revision>
  <cp:lastPrinted>2017-10-11T06:50:24Z</cp:lastPrinted>
  <dcterms:created xsi:type="dcterms:W3CDTF">2016-11-09T20:03:38Z</dcterms:created>
  <dcterms:modified xsi:type="dcterms:W3CDTF">2017-10-11T06:51:01Z</dcterms:modified>
</cp:coreProperties>
</file>