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8"/>
  </p:handoutMasterIdLst>
  <p:sldIdLst>
    <p:sldId id="256" r:id="rId2"/>
    <p:sldId id="284" r:id="rId3"/>
    <p:sldId id="285" r:id="rId4"/>
    <p:sldId id="286" r:id="rId5"/>
    <p:sldId id="287" r:id="rId6"/>
    <p:sldId id="288" r:id="rId7"/>
  </p:sldIdLst>
  <p:sldSz cx="9144000" cy="6858000" type="screen4x3"/>
  <p:notesSz cx="6805613" cy="99441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86837A"/>
    <a:srgbClr val="B58135"/>
    <a:srgbClr val="8C32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65" autoAdjust="0"/>
  </p:normalViewPr>
  <p:slideViewPr>
    <p:cSldViewPr snapToGrid="0" snapToObjects="1">
      <p:cViewPr>
        <p:scale>
          <a:sx n="70" d="100"/>
          <a:sy n="70" d="100"/>
        </p:scale>
        <p:origin x="114" y="-54"/>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6"/>
          </a:xfrm>
          <a:prstGeom prst="rect">
            <a:avLst/>
          </a:prstGeom>
        </p:spPr>
        <p:txBody>
          <a:bodyPr vert="horz" lIns="91577" tIns="45789" rIns="91577" bIns="45789" rtlCol="0"/>
          <a:lstStyle>
            <a:lvl1pPr algn="l">
              <a:defRPr sz="1200"/>
            </a:lvl1pPr>
          </a:lstStyle>
          <a:p>
            <a:endParaRPr lang="en-GB"/>
          </a:p>
        </p:txBody>
      </p:sp>
      <p:sp>
        <p:nvSpPr>
          <p:cNvPr id="3" name="Date Placeholder 2"/>
          <p:cNvSpPr>
            <a:spLocks noGrp="1"/>
          </p:cNvSpPr>
          <p:nvPr>
            <p:ph type="dt" sz="quarter" idx="1"/>
          </p:nvPr>
        </p:nvSpPr>
        <p:spPr>
          <a:xfrm>
            <a:off x="3854941" y="0"/>
            <a:ext cx="2949099" cy="497206"/>
          </a:xfrm>
          <a:prstGeom prst="rect">
            <a:avLst/>
          </a:prstGeom>
        </p:spPr>
        <p:txBody>
          <a:bodyPr vert="horz" lIns="91577" tIns="45789" rIns="91577" bIns="45789" rtlCol="0"/>
          <a:lstStyle>
            <a:lvl1pPr algn="r">
              <a:defRPr sz="1200"/>
            </a:lvl1pPr>
          </a:lstStyle>
          <a:p>
            <a:fld id="{31AC7579-5948-4D2C-8FE2-2E4DF89D54D0}" type="datetimeFigureOut">
              <a:rPr lang="en-GB" smtClean="0"/>
              <a:pPr/>
              <a:t>11/10/2017</a:t>
            </a:fld>
            <a:endParaRPr lang="en-GB"/>
          </a:p>
        </p:txBody>
      </p:sp>
      <p:sp>
        <p:nvSpPr>
          <p:cNvPr id="4" name="Footer Placeholder 3"/>
          <p:cNvSpPr>
            <a:spLocks noGrp="1"/>
          </p:cNvSpPr>
          <p:nvPr>
            <p:ph type="ftr" sz="quarter" idx="2"/>
          </p:nvPr>
        </p:nvSpPr>
        <p:spPr>
          <a:xfrm>
            <a:off x="1" y="9445169"/>
            <a:ext cx="2949099" cy="497206"/>
          </a:xfrm>
          <a:prstGeom prst="rect">
            <a:avLst/>
          </a:prstGeom>
        </p:spPr>
        <p:txBody>
          <a:bodyPr vert="horz" lIns="91577" tIns="45789" rIns="91577" bIns="45789" rtlCol="0" anchor="b"/>
          <a:lstStyle>
            <a:lvl1pPr algn="l">
              <a:defRPr sz="1200"/>
            </a:lvl1pPr>
          </a:lstStyle>
          <a:p>
            <a:endParaRPr lang="en-GB"/>
          </a:p>
        </p:txBody>
      </p:sp>
      <p:sp>
        <p:nvSpPr>
          <p:cNvPr id="5" name="Slide Number Placeholder 4"/>
          <p:cNvSpPr>
            <a:spLocks noGrp="1"/>
          </p:cNvSpPr>
          <p:nvPr>
            <p:ph type="sldNum" sz="quarter" idx="3"/>
          </p:nvPr>
        </p:nvSpPr>
        <p:spPr>
          <a:xfrm>
            <a:off x="3854941" y="9445169"/>
            <a:ext cx="2949099" cy="497206"/>
          </a:xfrm>
          <a:prstGeom prst="rect">
            <a:avLst/>
          </a:prstGeom>
        </p:spPr>
        <p:txBody>
          <a:bodyPr vert="horz" lIns="91577" tIns="45789" rIns="91577" bIns="45789" rtlCol="0" anchor="b"/>
          <a:lstStyle>
            <a:lvl1pPr algn="r">
              <a:defRPr sz="1200"/>
            </a:lvl1pPr>
          </a:lstStyle>
          <a:p>
            <a:fld id="{55D9E094-130F-4994-8948-458093C06B7B}" type="slidenum">
              <a:rPr lang="en-GB" smtClean="0"/>
              <a:pPr/>
              <a:t>‹#›</a:t>
            </a:fld>
            <a:endParaRPr lang="en-GB"/>
          </a:p>
        </p:txBody>
      </p:sp>
    </p:spTree>
    <p:extLst>
      <p:ext uri="{BB962C8B-B14F-4D97-AF65-F5344CB8AC3E}">
        <p14:creationId xmlns:p14="http://schemas.microsoft.com/office/powerpoint/2010/main" val="427520899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354389" y="4755372"/>
            <a:ext cx="8416763" cy="871326"/>
          </a:xfrm>
        </p:spPr>
        <p:txBody>
          <a:bodyPr>
            <a:normAutofit/>
          </a:bodyPr>
          <a:lstStyle>
            <a:lvl1pPr algn="ctr">
              <a:defRPr sz="3600" b="0"/>
            </a:lvl1pPr>
          </a:lstStyle>
          <a:p>
            <a:r>
              <a:rPr lang="fr-FR" dirty="0"/>
              <a:t>Cliquez et modifiez le titre</a:t>
            </a:r>
          </a:p>
        </p:txBody>
      </p:sp>
      <p:sp>
        <p:nvSpPr>
          <p:cNvPr id="3" name="Sous-titre 2"/>
          <p:cNvSpPr>
            <a:spLocks noGrp="1"/>
          </p:cNvSpPr>
          <p:nvPr>
            <p:ph type="subTitle" idx="1" hasCustomPrompt="1"/>
          </p:nvPr>
        </p:nvSpPr>
        <p:spPr>
          <a:xfrm>
            <a:off x="781364" y="5848220"/>
            <a:ext cx="7562812" cy="753181"/>
          </a:xfrm>
        </p:spPr>
        <p:txBody>
          <a:bodyPr>
            <a:normAutofit/>
          </a:bodyPr>
          <a:lstStyle>
            <a:lvl1pPr marL="0" indent="0" algn="ctr">
              <a:buNone/>
              <a:defRPr sz="2000" b="1">
                <a:solidFill>
                  <a:srgbClr val="8C321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br>
              <a:rPr lang="fr-FR" dirty="0"/>
            </a:br>
            <a:endParaRPr lang="fr-FR" dirty="0"/>
          </a:p>
        </p:txBody>
      </p:sp>
    </p:spTree>
    <p:extLst>
      <p:ext uri="{BB962C8B-B14F-4D97-AF65-F5344CB8AC3E}">
        <p14:creationId xmlns:p14="http://schemas.microsoft.com/office/powerpoint/2010/main" val="768658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4813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4813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558D07-A71E-1A44-AA4D-95C67C300477}" type="datetimeFigureOut">
              <a:rPr lang="fr-FR" smtClean="0"/>
              <a:pPr/>
              <a:t>11/10/2017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53752B0-CC12-C842-8501-B5685BCDF053}" type="slidenum">
              <a:rPr lang="fr-FR" smtClean="0"/>
              <a:pPr/>
              <a:t>‹#›</a:t>
            </a:fld>
            <a:endParaRPr lang="fr-FR"/>
          </a:p>
        </p:txBody>
      </p:sp>
    </p:spTree>
    <p:extLst>
      <p:ext uri="{BB962C8B-B14F-4D97-AF65-F5344CB8AC3E}">
        <p14:creationId xmlns:p14="http://schemas.microsoft.com/office/powerpoint/2010/main" val="2438906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p:txBody>
          <a:bodyPr/>
          <a:lstStyle/>
          <a:p>
            <a:fld id="{63558D07-A71E-1A44-AA4D-95C67C300477}" type="datetimeFigureOut">
              <a:rPr lang="fr-FR" smtClean="0"/>
              <a:pPr/>
              <a:t>11/10/2017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53752B0-CC12-C842-8501-B5685BCDF053}" type="slidenum">
              <a:rPr lang="fr-FR" smtClean="0"/>
              <a:pPr/>
              <a:t>‹#›</a:t>
            </a:fld>
            <a:endParaRPr lang="fr-FR"/>
          </a:p>
        </p:txBody>
      </p:sp>
    </p:spTree>
    <p:extLst>
      <p:ext uri="{BB962C8B-B14F-4D97-AF65-F5344CB8AC3E}">
        <p14:creationId xmlns:p14="http://schemas.microsoft.com/office/powerpoint/2010/main" val="5060377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558D07-A71E-1A44-AA4D-95C67C300477}" type="datetimeFigureOut">
              <a:rPr lang="fr-FR" smtClean="0"/>
              <a:pPr/>
              <a:t>11/10/2017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53752B0-CC12-C842-8501-B5685BCDF053}" type="slidenum">
              <a:rPr lang="fr-FR" smtClean="0"/>
              <a:pPr/>
              <a:t>‹#›</a:t>
            </a:fld>
            <a:endParaRPr lang="fr-FR"/>
          </a:p>
        </p:txBody>
      </p:sp>
      <p:pic>
        <p:nvPicPr>
          <p:cNvPr id="5" name="Image 4" descr="PPT_spirits_CoverImage1_342x220.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00300" y="1977133"/>
            <a:ext cx="4343400" cy="2794000"/>
          </a:xfrm>
          <a:prstGeom prst="rect">
            <a:avLst/>
          </a:prstGeom>
        </p:spPr>
      </p:pic>
      <p:sp>
        <p:nvSpPr>
          <p:cNvPr id="6" name="Espace réservé du texte 5"/>
          <p:cNvSpPr>
            <a:spLocks noGrp="1"/>
          </p:cNvSpPr>
          <p:nvPr>
            <p:ph type="body" sz="quarter" idx="13"/>
          </p:nvPr>
        </p:nvSpPr>
        <p:spPr>
          <a:xfrm>
            <a:off x="2954720" y="1756853"/>
            <a:ext cx="3234560" cy="3234560"/>
          </a:xfrm>
          <a:solidFill>
            <a:srgbClr val="8C3218"/>
          </a:solidFill>
        </p:spPr>
        <p:txBody>
          <a:bodyPr anchor="ctr">
            <a:noAutofit/>
          </a:bodyPr>
          <a:lstStyle>
            <a:lvl1pPr marL="0" indent="0" algn="ctr">
              <a:lnSpc>
                <a:spcPct val="100000"/>
              </a:lnSpc>
              <a:buFontTx/>
              <a:buNone/>
              <a:defRPr sz="12000" u="none">
                <a:solidFill>
                  <a:schemeClr val="bg1"/>
                </a:solidFill>
              </a:defRPr>
            </a:lvl1pPr>
          </a:lstStyle>
          <a:p>
            <a:pPr lvl="0"/>
            <a:r>
              <a:rPr lang="fr-FR" dirty="0"/>
              <a:t>Cliquez pour modifier les styles du texte du masque</a:t>
            </a:r>
          </a:p>
        </p:txBody>
      </p:sp>
    </p:spTree>
    <p:extLst>
      <p:ext uri="{BB962C8B-B14F-4D97-AF65-F5344CB8AC3E}">
        <p14:creationId xmlns:p14="http://schemas.microsoft.com/office/powerpoint/2010/main" val="41464311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6231911" cy="819800"/>
          </a:xfrm>
        </p:spPr>
        <p:txBody>
          <a:bodyPr anchor="b"/>
          <a:lstStyle>
            <a:lvl1pPr algn="l">
              <a:defRPr sz="2000" b="1"/>
            </a:lvl1pPr>
          </a:lstStyle>
          <a:p>
            <a:r>
              <a:rPr lang="fr-FR" dirty="0"/>
              <a:t>Cliquez et modifiez le titre</a:t>
            </a:r>
          </a:p>
        </p:txBody>
      </p:sp>
      <p:sp>
        <p:nvSpPr>
          <p:cNvPr id="3" name="Espace réservé du contenu 2"/>
          <p:cNvSpPr>
            <a:spLocks noGrp="1"/>
          </p:cNvSpPr>
          <p:nvPr>
            <p:ph idx="1"/>
          </p:nvPr>
        </p:nvSpPr>
        <p:spPr>
          <a:xfrm>
            <a:off x="3575050" y="1435099"/>
            <a:ext cx="5111750" cy="41620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texte 3"/>
          <p:cNvSpPr>
            <a:spLocks noGrp="1"/>
          </p:cNvSpPr>
          <p:nvPr>
            <p:ph type="body" sz="half" idx="2"/>
          </p:nvPr>
        </p:nvSpPr>
        <p:spPr>
          <a:xfrm>
            <a:off x="457200" y="1435101"/>
            <a:ext cx="3008313" cy="41620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63558D07-A71E-1A44-AA4D-95C67C300477}" type="datetimeFigureOut">
              <a:rPr lang="fr-FR" smtClean="0"/>
              <a:pPr/>
              <a:t>11/10/2017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53752B0-CC12-C842-8501-B5685BCDF053}" type="slidenum">
              <a:rPr lang="fr-FR" smtClean="0"/>
              <a:pPr/>
              <a:t>‹#›</a:t>
            </a:fld>
            <a:endParaRPr lang="fr-FR"/>
          </a:p>
        </p:txBody>
      </p:sp>
    </p:spTree>
    <p:extLst>
      <p:ext uri="{BB962C8B-B14F-4D97-AF65-F5344CB8AC3E}">
        <p14:creationId xmlns:p14="http://schemas.microsoft.com/office/powerpoint/2010/main" val="6420925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92288" y="1491591"/>
            <a:ext cx="5486400" cy="32637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4879994"/>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5" name="Espace réservé de la date 4"/>
          <p:cNvSpPr>
            <a:spLocks noGrp="1"/>
          </p:cNvSpPr>
          <p:nvPr>
            <p:ph type="dt" sz="half" idx="10"/>
          </p:nvPr>
        </p:nvSpPr>
        <p:spPr/>
        <p:txBody>
          <a:bodyPr/>
          <a:lstStyle/>
          <a:p>
            <a:fld id="{63558D07-A71E-1A44-AA4D-95C67C300477}" type="datetimeFigureOut">
              <a:rPr lang="fr-FR" smtClean="0"/>
              <a:pPr/>
              <a:t>11/10/2017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53752B0-CC12-C842-8501-B5685BCDF053}" type="slidenum">
              <a:rPr lang="fr-FR" smtClean="0"/>
              <a:pPr/>
              <a:t>‹#›</a:t>
            </a:fld>
            <a:endParaRPr lang="fr-FR"/>
          </a:p>
        </p:txBody>
      </p:sp>
    </p:spTree>
    <p:extLst>
      <p:ext uri="{BB962C8B-B14F-4D97-AF65-F5344CB8AC3E}">
        <p14:creationId xmlns:p14="http://schemas.microsoft.com/office/powerpoint/2010/main" val="35501970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a:xfrm>
            <a:off x="457200" y="1600200"/>
            <a:ext cx="8229600" cy="3952657"/>
          </a:xfrm>
        </p:spPr>
        <p:txBody>
          <a:bodyPr vert="eaVert"/>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10"/>
          </p:nvPr>
        </p:nvSpPr>
        <p:spPr/>
        <p:txBody>
          <a:bodyPr/>
          <a:lstStyle/>
          <a:p>
            <a:fld id="{63558D07-A71E-1A44-AA4D-95C67C300477}" type="datetimeFigureOut">
              <a:rPr lang="fr-FR" smtClean="0"/>
              <a:pPr/>
              <a:t>11/10/2017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53752B0-CC12-C842-8501-B5685BCDF053}" type="slidenum">
              <a:rPr lang="fr-FR" smtClean="0"/>
              <a:pPr/>
              <a:t>‹#›</a:t>
            </a:fld>
            <a:endParaRPr lang="fr-FR"/>
          </a:p>
        </p:txBody>
      </p:sp>
    </p:spTree>
    <p:extLst>
      <p:ext uri="{BB962C8B-B14F-4D97-AF65-F5344CB8AC3E}">
        <p14:creationId xmlns:p14="http://schemas.microsoft.com/office/powerpoint/2010/main" val="9331816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544686"/>
            <a:ext cx="2057400" cy="3949089"/>
          </a:xfrm>
        </p:spPr>
        <p:txBody>
          <a:bodyPr vert="eaVert"/>
          <a:lstStyle>
            <a:lvl1pPr>
              <a:defRPr>
                <a:solidFill>
                  <a:srgbClr val="86837A"/>
                </a:solidFill>
              </a:defRPr>
            </a:lvl1pPr>
          </a:lstStyle>
          <a:p>
            <a:r>
              <a:rPr lang="fr-FR" dirty="0"/>
              <a:t>Cliquez et modifiez le titre</a:t>
            </a:r>
          </a:p>
        </p:txBody>
      </p:sp>
      <p:sp>
        <p:nvSpPr>
          <p:cNvPr id="3" name="Espace réservé du texte vertical 2"/>
          <p:cNvSpPr>
            <a:spLocks noGrp="1"/>
          </p:cNvSpPr>
          <p:nvPr>
            <p:ph type="body" orient="vert" idx="1"/>
          </p:nvPr>
        </p:nvSpPr>
        <p:spPr>
          <a:xfrm>
            <a:off x="457200" y="1544686"/>
            <a:ext cx="6019800" cy="3949089"/>
          </a:xfrm>
        </p:spPr>
        <p:txBody>
          <a:bodyPr vert="eaVert"/>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10"/>
          </p:nvPr>
        </p:nvSpPr>
        <p:spPr/>
        <p:txBody>
          <a:bodyPr/>
          <a:lstStyle/>
          <a:p>
            <a:fld id="{63558D07-A71E-1A44-AA4D-95C67C300477}" type="datetimeFigureOut">
              <a:rPr lang="fr-FR" smtClean="0"/>
              <a:pPr/>
              <a:t>11/10/2017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53752B0-CC12-C842-8501-B5685BCDF053}" type="slidenum">
              <a:rPr lang="fr-FR" smtClean="0"/>
              <a:pPr/>
              <a:t>‹#›</a:t>
            </a:fld>
            <a:endParaRPr lang="fr-FR"/>
          </a:p>
        </p:txBody>
      </p:sp>
    </p:spTree>
    <p:extLst>
      <p:ext uri="{BB962C8B-B14F-4D97-AF65-F5344CB8AC3E}">
        <p14:creationId xmlns:p14="http://schemas.microsoft.com/office/powerpoint/2010/main" val="2715590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Diapositive de titr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354389" y="4755372"/>
            <a:ext cx="8416763" cy="871326"/>
          </a:xfrm>
        </p:spPr>
        <p:txBody>
          <a:bodyPr>
            <a:normAutofit/>
          </a:bodyPr>
          <a:lstStyle>
            <a:lvl1pPr algn="ctr">
              <a:defRPr sz="3600" b="0"/>
            </a:lvl1pPr>
          </a:lstStyle>
          <a:p>
            <a:r>
              <a:rPr lang="fr-FR" dirty="0"/>
              <a:t>Cliquez et modifiez le titre</a:t>
            </a:r>
          </a:p>
        </p:txBody>
      </p:sp>
      <p:sp>
        <p:nvSpPr>
          <p:cNvPr id="3" name="Sous-titre 2"/>
          <p:cNvSpPr>
            <a:spLocks noGrp="1"/>
          </p:cNvSpPr>
          <p:nvPr>
            <p:ph type="subTitle" idx="1" hasCustomPrompt="1"/>
          </p:nvPr>
        </p:nvSpPr>
        <p:spPr>
          <a:xfrm>
            <a:off x="781364" y="5848220"/>
            <a:ext cx="7562812" cy="753181"/>
          </a:xfrm>
        </p:spPr>
        <p:txBody>
          <a:bodyPr>
            <a:normAutofit/>
          </a:bodyPr>
          <a:lstStyle>
            <a:lvl1pPr marL="0" indent="0" algn="ctr">
              <a:buNone/>
              <a:defRPr sz="2000" b="1">
                <a:solidFill>
                  <a:srgbClr val="B5813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br>
              <a:rPr lang="fr-FR" dirty="0"/>
            </a:br>
            <a:endParaRPr lang="fr-FR" dirty="0"/>
          </a:p>
        </p:txBody>
      </p:sp>
    </p:spTree>
    <p:extLst>
      <p:ext uri="{BB962C8B-B14F-4D97-AF65-F5344CB8AC3E}">
        <p14:creationId xmlns:p14="http://schemas.microsoft.com/office/powerpoint/2010/main" val="166464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3_Diapositive de titr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354389" y="1426740"/>
            <a:ext cx="8416763" cy="871326"/>
          </a:xfrm>
        </p:spPr>
        <p:txBody>
          <a:bodyPr>
            <a:normAutofit/>
          </a:bodyPr>
          <a:lstStyle>
            <a:lvl1pPr algn="ctr">
              <a:defRPr sz="3600" b="0">
                <a:solidFill>
                  <a:schemeClr val="bg1"/>
                </a:solidFill>
              </a:defRPr>
            </a:lvl1pPr>
          </a:lstStyle>
          <a:p>
            <a:r>
              <a:rPr lang="fr-FR" dirty="0"/>
              <a:t>Cliquez et modifiez le titre</a:t>
            </a:r>
          </a:p>
        </p:txBody>
      </p:sp>
      <p:sp>
        <p:nvSpPr>
          <p:cNvPr id="3" name="Sous-titre 2"/>
          <p:cNvSpPr>
            <a:spLocks noGrp="1"/>
          </p:cNvSpPr>
          <p:nvPr>
            <p:ph type="subTitle" idx="1" hasCustomPrompt="1"/>
          </p:nvPr>
        </p:nvSpPr>
        <p:spPr>
          <a:xfrm>
            <a:off x="781364" y="2519588"/>
            <a:ext cx="7562812" cy="448201"/>
          </a:xfrm>
        </p:spPr>
        <p:txBody>
          <a:bodyPr>
            <a:normAutofit/>
          </a:bodyPr>
          <a:lstStyle>
            <a:lvl1pPr marL="0" indent="0" algn="ctr">
              <a:buNone/>
              <a:defRPr sz="20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br>
              <a:rPr lang="fr-FR" dirty="0"/>
            </a:br>
            <a:endParaRPr lang="fr-FR" dirty="0"/>
          </a:p>
        </p:txBody>
      </p:sp>
    </p:spTree>
    <p:extLst>
      <p:ext uri="{BB962C8B-B14F-4D97-AF65-F5344CB8AC3E}">
        <p14:creationId xmlns:p14="http://schemas.microsoft.com/office/powerpoint/2010/main" val="1308674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4_Diapositive de titr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354389" y="1426740"/>
            <a:ext cx="8416763" cy="871326"/>
          </a:xfrm>
        </p:spPr>
        <p:txBody>
          <a:bodyPr>
            <a:normAutofit/>
          </a:bodyPr>
          <a:lstStyle>
            <a:lvl1pPr algn="ctr">
              <a:defRPr sz="3600" b="0">
                <a:solidFill>
                  <a:schemeClr val="bg1"/>
                </a:solidFill>
              </a:defRPr>
            </a:lvl1pPr>
          </a:lstStyle>
          <a:p>
            <a:r>
              <a:rPr lang="fr-FR" dirty="0"/>
              <a:t>Cliquez et modifiez le titre</a:t>
            </a:r>
          </a:p>
        </p:txBody>
      </p:sp>
      <p:sp>
        <p:nvSpPr>
          <p:cNvPr id="3" name="Sous-titre 2"/>
          <p:cNvSpPr>
            <a:spLocks noGrp="1"/>
          </p:cNvSpPr>
          <p:nvPr>
            <p:ph type="subTitle" idx="1" hasCustomPrompt="1"/>
          </p:nvPr>
        </p:nvSpPr>
        <p:spPr>
          <a:xfrm>
            <a:off x="781364" y="2519588"/>
            <a:ext cx="7562812" cy="448201"/>
          </a:xfrm>
        </p:spPr>
        <p:txBody>
          <a:bodyPr>
            <a:normAutofit/>
          </a:bodyPr>
          <a:lstStyle>
            <a:lvl1pPr marL="0" indent="0" algn="ctr">
              <a:buNone/>
              <a:defRPr sz="20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br>
              <a:rPr lang="fr-FR" dirty="0"/>
            </a:br>
            <a:endParaRPr lang="fr-FR" dirty="0"/>
          </a:p>
        </p:txBody>
      </p:sp>
    </p:spTree>
    <p:extLst>
      <p:ext uri="{BB962C8B-B14F-4D97-AF65-F5344CB8AC3E}">
        <p14:creationId xmlns:p14="http://schemas.microsoft.com/office/powerpoint/2010/main" val="2328724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1_Diapositive de titr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normAutofit/>
          </a:bodyPr>
          <a:lstStyle>
            <a:lvl1pPr algn="ctr">
              <a:defRPr sz="3600"/>
            </a:lvl1pPr>
          </a:lstStyle>
          <a:p>
            <a:r>
              <a:rPr lang="fr-FR" dirty="0"/>
              <a:t>Cliquez et modifiez le titre</a:t>
            </a:r>
          </a:p>
        </p:txBody>
      </p:sp>
      <p:sp>
        <p:nvSpPr>
          <p:cNvPr id="3" name="Sous-titre 2"/>
          <p:cNvSpPr>
            <a:spLocks noGrp="1"/>
          </p:cNvSpPr>
          <p:nvPr>
            <p:ph type="subTitle" idx="1"/>
          </p:nvPr>
        </p:nvSpPr>
        <p:spPr>
          <a:xfrm>
            <a:off x="1371600" y="4474776"/>
            <a:ext cx="6400800" cy="1164024"/>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p>
        </p:txBody>
      </p:sp>
    </p:spTree>
    <p:extLst>
      <p:ext uri="{BB962C8B-B14F-4D97-AF65-F5344CB8AC3E}">
        <p14:creationId xmlns:p14="http://schemas.microsoft.com/office/powerpoint/2010/main" val="21098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a:xfrm>
            <a:off x="457200" y="1600200"/>
            <a:ext cx="8229600" cy="3952657"/>
          </a:xfr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10"/>
          </p:nvPr>
        </p:nvSpPr>
        <p:spPr/>
        <p:txBody>
          <a:bodyPr/>
          <a:lstStyle/>
          <a:p>
            <a:fld id="{63558D07-A71E-1A44-AA4D-95C67C300477}" type="datetimeFigureOut">
              <a:rPr lang="fr-FR" smtClean="0"/>
              <a:pPr/>
              <a:t>11/10/2017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53752B0-CC12-C842-8501-B5685BCDF053}" type="slidenum">
              <a:rPr lang="fr-FR" smtClean="0"/>
              <a:pPr/>
              <a:t>‹#›</a:t>
            </a:fld>
            <a:endParaRPr lang="fr-FR"/>
          </a:p>
        </p:txBody>
      </p:sp>
    </p:spTree>
    <p:extLst>
      <p:ext uri="{BB962C8B-B14F-4D97-AF65-F5344CB8AC3E}">
        <p14:creationId xmlns:p14="http://schemas.microsoft.com/office/powerpoint/2010/main" val="829769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e la date 2"/>
          <p:cNvSpPr>
            <a:spLocks noGrp="1"/>
          </p:cNvSpPr>
          <p:nvPr>
            <p:ph type="dt" sz="half" idx="10"/>
          </p:nvPr>
        </p:nvSpPr>
        <p:spPr/>
        <p:txBody>
          <a:bodyPr/>
          <a:lstStyle/>
          <a:p>
            <a:fld id="{63558D07-A71E-1A44-AA4D-95C67C300477}" type="datetimeFigureOut">
              <a:rPr lang="fr-FR" smtClean="0"/>
              <a:pPr/>
              <a:t>11/10/2017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53752B0-CC12-C842-8501-B5685BCDF053}" type="slidenum">
              <a:rPr lang="fr-FR" smtClean="0"/>
              <a:pPr/>
              <a:t>‹#›</a:t>
            </a:fld>
            <a:endParaRPr lang="fr-FR"/>
          </a:p>
        </p:txBody>
      </p:sp>
    </p:spTree>
    <p:extLst>
      <p:ext uri="{BB962C8B-B14F-4D97-AF65-F5344CB8AC3E}">
        <p14:creationId xmlns:p14="http://schemas.microsoft.com/office/powerpoint/2010/main" val="2318216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1"/>
            <a:ext cx="7772400" cy="1072116"/>
          </a:xfrm>
        </p:spPr>
        <p:txBody>
          <a:bodyPr anchor="t"/>
          <a:lstStyle>
            <a:lvl1pPr algn="l">
              <a:defRPr sz="4000" b="1" cap="all"/>
            </a:lvl1pPr>
          </a:lstStyle>
          <a:p>
            <a:r>
              <a:rPr lang="fr-FR" dirty="0"/>
              <a:t>Cliquez et modifiez le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63558D07-A71E-1A44-AA4D-95C67C300477}" type="datetimeFigureOut">
              <a:rPr lang="fr-FR" smtClean="0"/>
              <a:pPr/>
              <a:t>11/10/2017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53752B0-CC12-C842-8501-B5685BCDF053}" type="slidenum">
              <a:rPr lang="fr-FR" smtClean="0"/>
              <a:pPr/>
              <a:t>‹#›</a:t>
            </a:fld>
            <a:endParaRPr lang="fr-FR"/>
          </a:p>
        </p:txBody>
      </p:sp>
    </p:spTree>
    <p:extLst>
      <p:ext uri="{BB962C8B-B14F-4D97-AF65-F5344CB8AC3E}">
        <p14:creationId xmlns:p14="http://schemas.microsoft.com/office/powerpoint/2010/main" val="354565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457200" y="1600201"/>
            <a:ext cx="4038600" cy="3996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1"/>
            <a:ext cx="4038600" cy="3996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558D07-A71E-1A44-AA4D-95C67C300477}" type="datetimeFigureOut">
              <a:rPr lang="fr-FR" smtClean="0"/>
              <a:pPr/>
              <a:t>11/10/2017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53752B0-CC12-C842-8501-B5685BCDF053}" type="slidenum">
              <a:rPr lang="fr-FR" smtClean="0"/>
              <a:pPr/>
              <a:t>‹#›</a:t>
            </a:fld>
            <a:endParaRPr lang="fr-FR"/>
          </a:p>
        </p:txBody>
      </p:sp>
    </p:spTree>
    <p:extLst>
      <p:ext uri="{BB962C8B-B14F-4D97-AF65-F5344CB8AC3E}">
        <p14:creationId xmlns:p14="http://schemas.microsoft.com/office/powerpoint/2010/main" val="2895245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162451"/>
            <a:ext cx="6866860" cy="871326"/>
          </a:xfrm>
          <a:prstGeom prst="rect">
            <a:avLst/>
          </a:prstGeom>
        </p:spPr>
        <p:txBody>
          <a:bodyPr vert="horz" lIns="91440" tIns="45720" rIns="91440" bIns="45720"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600200"/>
            <a:ext cx="8229600" cy="4201695"/>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457200" y="5852342"/>
            <a:ext cx="2133600" cy="365125"/>
          </a:xfrm>
          <a:prstGeom prst="rect">
            <a:avLst/>
          </a:prstGeom>
        </p:spPr>
        <p:txBody>
          <a:bodyPr vert="horz" lIns="91440" tIns="45720" rIns="91440" bIns="45720" rtlCol="0" anchor="ctr"/>
          <a:lstStyle>
            <a:lvl1pPr algn="l">
              <a:defRPr sz="900">
                <a:solidFill>
                  <a:srgbClr val="86837A"/>
                </a:solidFill>
              </a:defRPr>
            </a:lvl1pPr>
          </a:lstStyle>
          <a:p>
            <a:fld id="{63558D07-A71E-1A44-AA4D-95C67C300477}" type="datetimeFigureOut">
              <a:rPr lang="fr-FR" smtClean="0"/>
              <a:pPr/>
              <a:t>11/10/2017</a:t>
            </a:fld>
            <a:endParaRPr lang="fr-FR"/>
          </a:p>
        </p:txBody>
      </p:sp>
      <p:sp>
        <p:nvSpPr>
          <p:cNvPr id="5" name="Espace réservé du pied de page 4"/>
          <p:cNvSpPr>
            <a:spLocks noGrp="1"/>
          </p:cNvSpPr>
          <p:nvPr>
            <p:ph type="ftr" sz="quarter" idx="3"/>
          </p:nvPr>
        </p:nvSpPr>
        <p:spPr>
          <a:xfrm>
            <a:off x="3124200" y="5852342"/>
            <a:ext cx="2895600" cy="365125"/>
          </a:xfrm>
          <a:prstGeom prst="rect">
            <a:avLst/>
          </a:prstGeom>
        </p:spPr>
        <p:txBody>
          <a:bodyPr vert="horz" lIns="91440" tIns="45720" rIns="91440" bIns="45720" rtlCol="0" anchor="ctr"/>
          <a:lstStyle>
            <a:lvl1pPr algn="ctr">
              <a:defRPr sz="900">
                <a:solidFill>
                  <a:srgbClr val="86837A"/>
                </a:solidFill>
              </a:defRPr>
            </a:lvl1pPr>
          </a:lstStyle>
          <a:p>
            <a:endParaRPr lang="fr-FR"/>
          </a:p>
        </p:txBody>
      </p:sp>
      <p:sp>
        <p:nvSpPr>
          <p:cNvPr id="6" name="Espace réservé du numéro de diapositive 5"/>
          <p:cNvSpPr>
            <a:spLocks noGrp="1"/>
          </p:cNvSpPr>
          <p:nvPr>
            <p:ph type="sldNum" sz="quarter" idx="4"/>
          </p:nvPr>
        </p:nvSpPr>
        <p:spPr>
          <a:xfrm>
            <a:off x="6553200" y="5852342"/>
            <a:ext cx="2133600" cy="365125"/>
          </a:xfrm>
          <a:prstGeom prst="rect">
            <a:avLst/>
          </a:prstGeom>
        </p:spPr>
        <p:txBody>
          <a:bodyPr vert="horz" lIns="91440" tIns="45720" rIns="91440" bIns="45720" rtlCol="0" anchor="ctr"/>
          <a:lstStyle>
            <a:lvl1pPr algn="r">
              <a:defRPr sz="900">
                <a:solidFill>
                  <a:srgbClr val="86837A"/>
                </a:solidFill>
              </a:defRPr>
            </a:lvl1pPr>
          </a:lstStyle>
          <a:p>
            <a:fld id="{253752B0-CC12-C842-8501-B5685BCDF053}" type="slidenum">
              <a:rPr lang="fr-FR" smtClean="0"/>
              <a:pPr/>
              <a:t>‹#›</a:t>
            </a:fld>
            <a:endParaRPr lang="fr-FR"/>
          </a:p>
        </p:txBody>
      </p:sp>
    </p:spTree>
    <p:extLst>
      <p:ext uri="{BB962C8B-B14F-4D97-AF65-F5344CB8AC3E}">
        <p14:creationId xmlns:p14="http://schemas.microsoft.com/office/powerpoint/2010/main" val="3290704265"/>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1" r:id="rId5"/>
    <p:sldLayoutId id="2147483650" r:id="rId6"/>
    <p:sldLayoutId id="214748366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l" defTabSz="457200" rtl="0" eaLnBrk="1" latinLnBrk="0" hangingPunct="1">
        <a:spcBef>
          <a:spcPct val="0"/>
        </a:spcBef>
        <a:buNone/>
        <a:defRPr sz="3400" b="0" i="0" kern="1200">
          <a:solidFill>
            <a:schemeClr val="bg1"/>
          </a:solidFill>
          <a:latin typeface="+mn-lt"/>
          <a:ea typeface="+mj-ea"/>
          <a:cs typeface="+mj-cs"/>
        </a:defRPr>
      </a:lvl1pPr>
    </p:titleStyle>
    <p:bodyStyle>
      <a:lvl1pPr marL="342900" indent="-342900" algn="l" defTabSz="457200" rtl="0" eaLnBrk="1" latinLnBrk="0" hangingPunct="1">
        <a:spcBef>
          <a:spcPct val="20000"/>
        </a:spcBef>
        <a:buFont typeface="Arial"/>
        <a:buChar char="•"/>
        <a:defRPr sz="2800" b="0" i="0" kern="1200">
          <a:solidFill>
            <a:srgbClr val="8C3218"/>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8C3218"/>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8C3218"/>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8C3218"/>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8C3218"/>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54389" y="4755372"/>
            <a:ext cx="8416763" cy="1092848"/>
          </a:xfrm>
        </p:spPr>
        <p:txBody>
          <a:bodyPr>
            <a:normAutofit fontScale="90000"/>
          </a:bodyPr>
          <a:lstStyle/>
          <a:p>
            <a:r>
              <a:rPr lang="fr-FR" dirty="0" smtClean="0"/>
              <a:t>Civil Dialogue Group (spirits section) - </a:t>
            </a:r>
            <a:r>
              <a:rPr lang="fr-FR" dirty="0" err="1" smtClean="0"/>
              <a:t>concerns</a:t>
            </a:r>
            <a:r>
              <a:rPr lang="fr-FR" dirty="0" smtClean="0"/>
              <a:t> </a:t>
            </a:r>
            <a:r>
              <a:rPr lang="fr-FR" dirty="0" err="1" smtClean="0"/>
              <a:t>regarding</a:t>
            </a:r>
            <a:r>
              <a:rPr lang="fr-FR" dirty="0" smtClean="0"/>
              <a:t> the </a:t>
            </a:r>
            <a:r>
              <a:rPr lang="fr-FR" dirty="0" err="1" smtClean="0"/>
              <a:t>review</a:t>
            </a:r>
            <a:r>
              <a:rPr lang="fr-FR" dirty="0" smtClean="0"/>
              <a:t> of Directive 92/83</a:t>
            </a:r>
            <a:endParaRPr lang="fr-FR" dirty="0"/>
          </a:p>
        </p:txBody>
      </p:sp>
      <p:sp>
        <p:nvSpPr>
          <p:cNvPr id="3" name="Sous-titre 2"/>
          <p:cNvSpPr>
            <a:spLocks noGrp="1"/>
          </p:cNvSpPr>
          <p:nvPr>
            <p:ph type="subTitle" idx="1"/>
          </p:nvPr>
        </p:nvSpPr>
        <p:spPr/>
        <p:txBody>
          <a:bodyPr>
            <a:normAutofit/>
          </a:bodyPr>
          <a:lstStyle/>
          <a:p>
            <a:r>
              <a:rPr lang="fr-FR" sz="2800" b="0" dirty="0" smtClean="0"/>
              <a:t>DG AGRI,  13 </a:t>
            </a:r>
            <a:r>
              <a:rPr lang="fr-FR" sz="2800" b="0" dirty="0" err="1" smtClean="0"/>
              <a:t>October</a:t>
            </a:r>
            <a:r>
              <a:rPr lang="fr-FR" sz="2800" b="0" dirty="0" smtClean="0"/>
              <a:t> 2017</a:t>
            </a:r>
            <a:endParaRPr lang="fr-FR" sz="2800" b="0" dirty="0"/>
          </a:p>
        </p:txBody>
      </p:sp>
    </p:spTree>
    <p:extLst>
      <p:ext uri="{BB962C8B-B14F-4D97-AF65-F5344CB8AC3E}">
        <p14:creationId xmlns:p14="http://schemas.microsoft.com/office/powerpoint/2010/main" val="2389198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smtClean="0"/>
              <a:t>Review</a:t>
            </a:r>
            <a:r>
              <a:rPr lang="fr-FR" dirty="0" smtClean="0"/>
              <a:t> of Directive 92/83 - background		</a:t>
            </a:r>
            <a:endParaRPr lang="fr-FR" dirty="0"/>
          </a:p>
        </p:txBody>
      </p:sp>
      <p:sp>
        <p:nvSpPr>
          <p:cNvPr id="5" name="Espace réservé du contenu 4"/>
          <p:cNvSpPr>
            <a:spLocks noGrp="1"/>
          </p:cNvSpPr>
          <p:nvPr>
            <p:ph idx="1"/>
          </p:nvPr>
        </p:nvSpPr>
        <p:spPr>
          <a:xfrm>
            <a:off x="457200" y="1695450"/>
            <a:ext cx="8229600" cy="3981073"/>
          </a:xfrm>
        </p:spPr>
        <p:txBody>
          <a:bodyPr>
            <a:normAutofit fontScale="85000" lnSpcReduction="20000"/>
          </a:bodyPr>
          <a:lstStyle/>
          <a:p>
            <a:pPr marL="179388" indent="-179388">
              <a:spcBef>
                <a:spcPts val="0"/>
              </a:spcBef>
              <a:buNone/>
            </a:pPr>
            <a:r>
              <a:rPr lang="en-GB" dirty="0" smtClean="0"/>
              <a:t>-	</a:t>
            </a:r>
            <a:r>
              <a:rPr lang="en-GB" sz="2400" dirty="0" smtClean="0"/>
              <a:t>Difficulties at Member State level with denaturants, classification, reduced rates, treatment of small producers.</a:t>
            </a:r>
          </a:p>
          <a:p>
            <a:pPr marL="179388" indent="-179388">
              <a:spcBef>
                <a:spcPts val="0"/>
              </a:spcBef>
              <a:buNone/>
            </a:pPr>
            <a:endParaRPr lang="en-GB" sz="2400" dirty="0" smtClean="0"/>
          </a:p>
          <a:p>
            <a:pPr marL="179388" indent="-179388">
              <a:spcBef>
                <a:spcPts val="0"/>
              </a:spcBef>
              <a:buNone/>
            </a:pPr>
            <a:r>
              <a:rPr lang="en-GB" sz="2400" dirty="0" smtClean="0"/>
              <a:t>-	Difficulties too (for spirits sector in particular) from the minimum rates in Directive 92/84.  While not being reviewed, its impact is felt across most of the issues that the review of 92/83 seeks to address.</a:t>
            </a:r>
          </a:p>
          <a:p>
            <a:pPr marL="179388" indent="-179388">
              <a:spcBef>
                <a:spcPts val="0"/>
              </a:spcBef>
              <a:buNone/>
            </a:pPr>
            <a:endParaRPr lang="en-GB" sz="2400" dirty="0" smtClean="0"/>
          </a:p>
          <a:p>
            <a:pPr marL="179388" indent="-179388">
              <a:spcBef>
                <a:spcPts val="0"/>
              </a:spcBef>
              <a:buFontTx/>
              <a:buChar char="-"/>
            </a:pPr>
            <a:r>
              <a:rPr lang="en-GB" sz="2400" dirty="0" smtClean="0"/>
              <a:t>Spirits sector recognised that improvements regarding denaturants could help reduce one part of the illicit alcohol industry.   </a:t>
            </a:r>
          </a:p>
          <a:p>
            <a:pPr marL="179388" indent="-179388">
              <a:spcBef>
                <a:spcPts val="0"/>
              </a:spcBef>
              <a:buFontTx/>
              <a:buChar char="-"/>
            </a:pPr>
            <a:endParaRPr lang="en-GB" sz="2400" dirty="0" smtClean="0"/>
          </a:p>
          <a:p>
            <a:pPr marL="179388" indent="-179388">
              <a:spcBef>
                <a:spcPts val="0"/>
              </a:spcBef>
              <a:buFontTx/>
              <a:buChar char="-"/>
            </a:pPr>
            <a:r>
              <a:rPr lang="en-GB" sz="2400" dirty="0" smtClean="0"/>
              <a:t>In almost every other area of the review, however, we had concerns.  While there appeared to be potential for incremental help, there was also considerable risk that our competitors, who already operate at a massive advantage, would secure even more preferences</a:t>
            </a:r>
          </a:p>
        </p:txBody>
      </p:sp>
    </p:spTree>
    <p:extLst>
      <p:ext uri="{BB962C8B-B14F-4D97-AF65-F5344CB8AC3E}">
        <p14:creationId xmlns:p14="http://schemas.microsoft.com/office/powerpoint/2010/main" val="2172447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smtClean="0"/>
              <a:t>Review</a:t>
            </a:r>
            <a:r>
              <a:rPr lang="fr-FR" dirty="0" smtClean="0"/>
              <a:t> of Directive 92/83	- areas of </a:t>
            </a:r>
            <a:r>
              <a:rPr lang="fr-FR" dirty="0" err="1" smtClean="0"/>
              <a:t>concern</a:t>
            </a:r>
            <a:r>
              <a:rPr lang="fr-FR" dirty="0" smtClean="0"/>
              <a:t>	- I</a:t>
            </a:r>
            <a:endParaRPr lang="fr-FR" dirty="0"/>
          </a:p>
        </p:txBody>
      </p:sp>
      <p:sp>
        <p:nvSpPr>
          <p:cNvPr id="5" name="Espace réservé du contenu 4"/>
          <p:cNvSpPr>
            <a:spLocks noGrp="1"/>
          </p:cNvSpPr>
          <p:nvPr>
            <p:ph idx="1"/>
          </p:nvPr>
        </p:nvSpPr>
        <p:spPr>
          <a:xfrm>
            <a:off x="457200" y="1466662"/>
            <a:ext cx="8229600" cy="4390930"/>
          </a:xfrm>
        </p:spPr>
        <p:txBody>
          <a:bodyPr>
            <a:noAutofit/>
          </a:bodyPr>
          <a:lstStyle/>
          <a:p>
            <a:pPr>
              <a:spcBef>
                <a:spcPts val="1200"/>
              </a:spcBef>
            </a:pPr>
            <a:r>
              <a:rPr lang="en-US" sz="1800" dirty="0" smtClean="0"/>
              <a:t>Suggestion that reduced tax rates should be made available for lower strength products; this is unfair.  Spirits can never benefit because they are subject to minimum strengths.  And the rationale (based on health) seems flawed:  lower strength products can contain more alcohol and calories than a comparable spirit.</a:t>
            </a:r>
          </a:p>
          <a:p>
            <a:pPr>
              <a:spcBef>
                <a:spcPts val="1200"/>
              </a:spcBef>
            </a:pPr>
            <a:r>
              <a:rPr lang="en-US" sz="1800" dirty="0" smtClean="0"/>
              <a:t>The reduced rates available to small beer producers are already 1,000 times more generous than for spirits.  Any further preferences for the sector, i.e. possibly increasing the threshold to 3.5% vol., would compound existing discrimination.  Providing a facility for reduced rates for wine would again make the competitive position of spirits even worse</a:t>
            </a:r>
          </a:p>
          <a:p>
            <a:pPr>
              <a:spcBef>
                <a:spcPts val="1200"/>
              </a:spcBef>
            </a:pPr>
            <a:r>
              <a:rPr lang="en-US" sz="1800" dirty="0" smtClean="0"/>
              <a:t>Possible changes to ‘classification’ rules address the consequences of the problem and not the cause, i.e. the minimum rates.  Some changes (CN code 2208 becoming the bucket for all ‘hard to classify’ products) could impact adversely and unfairly on the spirit drinks Regulation.  </a:t>
            </a:r>
            <a:endParaRPr lang="en-GB" sz="1800" dirty="0" smtClean="0"/>
          </a:p>
        </p:txBody>
      </p:sp>
    </p:spTree>
    <p:extLst>
      <p:ext uri="{BB962C8B-B14F-4D97-AF65-F5344CB8AC3E}">
        <p14:creationId xmlns:p14="http://schemas.microsoft.com/office/powerpoint/2010/main" val="21724470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smtClean="0"/>
              <a:t>Review</a:t>
            </a:r>
            <a:r>
              <a:rPr lang="fr-FR" dirty="0" smtClean="0"/>
              <a:t> of Directive 92/83	- areas of </a:t>
            </a:r>
            <a:r>
              <a:rPr lang="fr-FR" dirty="0" err="1" smtClean="0"/>
              <a:t>concern</a:t>
            </a:r>
            <a:r>
              <a:rPr lang="fr-FR" dirty="0" smtClean="0"/>
              <a:t>	- II		</a:t>
            </a:r>
            <a:endParaRPr lang="fr-FR" dirty="0"/>
          </a:p>
        </p:txBody>
      </p:sp>
      <p:sp>
        <p:nvSpPr>
          <p:cNvPr id="5" name="Espace réservé du contenu 4"/>
          <p:cNvSpPr>
            <a:spLocks noGrp="1"/>
          </p:cNvSpPr>
          <p:nvPr>
            <p:ph idx="1"/>
          </p:nvPr>
        </p:nvSpPr>
        <p:spPr>
          <a:xfrm>
            <a:off x="457200" y="1695450"/>
            <a:ext cx="8229600" cy="3857625"/>
          </a:xfrm>
        </p:spPr>
        <p:txBody>
          <a:bodyPr>
            <a:normAutofit/>
          </a:bodyPr>
          <a:lstStyle/>
          <a:p>
            <a:pPr>
              <a:lnSpc>
                <a:spcPct val="110000"/>
              </a:lnSpc>
              <a:spcBef>
                <a:spcPts val="2400"/>
              </a:spcBef>
            </a:pPr>
            <a:r>
              <a:rPr lang="en-US" sz="2400" dirty="0" smtClean="0"/>
              <a:t>While the proposed adjustments to denaturants are welcome, this will address only one part of the illicit alcohol market.</a:t>
            </a:r>
          </a:p>
          <a:p>
            <a:pPr>
              <a:lnSpc>
                <a:spcPct val="110000"/>
              </a:lnSpc>
              <a:spcBef>
                <a:spcPts val="2400"/>
              </a:spcBef>
            </a:pPr>
            <a:r>
              <a:rPr lang="en-US" sz="2400" dirty="0" smtClean="0"/>
              <a:t>The huge black markets and illicit activity caused by excessive excise tax rates in some countries are not being targetted</a:t>
            </a:r>
          </a:p>
          <a:p>
            <a:pPr>
              <a:lnSpc>
                <a:spcPct val="110000"/>
              </a:lnSpc>
              <a:spcBef>
                <a:spcPts val="2400"/>
              </a:spcBef>
            </a:pPr>
            <a:r>
              <a:rPr lang="en-US" sz="2400" dirty="0" smtClean="0"/>
              <a:t>The misuse of reduced rates, ‘home’ and ‘hire’ distillation and the very poor controls on excise collection in some Member States are not being addressed</a:t>
            </a:r>
          </a:p>
          <a:p>
            <a:pPr marL="179388" indent="-179388">
              <a:spcBef>
                <a:spcPts val="0"/>
              </a:spcBef>
              <a:buFontTx/>
              <a:buChar char="-"/>
            </a:pPr>
            <a:endParaRPr lang="en-GB" sz="2400" dirty="0" smtClean="0"/>
          </a:p>
        </p:txBody>
      </p:sp>
    </p:spTree>
    <p:extLst>
      <p:ext uri="{BB962C8B-B14F-4D97-AF65-F5344CB8AC3E}">
        <p14:creationId xmlns:p14="http://schemas.microsoft.com/office/powerpoint/2010/main" val="2172447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smtClean="0"/>
              <a:t>Review</a:t>
            </a:r>
            <a:r>
              <a:rPr lang="fr-FR" dirty="0" smtClean="0"/>
              <a:t> of Directive 92/83 – </a:t>
            </a:r>
            <a:r>
              <a:rPr lang="fr-FR" dirty="0" err="1" smtClean="0"/>
              <a:t>industry</a:t>
            </a:r>
            <a:r>
              <a:rPr lang="fr-FR" dirty="0" smtClean="0"/>
              <a:t> position	</a:t>
            </a:r>
            <a:endParaRPr lang="fr-FR" dirty="0"/>
          </a:p>
        </p:txBody>
      </p:sp>
      <p:sp>
        <p:nvSpPr>
          <p:cNvPr id="5" name="Espace réservé du contenu 4"/>
          <p:cNvSpPr>
            <a:spLocks noGrp="1"/>
          </p:cNvSpPr>
          <p:nvPr>
            <p:ph idx="1"/>
          </p:nvPr>
        </p:nvSpPr>
        <p:spPr>
          <a:xfrm>
            <a:off x="457200" y="1695450"/>
            <a:ext cx="8229600" cy="4180249"/>
          </a:xfrm>
        </p:spPr>
        <p:txBody>
          <a:bodyPr>
            <a:normAutofit fontScale="92500" lnSpcReduction="10000"/>
          </a:bodyPr>
          <a:lstStyle/>
          <a:p>
            <a:pPr>
              <a:lnSpc>
                <a:spcPct val="110000"/>
              </a:lnSpc>
              <a:spcBef>
                <a:spcPts val="2400"/>
              </a:spcBef>
            </a:pPr>
            <a:r>
              <a:rPr lang="en-GB" sz="2400" dirty="0" smtClean="0"/>
              <a:t>The spirits sector is greatly concerned that the review will not bring meaningful change.  And/or that the changes it might bring will only benefit the sectors that already enjoy considerable preferences and competitive advantage.</a:t>
            </a:r>
          </a:p>
          <a:p>
            <a:pPr>
              <a:lnSpc>
                <a:spcPct val="110000"/>
              </a:lnSpc>
              <a:spcBef>
                <a:spcPts val="2400"/>
              </a:spcBef>
            </a:pPr>
            <a:r>
              <a:rPr lang="en-US" sz="2400" dirty="0" smtClean="0"/>
              <a:t>We hope the review will not make trading conditions for spirits even more difficult than at present. </a:t>
            </a:r>
            <a:endParaRPr lang="en-GB" sz="2400" dirty="0" smtClean="0"/>
          </a:p>
          <a:p>
            <a:pPr>
              <a:lnSpc>
                <a:spcPct val="110000"/>
              </a:lnSpc>
              <a:spcBef>
                <a:spcPts val="2400"/>
              </a:spcBef>
            </a:pPr>
            <a:r>
              <a:rPr lang="en-US" sz="2400" dirty="0" smtClean="0"/>
              <a:t> We hope the Commission will also be ready to take more action to combat illicit trade, by ensuring Member States are more active in controlling their markets and through conducting research to try to quantify the scale of the problem.</a:t>
            </a:r>
            <a:endParaRPr lang="en-GB" sz="2400" dirty="0" smtClean="0"/>
          </a:p>
          <a:p>
            <a:pPr marL="179388" indent="-179388">
              <a:spcBef>
                <a:spcPts val="0"/>
              </a:spcBef>
              <a:buFontTx/>
              <a:buChar char="-"/>
            </a:pPr>
            <a:endParaRPr lang="en-GB" sz="2400" dirty="0" smtClean="0"/>
          </a:p>
          <a:p>
            <a:pPr marL="179388" indent="-179388">
              <a:spcBef>
                <a:spcPts val="0"/>
              </a:spcBef>
              <a:buNone/>
            </a:pPr>
            <a:endParaRPr lang="en-GB" sz="2400" dirty="0" smtClean="0"/>
          </a:p>
        </p:txBody>
      </p:sp>
    </p:spTree>
    <p:extLst>
      <p:ext uri="{BB962C8B-B14F-4D97-AF65-F5344CB8AC3E}">
        <p14:creationId xmlns:p14="http://schemas.microsoft.com/office/powerpoint/2010/main" val="21724470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err="1" smtClean="0"/>
              <a:t>Review</a:t>
            </a:r>
            <a:r>
              <a:rPr lang="fr-FR" dirty="0" smtClean="0"/>
              <a:t> of Directive 92/83 - </a:t>
            </a:r>
            <a:r>
              <a:rPr lang="fr-FR" dirty="0" err="1" smtClean="0"/>
              <a:t>requests</a:t>
            </a:r>
            <a:r>
              <a:rPr lang="fr-FR" dirty="0" smtClean="0"/>
              <a:t>	</a:t>
            </a:r>
            <a:endParaRPr lang="fr-FR" dirty="0"/>
          </a:p>
        </p:txBody>
      </p:sp>
      <p:sp>
        <p:nvSpPr>
          <p:cNvPr id="5" name="Espace réservé du contenu 4"/>
          <p:cNvSpPr>
            <a:spLocks noGrp="1"/>
          </p:cNvSpPr>
          <p:nvPr>
            <p:ph idx="1"/>
          </p:nvPr>
        </p:nvSpPr>
        <p:spPr>
          <a:xfrm>
            <a:off x="457200" y="2118511"/>
            <a:ext cx="8229600" cy="3313568"/>
          </a:xfrm>
        </p:spPr>
        <p:txBody>
          <a:bodyPr>
            <a:normAutofit/>
          </a:bodyPr>
          <a:lstStyle/>
          <a:p>
            <a:pPr>
              <a:lnSpc>
                <a:spcPct val="110000"/>
              </a:lnSpc>
              <a:spcBef>
                <a:spcPts val="2400"/>
              </a:spcBef>
            </a:pPr>
            <a:r>
              <a:rPr lang="en-GB" sz="2400" dirty="0" smtClean="0"/>
              <a:t>An update on the discussions would be welcome, as well as an indicative timeline for the next steps</a:t>
            </a:r>
          </a:p>
          <a:p>
            <a:pPr>
              <a:lnSpc>
                <a:spcPct val="110000"/>
              </a:lnSpc>
              <a:spcBef>
                <a:spcPts val="2400"/>
              </a:spcBef>
            </a:pPr>
            <a:r>
              <a:rPr lang="en-US" sz="2400" dirty="0" smtClean="0"/>
              <a:t>In view of Member States being split on many of the options / issues, it would be helpful to learn about the status / prospects for each of the main areas in the review.  </a:t>
            </a:r>
            <a:endParaRPr lang="en-GB" sz="2400" dirty="0" smtClean="0"/>
          </a:p>
          <a:p>
            <a:pPr marL="179388" indent="-179388">
              <a:spcBef>
                <a:spcPts val="0"/>
              </a:spcBef>
              <a:buNone/>
            </a:pPr>
            <a:endParaRPr lang="en-GB" sz="2400" dirty="0" smtClean="0"/>
          </a:p>
        </p:txBody>
      </p:sp>
    </p:spTree>
    <p:extLst>
      <p:ext uri="{BB962C8B-B14F-4D97-AF65-F5344CB8AC3E}">
        <p14:creationId xmlns:p14="http://schemas.microsoft.com/office/powerpoint/2010/main" val="217244706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spiritsEUROPE">
      <a:dk1>
        <a:srgbClr val="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1659</TotalTime>
  <Words>439</Words>
  <Application>Microsoft Office PowerPoint</Application>
  <PresentationFormat>On-screen Show (4:3)</PresentationFormat>
  <Paragraphs>25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Thème Office</vt:lpstr>
      <vt:lpstr>Civil Dialogue Group (spirits section) - concerns regarding the review of Directive 92/83</vt:lpstr>
      <vt:lpstr>Review of Directive 92/83 - background  </vt:lpstr>
      <vt:lpstr>Review of Directive 92/83 - areas of concern - I</vt:lpstr>
      <vt:lpstr>Review of Directive 92/83 - areas of concern - II  </vt:lpstr>
      <vt:lpstr>Review of Directive 92/83 – industry position </vt:lpstr>
      <vt:lpstr>Review of Directive 92/83 - requests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Charlotte Piana</dc:creator>
  <cp:lastModifiedBy>BUTTINI-PROVENZANO Roberta (AGRI)</cp:lastModifiedBy>
  <cp:revision>227</cp:revision>
  <cp:lastPrinted>2017-10-11T06:54:20Z</cp:lastPrinted>
  <dcterms:created xsi:type="dcterms:W3CDTF">2016-11-09T20:03:38Z</dcterms:created>
  <dcterms:modified xsi:type="dcterms:W3CDTF">2017-10-11T06:54:23Z</dcterms:modified>
</cp:coreProperties>
</file>