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1" r:id="rId4"/>
    <p:sldId id="259" r:id="rId5"/>
    <p:sldId id="275" r:id="rId6"/>
    <p:sldId id="276" r:id="rId7"/>
    <p:sldId id="273" r:id="rId8"/>
  </p:sldIdLst>
  <p:sldSz cx="9144000" cy="6858000" type="screen4x3"/>
  <p:notesSz cx="6805613" cy="99441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3218"/>
    <a:srgbClr val="B58135"/>
    <a:srgbClr val="000000"/>
    <a:srgbClr val="868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2974" autoAdjust="0"/>
  </p:normalViewPr>
  <p:slideViewPr>
    <p:cSldViewPr snapToGrid="0" snapToObjects="1">
      <p:cViewPr>
        <p:scale>
          <a:sx n="70" d="100"/>
          <a:sy n="70" d="100"/>
        </p:scale>
        <p:origin x="-2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8" cy="497205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8" cy="497205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F854D965-3FB3-4EC8-9CAA-EF962DD5E429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69"/>
            <a:ext cx="2949098" cy="497205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69"/>
            <a:ext cx="2949098" cy="497205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85325CC4-C3CC-4B60-95D4-05D58C4617E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22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8" cy="498932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8" cy="498932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F708D63A-DDE9-4E1E-9CF5-243726AB6482}" type="datetimeFigureOut">
              <a:rPr lang="fr-BE" smtClean="0"/>
              <a:pPr/>
              <a:t>11/10/2017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86" tIns="45793" rIns="91586" bIns="45793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91"/>
          </a:xfrm>
          <a:prstGeom prst="rect">
            <a:avLst/>
          </a:prstGeom>
        </p:spPr>
        <p:txBody>
          <a:bodyPr vert="horz" lIns="91586" tIns="45793" rIns="91586" bIns="4579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8" cy="498931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8" cy="498931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9864285B-9F78-4792-814E-CBF68381CB58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327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4755372"/>
            <a:ext cx="8416763" cy="871326"/>
          </a:xfrm>
        </p:spPr>
        <p:txBody>
          <a:bodyPr>
            <a:normAutofit/>
          </a:bodyPr>
          <a:lstStyle>
            <a:lvl1pPr algn="ctr">
              <a:defRPr sz="36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5848220"/>
            <a:ext cx="7562812" cy="75318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rgbClr val="8C32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865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7211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6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99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96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24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81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481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906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037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PPT_spirits_CoverImage1_342x220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1977133"/>
            <a:ext cx="4343400" cy="2794000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2954720" y="1756853"/>
            <a:ext cx="3234560" cy="3234560"/>
          </a:xfrm>
          <a:solidFill>
            <a:srgbClr val="8C3218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4000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46431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231911" cy="819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435099"/>
            <a:ext cx="5111750" cy="4162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162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09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491591"/>
            <a:ext cx="5486400" cy="32637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87999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197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3952657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181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4686"/>
            <a:ext cx="2057400" cy="3949089"/>
          </a:xfrm>
        </p:spPr>
        <p:txBody>
          <a:bodyPr vert="eaVert"/>
          <a:lstStyle>
            <a:lvl1pPr>
              <a:defRPr>
                <a:solidFill>
                  <a:srgbClr val="86837A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4686"/>
            <a:ext cx="6019800" cy="3949089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9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4755372"/>
            <a:ext cx="8416763" cy="871326"/>
          </a:xfrm>
        </p:spPr>
        <p:txBody>
          <a:bodyPr>
            <a:normAutofit/>
          </a:bodyPr>
          <a:lstStyle>
            <a:lvl1pPr algn="ctr">
              <a:defRPr sz="36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5848220"/>
            <a:ext cx="7562812" cy="75318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rgbClr val="B5813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6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1426740"/>
            <a:ext cx="8416763" cy="871326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2519588"/>
            <a:ext cx="7562812" cy="44820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67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4389" y="1426740"/>
            <a:ext cx="8416763" cy="871326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81364" y="2519588"/>
            <a:ext cx="7562812" cy="448201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72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474776"/>
            <a:ext cx="6400800" cy="116402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1098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5265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76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C3218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5265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solidFill>
          <a:srgbClr val="B581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526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8D07-A71E-1A44-AA4D-95C67C300477}" type="datetimeFigureOut">
              <a:rPr lang="fr-FR" smtClean="0"/>
              <a:pPr/>
              <a:t>11/10/2017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752B0-CC12-C842-8501-B5685BCDF0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821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62451"/>
            <a:ext cx="6866860" cy="871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201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85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86837A"/>
                </a:solidFill>
              </a:defRPr>
            </a:lvl1pPr>
          </a:lstStyle>
          <a:p>
            <a:fld id="{63558D07-A71E-1A44-AA4D-95C67C300477}" type="datetimeFigureOut">
              <a:rPr lang="fr-FR" smtClean="0"/>
              <a:pPr/>
              <a:t>11/10/2017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8523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86837A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852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86837A"/>
                </a:solidFill>
              </a:defRPr>
            </a:lvl1pPr>
          </a:lstStyle>
          <a:p>
            <a:fld id="{253752B0-CC12-C842-8501-B5685BCDF0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070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1" r:id="rId5"/>
    <p:sldLayoutId id="2147483650" r:id="rId6"/>
    <p:sldLayoutId id="2147483665" r:id="rId7"/>
    <p:sldLayoutId id="2147483666" r:id="rId8"/>
    <p:sldLayoutId id="214748366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400" b="0" i="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0" i="0" kern="1200">
          <a:solidFill>
            <a:srgbClr val="8C3218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8C3218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C3218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8C3218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8C321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Spirit Drinks Regulation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Civil Dialogue Group (Spirits): 13 October 2017</a:t>
            </a:r>
          </a:p>
          <a:p>
            <a:r>
              <a:rPr lang="en-GB" b="0" dirty="0" smtClean="0"/>
              <a:t>Brussels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8919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arising issues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38414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Category definitions – structure and content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Place of manufacture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Raw </a:t>
            </a:r>
            <a:r>
              <a:rPr lang="en-GB" sz="3400" dirty="0">
                <a:solidFill>
                  <a:schemeClr val="tx1"/>
                </a:solidFill>
              </a:rPr>
              <a:t>materials </a:t>
            </a:r>
            <a:endParaRPr lang="en-GB" sz="34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Translations of sales denominations/GI names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Fake GIs in transit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Transition period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Caramel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Spirit ‘Flavours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Flexibility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3400" dirty="0" smtClean="0">
                <a:solidFill>
                  <a:schemeClr val="tx1"/>
                </a:solidFill>
              </a:rPr>
              <a:t>Age statements and mixtures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Category definitions</a:t>
            </a:r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14489"/>
            <a:ext cx="8229600" cy="379655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24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Category definitions are sensitive. Industry supports definitions being </a:t>
            </a:r>
            <a:r>
              <a:rPr lang="en-US" sz="2400" b="1" dirty="0" smtClean="0">
                <a:solidFill>
                  <a:schemeClr val="tx1"/>
                </a:solidFill>
              </a:rPr>
              <a:t>discrete and comprehensive</a:t>
            </a:r>
            <a:r>
              <a:rPr lang="en-US" sz="2400" dirty="0" smtClean="0">
                <a:solidFill>
                  <a:schemeClr val="tx1"/>
                </a:solidFill>
              </a:rPr>
              <a:t>, as they are now.</a:t>
            </a:r>
            <a:r>
              <a:rPr lang="en-US" sz="2400" dirty="0">
                <a:solidFill>
                  <a:schemeClr val="tx1"/>
                </a:solidFill>
              </a:rPr>
              <a:t> Concern about any changes that reduce </a:t>
            </a:r>
            <a:r>
              <a:rPr lang="en-US" sz="2400" dirty="0" smtClean="0">
                <a:solidFill>
                  <a:schemeClr val="tx1"/>
                </a:solidFill>
              </a:rPr>
              <a:t>clarity. </a:t>
            </a:r>
          </a:p>
          <a:p>
            <a:pPr lvl="1">
              <a:spcBef>
                <a:spcPts val="24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Is the Commission concerned about draft Council proposals to radically change the structure of the definitions? 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Will the content of any category definitions be amended in such a way that it materially impacts current production/labelling practice?</a:t>
            </a:r>
          </a:p>
          <a:p>
            <a:pPr lvl="1">
              <a:spcBef>
                <a:spcPts val="24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E.g. “Whisky” definition – concerns about “other than rice”, “one or more distillations” and “single malt”. </a:t>
            </a:r>
          </a:p>
        </p:txBody>
      </p:sp>
    </p:spTree>
    <p:extLst>
      <p:ext uri="{BB962C8B-B14F-4D97-AF65-F5344CB8AC3E}">
        <p14:creationId xmlns:p14="http://schemas.microsoft.com/office/powerpoint/2010/main" val="127372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Place of manufacture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88140"/>
            <a:ext cx="8229600" cy="423945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4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We welcome European Parliament amendments to remove problems with Article 12.1 on </a:t>
            </a:r>
            <a:r>
              <a:rPr lang="en-US" sz="2200" b="1" dirty="0" smtClean="0">
                <a:solidFill>
                  <a:schemeClr val="tx1"/>
                </a:solidFill>
              </a:rPr>
              <a:t>origin labelling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10000"/>
              </a:lnSpc>
              <a:spcBef>
                <a:spcPts val="24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Will help to ensure that origin declarations are not misleading, particularly in cases when GIs are mixed with other spirit drinks in another country. </a:t>
            </a:r>
          </a:p>
          <a:p>
            <a:pPr>
              <a:lnSpc>
                <a:spcPct val="110000"/>
              </a:lnSpc>
              <a:spcBef>
                <a:spcPts val="24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Otherwise, 86% Scotch Whisky blended with 14% </a:t>
            </a:r>
            <a:r>
              <a:rPr lang="en-GB" sz="2200" dirty="0" smtClean="0">
                <a:solidFill>
                  <a:schemeClr val="tx1"/>
                </a:solidFill>
              </a:rPr>
              <a:t>French Whisky in France would be allowed to be labelled as ‘Whisky – Product of Scotland’. Not currently allowed, and would be in contravention of the GI. Same problems apply for other GI products. </a:t>
            </a:r>
          </a:p>
        </p:txBody>
      </p:sp>
    </p:spTree>
    <p:extLst>
      <p:ext uri="{BB962C8B-B14F-4D97-AF65-F5344CB8AC3E}">
        <p14:creationId xmlns:p14="http://schemas.microsoft.com/office/powerpoint/2010/main" val="29604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issues - 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46540"/>
            <a:ext cx="8229600" cy="4662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	</a:t>
            </a:r>
            <a:r>
              <a:rPr lang="en-GB" sz="2200" b="1" dirty="0" smtClean="0">
                <a:solidFill>
                  <a:schemeClr val="tx1"/>
                </a:solidFill>
              </a:rPr>
              <a:t>Raw materials for spirits production </a:t>
            </a:r>
            <a:r>
              <a:rPr lang="en-GB" sz="2200" dirty="0" smtClean="0">
                <a:solidFill>
                  <a:schemeClr val="tx1"/>
                </a:solidFill>
              </a:rPr>
              <a:t>– currently very clearly limited to agricultural raw materials only, which is supported by the sector. Should not widen the base. No-one in the spirits sector has asked for ethyl alcohol from beer to be added.  This could undermine traditional ethyl alcohol suppliers.  </a:t>
            </a: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2200" b="1" dirty="0" smtClean="0">
                <a:solidFill>
                  <a:schemeClr val="tx1"/>
                </a:solidFill>
              </a:rPr>
              <a:t>Translating sales denominations/GI names. </a:t>
            </a:r>
            <a:r>
              <a:rPr lang="en-GB" sz="2200" dirty="0" smtClean="0">
                <a:solidFill>
                  <a:schemeClr val="tx1"/>
                </a:solidFill>
              </a:rPr>
              <a:t>Important to allow labelling terms to be accompanied by a translation when the laws on an importing country demands this – we welcome positive EP amendments to Article 13 re-instating this facility.</a:t>
            </a: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2200" b="1" dirty="0" smtClean="0">
                <a:solidFill>
                  <a:schemeClr val="tx1"/>
                </a:solidFill>
              </a:rPr>
              <a:t>Fake GIs in transit </a:t>
            </a:r>
            <a:r>
              <a:rPr lang="en-GB" sz="2200" dirty="0" smtClean="0">
                <a:solidFill>
                  <a:schemeClr val="tx1"/>
                </a:solidFill>
              </a:rPr>
              <a:t>– welcome strengthening rules in this area to align with those that now exist for fake trade marks in transit.</a:t>
            </a: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2200" b="1" dirty="0" smtClean="0">
                <a:solidFill>
                  <a:schemeClr val="tx1"/>
                </a:solidFill>
              </a:rPr>
              <a:t>Transition </a:t>
            </a:r>
            <a:r>
              <a:rPr lang="en-GB" sz="2200" b="1" dirty="0">
                <a:solidFill>
                  <a:schemeClr val="tx1"/>
                </a:solidFill>
              </a:rPr>
              <a:t>period </a:t>
            </a:r>
            <a:r>
              <a:rPr lang="en-GB" sz="2200" dirty="0">
                <a:solidFill>
                  <a:schemeClr val="tx1"/>
                </a:solidFill>
              </a:rPr>
              <a:t>important – 2 years appropriate?</a:t>
            </a: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pl-PL" sz="2200" dirty="0" smtClean="0">
              <a:solidFill>
                <a:schemeClr val="tx1"/>
              </a:solidFill>
            </a:endParaRPr>
          </a:p>
          <a:p>
            <a:pPr marL="285750" indent="-285750">
              <a:buNone/>
            </a:pPr>
            <a:endParaRPr lang="en-US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1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issues - II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66661"/>
            <a:ext cx="8229600" cy="46019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	</a:t>
            </a:r>
            <a:r>
              <a:rPr lang="en-GB" sz="2000" b="1" dirty="0" smtClean="0">
                <a:solidFill>
                  <a:schemeClr val="tx1"/>
                </a:solidFill>
              </a:rPr>
              <a:t>Caramel colour </a:t>
            </a:r>
            <a:r>
              <a:rPr lang="en-GB" sz="2000" dirty="0" smtClean="0">
                <a:solidFill>
                  <a:schemeClr val="tx1"/>
                </a:solidFill>
              </a:rPr>
              <a:t>- there are currently a variety of caramel colours that are legally used for spirits and covered under the colours Regulation.  It is not clear now why only E150a is to be allowed 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GB" sz="2000" b="1" dirty="0" smtClean="0">
                <a:solidFill>
                  <a:schemeClr val="tx1"/>
                </a:solidFill>
              </a:rPr>
              <a:t>Caramel only for aged spirits.   </a:t>
            </a:r>
            <a:r>
              <a:rPr lang="en-GB" sz="2000" dirty="0" smtClean="0">
                <a:solidFill>
                  <a:schemeClr val="tx1"/>
                </a:solidFill>
              </a:rPr>
              <a:t>There are numerous categories of spirit that are allowed to use caramel as colour.  The Council wishes to remove this traditional practice.  </a:t>
            </a:r>
          </a:p>
          <a:p>
            <a:pPr>
              <a:spcBef>
                <a:spcPts val="0"/>
              </a:spcBef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GB" sz="2000" b="1" dirty="0" smtClean="0">
                <a:solidFill>
                  <a:schemeClr val="tx1"/>
                </a:solidFill>
              </a:rPr>
              <a:t>Spirit flavours </a:t>
            </a:r>
            <a:r>
              <a:rPr lang="en-GB" sz="2000" dirty="0" smtClean="0">
                <a:solidFill>
                  <a:schemeClr val="tx1"/>
                </a:solidFill>
              </a:rPr>
              <a:t>- the proposed facility to allow the use of spirit names in flavours which imitate spirits will undermine protection and mislead consumers.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GB" sz="2000" b="1" dirty="0" smtClean="0">
                <a:solidFill>
                  <a:schemeClr val="tx1"/>
                </a:solidFill>
              </a:rPr>
              <a:t>Flexibility</a:t>
            </a:r>
            <a:r>
              <a:rPr lang="en-GB" sz="2000" dirty="0" smtClean="0">
                <a:solidFill>
                  <a:schemeClr val="tx1"/>
                </a:solidFill>
              </a:rPr>
              <a:t> - whatever is decided on implementing and delegated acts, we hope there remains flexibility to adjust definitions when that is required</a:t>
            </a:r>
            <a:endParaRPr lang="en-GB" sz="20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pl-PL" sz="2200" dirty="0" smtClean="0">
              <a:solidFill>
                <a:schemeClr val="tx1"/>
              </a:solidFill>
            </a:endParaRPr>
          </a:p>
          <a:p>
            <a:pPr marL="285750" indent="-285750">
              <a:buNone/>
            </a:pPr>
            <a:endParaRPr lang="en-US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1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 statements and mixtures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44243"/>
            <a:ext cx="8168185" cy="44332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200" dirty="0" smtClean="0">
                <a:solidFill>
                  <a:schemeClr val="tx1"/>
                </a:solidFill>
              </a:rPr>
              <a:t>	</a:t>
            </a:r>
          </a:p>
          <a:p>
            <a:pPr>
              <a:buFontTx/>
              <a:buChar char="-"/>
            </a:pPr>
            <a:r>
              <a:rPr lang="en-GB" sz="2200" b="1" dirty="0" smtClean="0">
                <a:solidFill>
                  <a:schemeClr val="tx1"/>
                </a:solidFill>
              </a:rPr>
              <a:t>Age statements </a:t>
            </a:r>
            <a:r>
              <a:rPr lang="en-GB" sz="2200" dirty="0" smtClean="0">
                <a:solidFill>
                  <a:schemeClr val="tx1"/>
                </a:solidFill>
              </a:rPr>
              <a:t>– Spanish producers’ request for an average age to be presented on label. How to best approach this?</a:t>
            </a:r>
          </a:p>
          <a:p>
            <a:pPr>
              <a:buFontTx/>
              <a:buChar char="-"/>
            </a:pPr>
            <a:endParaRPr lang="en-GB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2200" b="1" dirty="0" smtClean="0">
                <a:solidFill>
                  <a:schemeClr val="tx1"/>
                </a:solidFill>
              </a:rPr>
              <a:t>Mixtures</a:t>
            </a:r>
            <a:r>
              <a:rPr lang="en-GB" sz="2200" dirty="0" smtClean="0">
                <a:solidFill>
                  <a:schemeClr val="tx1"/>
                </a:solidFill>
              </a:rPr>
              <a:t> – aware Commission is interested in simplifying the rules on mixtures, allusions and compound terms. Update on current plans?</a:t>
            </a:r>
          </a:p>
          <a:p>
            <a:pPr>
              <a:buFontTx/>
              <a:buChar char="-"/>
            </a:pPr>
            <a:endParaRPr lang="en-GB" sz="2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2200" dirty="0" smtClean="0">
                <a:solidFill>
                  <a:schemeClr val="tx1"/>
                </a:solidFill>
              </a:rPr>
              <a:t>Does the Commission have a perspective on either issue in the light of various proposals put forward in Council and the European Parliament? </a:t>
            </a:r>
          </a:p>
        </p:txBody>
      </p:sp>
    </p:spTree>
    <p:extLst>
      <p:ext uri="{BB962C8B-B14F-4D97-AF65-F5344CB8AC3E}">
        <p14:creationId xmlns:p14="http://schemas.microsoft.com/office/powerpoint/2010/main" val="3651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spiritsEUROPE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243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Spirit Drinks Regulation </vt:lpstr>
      <vt:lpstr>Key arising issues</vt:lpstr>
      <vt:lpstr>Category definitions</vt:lpstr>
      <vt:lpstr>Place of manufacture</vt:lpstr>
      <vt:lpstr>Other issues - I</vt:lpstr>
      <vt:lpstr>Other issues - II</vt:lpstr>
      <vt:lpstr>Age statements and mixtures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Charlotte Piana</dc:creator>
  <cp:lastModifiedBy>BUTTINI-PROVENZANO Roberta (AGRI)</cp:lastModifiedBy>
  <cp:revision>129</cp:revision>
  <cp:lastPrinted>2017-10-11T06:52:17Z</cp:lastPrinted>
  <dcterms:created xsi:type="dcterms:W3CDTF">2016-11-09T20:03:38Z</dcterms:created>
  <dcterms:modified xsi:type="dcterms:W3CDTF">2017-10-11T06:53:08Z</dcterms:modified>
</cp:coreProperties>
</file>