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9"/>
  </p:notesMasterIdLst>
  <p:handoutMasterIdLst>
    <p:handoutMasterId r:id="rId10"/>
  </p:handoutMasterIdLst>
  <p:sldIdLst>
    <p:sldId id="256" r:id="rId3"/>
    <p:sldId id="331" r:id="rId4"/>
    <p:sldId id="330" r:id="rId5"/>
    <p:sldId id="329" r:id="rId6"/>
    <p:sldId id="332" r:id="rId7"/>
    <p:sldId id="301" r:id="rId8"/>
  </p:sldIdLst>
  <p:sldSz cx="9144000" cy="6858000" type="screen4x3"/>
  <p:notesSz cx="6769100" cy="9906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05" autoAdjust="0"/>
    <p:restoredTop sz="95019" autoAdjust="0"/>
  </p:normalViewPr>
  <p:slideViewPr>
    <p:cSldViewPr>
      <p:cViewPr>
        <p:scale>
          <a:sx n="97" d="100"/>
          <a:sy n="97" d="100"/>
        </p:scale>
        <p:origin x="-108" y="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2748" y="-84"/>
      </p:cViewPr>
      <p:guideLst>
        <p:guide orient="horz" pos="3120"/>
        <p:guide pos="21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199234-66CB-47F3-AE13-41F0FB757EF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B4E188A2-8125-4A9E-934B-0B702AF4CF8D}">
      <dgm:prSet/>
      <dgm:spPr>
        <a:solidFill>
          <a:srgbClr val="92D050"/>
        </a:solidFill>
        <a:ln>
          <a:noFill/>
        </a:ln>
        <a:effectLst>
          <a:outerShdw blurRad="190500" dist="228600" dir="2700000" algn="ctr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gm:spPr>
      <dgm:t>
        <a:bodyPr/>
        <a:lstStyle/>
        <a:p>
          <a:pPr rtl="0"/>
          <a:r>
            <a:rPr lang="fr-BE" dirty="0" err="1" smtClean="0"/>
            <a:t>Geographical</a:t>
          </a:r>
          <a:r>
            <a:rPr lang="fr-BE" dirty="0" smtClean="0"/>
            <a:t> indication protection for non-agricultural products at EU level</a:t>
          </a:r>
          <a:endParaRPr lang="fr-BE" dirty="0"/>
        </a:p>
      </dgm:t>
    </dgm:pt>
    <dgm:pt modelId="{BD799E5A-EC0E-4AE3-AD65-CCE31B4DC50C}" type="parTrans" cxnId="{582B312A-FA17-492E-BD7E-929CE8BEA860}">
      <dgm:prSet/>
      <dgm:spPr/>
      <dgm:t>
        <a:bodyPr/>
        <a:lstStyle/>
        <a:p>
          <a:endParaRPr lang="fr-BE"/>
        </a:p>
      </dgm:t>
    </dgm:pt>
    <dgm:pt modelId="{DCB84C7F-5821-4E26-9CAC-67ABFA846C3C}" type="sibTrans" cxnId="{582B312A-FA17-492E-BD7E-929CE8BEA860}">
      <dgm:prSet/>
      <dgm:spPr/>
      <dgm:t>
        <a:bodyPr/>
        <a:lstStyle/>
        <a:p>
          <a:endParaRPr lang="fr-BE"/>
        </a:p>
      </dgm:t>
    </dgm:pt>
    <dgm:pt modelId="{08E15C3E-7898-4FF5-A96B-33D5B6E08E72}" type="pres">
      <dgm:prSet presAssocID="{B8199234-66CB-47F3-AE13-41F0FB757EF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626E424D-AC51-4CA8-A346-DF3EFD56CC63}" type="pres">
      <dgm:prSet presAssocID="{B4E188A2-8125-4A9E-934B-0B702AF4CF8D}" presName="parentText" presStyleLbl="node1" presStyleIdx="0" presStyleCnt="1" custScaleY="161446" custLinFactNeighborX="-29" custLinFactNeighborY="-27151">
        <dgm:presLayoutVars>
          <dgm:chMax val="0"/>
          <dgm:bulletEnabled val="1"/>
        </dgm:presLayoutVars>
      </dgm:prSet>
      <dgm:spPr/>
      <dgm:t>
        <a:bodyPr/>
        <a:lstStyle/>
        <a:p>
          <a:endParaRPr lang="fr-BE"/>
        </a:p>
      </dgm:t>
    </dgm:pt>
  </dgm:ptLst>
  <dgm:cxnLst>
    <dgm:cxn modelId="{D500ACA4-E15F-4A8C-80E6-0230936DA01B}" type="presOf" srcId="{B8199234-66CB-47F3-AE13-41F0FB757EFD}" destId="{08E15C3E-7898-4FF5-A96B-33D5B6E08E72}" srcOrd="0" destOrd="0" presId="urn:microsoft.com/office/officeart/2005/8/layout/vList2"/>
    <dgm:cxn modelId="{EEDC8720-79E5-4FFB-924F-DBB4FB410FFD}" type="presOf" srcId="{B4E188A2-8125-4A9E-934B-0B702AF4CF8D}" destId="{626E424D-AC51-4CA8-A346-DF3EFD56CC63}" srcOrd="0" destOrd="0" presId="urn:microsoft.com/office/officeart/2005/8/layout/vList2"/>
    <dgm:cxn modelId="{582B312A-FA17-492E-BD7E-929CE8BEA860}" srcId="{B8199234-66CB-47F3-AE13-41F0FB757EFD}" destId="{B4E188A2-8125-4A9E-934B-0B702AF4CF8D}" srcOrd="0" destOrd="0" parTransId="{BD799E5A-EC0E-4AE3-AD65-CCE31B4DC50C}" sibTransId="{DCB84C7F-5821-4E26-9CAC-67ABFA846C3C}"/>
    <dgm:cxn modelId="{80EDD3BE-4F87-4974-8068-C88619981A5E}" type="presParOf" srcId="{08E15C3E-7898-4FF5-A96B-33D5B6E08E72}" destId="{626E424D-AC51-4CA8-A346-DF3EFD56CC6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6E424D-AC51-4CA8-A346-DF3EFD56CC63}">
      <dsp:nvSpPr>
        <dsp:cNvPr id="0" name=""/>
        <dsp:cNvSpPr/>
      </dsp:nvSpPr>
      <dsp:spPr>
        <a:xfrm>
          <a:off x="0" y="0"/>
          <a:ext cx="7772400" cy="2376259"/>
        </a:xfrm>
        <a:prstGeom prst="roundRect">
          <a:avLst/>
        </a:prstGeom>
        <a:solidFill>
          <a:srgbClr val="92D050"/>
        </a:solidFill>
        <a:ln w="25400" cap="flat" cmpd="sng" algn="ctr">
          <a:noFill/>
          <a:prstDash val="solid"/>
        </a:ln>
        <a:effectLst>
          <a:outerShdw blurRad="190500" dist="228600" dir="2700000" algn="ctr" rotWithShape="0">
            <a:srgbClr val="000000">
              <a:alpha val="30000"/>
            </a:srgbClr>
          </a:outerShdw>
        </a:effectLst>
        <a:scene3d>
          <a:camera prst="orthographicFront">
            <a:rot lat="0" lon="0" rev="0"/>
          </a:camera>
          <a:lightRig rig="glow" dir="t">
            <a:rot lat="0" lon="0" rev="4800000"/>
          </a:lightRig>
        </a:scene3d>
        <a:sp3d prstMaterial="matte">
          <a:bevelT w="127000" h="635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3700" kern="1200" dirty="0" err="1" smtClean="0"/>
            <a:t>Geographical</a:t>
          </a:r>
          <a:r>
            <a:rPr lang="fr-BE" sz="3700" kern="1200" dirty="0" smtClean="0"/>
            <a:t> indication protection for non-agricultural products at EU level</a:t>
          </a:r>
          <a:endParaRPr lang="fr-BE" sz="3700" kern="1200" dirty="0"/>
        </a:p>
      </dsp:txBody>
      <dsp:txXfrm>
        <a:off x="115999" y="115999"/>
        <a:ext cx="7540402" cy="214426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6DB8BDD4-D1FE-4F61-BAD9-65D9E64808B3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4257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8CD2A87D-77C2-44D6-A4AD-47082EB3178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629520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4257" y="0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/>
          <a:lstStyle>
            <a:lvl1pPr algn="r">
              <a:defRPr sz="1200"/>
            </a:lvl1pPr>
          </a:lstStyle>
          <a:p>
            <a:fld id="{1727E8FA-B485-465C-8033-9F772BEB8C6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80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66" tIns="45583" rIns="91166" bIns="45583" rtlCol="0" anchor="ctr"/>
          <a:lstStyle/>
          <a:p>
            <a:endParaRPr lang="fr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</p:spPr>
        <p:txBody>
          <a:bodyPr vert="horz" lIns="91166" tIns="45583" rIns="91166" bIns="4558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4257" y="9408981"/>
            <a:ext cx="2933277" cy="495300"/>
          </a:xfrm>
          <a:prstGeom prst="rect">
            <a:avLst/>
          </a:prstGeom>
        </p:spPr>
        <p:txBody>
          <a:bodyPr vert="horz" lIns="91166" tIns="45583" rIns="91166" bIns="45583" rtlCol="0" anchor="b"/>
          <a:lstStyle>
            <a:lvl1pPr algn="r">
              <a:defRPr sz="1200"/>
            </a:lvl1pPr>
          </a:lstStyle>
          <a:p>
            <a:fld id="{B44E24CC-D57B-4F74-99B2-FEA94709BA3D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75799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371580" lvl="2" indent="-457193">
              <a:lnSpc>
                <a:spcPct val="80000"/>
              </a:lnSpc>
              <a:buFontTx/>
              <a:buChar char="-"/>
              <a:defRPr/>
            </a:pPr>
            <a:endParaRPr lang="fr-CH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0127" indent="-284664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38657" indent="-227731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594119" indent="-227731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49582" indent="-227731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05045" indent="-22773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60507" indent="-22773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15970" indent="-22773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71432" indent="-227731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ADD7FE-9C90-4F5F-8E16-7CD63702136D}" type="slidenum">
              <a:rPr lang="fr-B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B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 smtClean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3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en-GB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5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635099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E24CC-D57B-4F74-99B2-FEA94709BA3D}" type="slidenum">
              <a:rPr lang="fr-BE" smtClean="0"/>
              <a:t>6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4628442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184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902040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48654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76862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65241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647884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8148290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22501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533503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75374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58344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2318770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7613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11933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8631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088281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31652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74743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539181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99534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36154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97190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9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634FF0-9C58-4ADB-931A-E13D40481562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83D3F-3293-4E6F-941E-A01A46569448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9986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E7A5F-5710-4AB9-8683-CC1182FB5AEC}" type="datetimeFigureOut">
              <a:rPr lang="fr-BE" smtClean="0"/>
              <a:t>20/11/2014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2304AD-51AA-46F8-9987-0830D84A9DE7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1913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internal_market/consultations/2014/geo-indications-non-agri/index_en.htm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hyperlink" Target="http://ec.europa.eu/internal_market/indprop/geo-indications/index_en.ht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089452485"/>
              </p:ext>
            </p:extLst>
          </p:nvPr>
        </p:nvGraphicFramePr>
        <p:xfrm>
          <a:off x="685800" y="1484785"/>
          <a:ext cx="7772400" cy="2376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3789040"/>
            <a:ext cx="7560840" cy="2304256"/>
          </a:xfrm>
        </p:spPr>
        <p:txBody>
          <a:bodyPr>
            <a:normAutofit fontScale="77500" lnSpcReduction="20000"/>
          </a:bodyPr>
          <a:lstStyle/>
          <a:p>
            <a:endParaRPr lang="fr-BE" dirty="0" smtClean="0">
              <a:solidFill>
                <a:schemeClr val="bg1"/>
              </a:solidFill>
            </a:endParaRPr>
          </a:p>
          <a:p>
            <a:r>
              <a:rPr lang="fr-BE" dirty="0" smtClean="0">
                <a:solidFill>
                  <a:schemeClr val="bg1"/>
                </a:solidFill>
              </a:rPr>
              <a:t>Agricultural Production </a:t>
            </a:r>
            <a:r>
              <a:rPr lang="fr-BE" dirty="0" err="1" smtClean="0">
                <a:solidFill>
                  <a:schemeClr val="bg1"/>
                </a:solidFill>
              </a:rPr>
              <a:t>Quality</a:t>
            </a:r>
            <a:r>
              <a:rPr lang="fr-BE" dirty="0" smtClean="0">
                <a:solidFill>
                  <a:schemeClr val="bg1"/>
                </a:solidFill>
              </a:rPr>
              <a:t> Group</a:t>
            </a:r>
            <a:endParaRPr lang="en-IE" dirty="0">
              <a:solidFill>
                <a:schemeClr val="bg1"/>
              </a:solidFill>
            </a:endParaRPr>
          </a:p>
          <a:p>
            <a:r>
              <a:rPr lang="en-IE" dirty="0" smtClean="0">
                <a:solidFill>
                  <a:schemeClr val="bg1"/>
                </a:solidFill>
              </a:rPr>
              <a:t>21 November 2014 </a:t>
            </a:r>
            <a:endParaRPr lang="fr-BE" dirty="0" smtClean="0">
              <a:solidFill>
                <a:schemeClr val="bg1"/>
              </a:solidFill>
            </a:endParaRPr>
          </a:p>
          <a:p>
            <a:endParaRPr lang="fr-BE" dirty="0" smtClean="0">
              <a:solidFill>
                <a:schemeClr val="bg1"/>
              </a:solidFill>
            </a:endParaRPr>
          </a:p>
          <a:p>
            <a:r>
              <a:rPr lang="fr-BE" dirty="0" smtClean="0">
                <a:solidFill>
                  <a:srgbClr val="92D050"/>
                </a:solidFill>
              </a:rPr>
              <a:t>Valérie Marie d’Avigneau</a:t>
            </a:r>
          </a:p>
          <a:p>
            <a:r>
              <a:rPr lang="fr-BE" dirty="0" smtClean="0">
                <a:solidFill>
                  <a:srgbClr val="92D050"/>
                </a:solidFill>
              </a:rPr>
              <a:t>European Commission, DG GROW, Unit J1</a:t>
            </a:r>
            <a:endParaRPr lang="fr-BE" dirty="0">
              <a:solidFill>
                <a:srgbClr val="92D050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3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5" name="Group 11"/>
          <p:cNvGrpSpPr>
            <a:grpSpLocks/>
          </p:cNvGrpSpPr>
          <p:nvPr/>
        </p:nvGrpSpPr>
        <p:grpSpPr bwMode="auto">
          <a:xfrm>
            <a:off x="1833563" y="115888"/>
            <a:ext cx="6851650" cy="547687"/>
            <a:chOff x="415513" y="-4041"/>
            <a:chExt cx="6477570" cy="1359127"/>
          </a:xfrm>
        </p:grpSpPr>
        <p:sp>
          <p:nvSpPr>
            <p:cNvPr id="13" name="Rectangle 12"/>
            <p:cNvSpPr/>
            <p:nvPr/>
          </p:nvSpPr>
          <p:spPr>
            <a:xfrm>
              <a:off x="532578" y="3838"/>
              <a:ext cx="6360505" cy="1067604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/>
          </p:nvSpPr>
          <p:spPr>
            <a:xfrm>
              <a:off x="415513" y="-4041"/>
              <a:ext cx="6477570" cy="135912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tIns="91440" bIns="91440" spcCol="1270" anchor="ctr"/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000" dirty="0">
                  <a:solidFill>
                    <a:schemeClr val="bg1"/>
                  </a:solidFill>
                </a:rPr>
                <a:t>GI protection for non-agri </a:t>
              </a:r>
              <a:r>
                <a:rPr lang="fr-BE" sz="2000" dirty="0" err="1">
                  <a:solidFill>
                    <a:schemeClr val="bg1"/>
                  </a:solidFill>
                </a:rPr>
                <a:t>products</a:t>
              </a:r>
              <a:r>
                <a:rPr lang="fr-BE" sz="2000" dirty="0">
                  <a:solidFill>
                    <a:schemeClr val="bg1"/>
                  </a:solidFill>
                </a:rPr>
                <a:t> </a:t>
              </a:r>
              <a:r>
                <a:rPr lang="fr-BE" sz="2000" dirty="0" err="1">
                  <a:solidFill>
                    <a:schemeClr val="bg1"/>
                  </a:solidFill>
                </a:rPr>
                <a:t>at</a:t>
              </a:r>
              <a:r>
                <a:rPr lang="fr-BE" sz="2000" dirty="0">
                  <a:solidFill>
                    <a:schemeClr val="bg1"/>
                  </a:solidFill>
                </a:rPr>
                <a:t> EU </a:t>
              </a:r>
              <a:r>
                <a:rPr lang="fr-BE" sz="2000" dirty="0" err="1">
                  <a:solidFill>
                    <a:schemeClr val="bg1"/>
                  </a:solidFill>
                </a:rPr>
                <a:t>level</a:t>
              </a:r>
              <a:endParaRPr lang="fr-BE" sz="20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 rtlCol="0">
            <a:normAutofit/>
          </a:bodyPr>
          <a:lstStyle/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Char char="ü"/>
              <a:defRPr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1458912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8" name="TextBox 1"/>
          <p:cNvSpPr txBox="1">
            <a:spLocks noChangeArrowheads="1"/>
          </p:cNvSpPr>
          <p:nvPr/>
        </p:nvSpPr>
        <p:spPr bwMode="auto">
          <a:xfrm>
            <a:off x="468313" y="1844675"/>
            <a:ext cx="80645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29336" y="1628800"/>
            <a:ext cx="7803477" cy="429656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fr-FR"/>
            </a:defPPr>
            <a:lvl1pPr marL="57150" indent="0">
              <a:lnSpc>
                <a:spcPct val="90000"/>
              </a:lnSpc>
              <a:buNone/>
              <a:defRPr sz="2800" b="1">
                <a:solidFill>
                  <a:schemeClr val="bg1"/>
                </a:solidFill>
              </a:defRPr>
            </a:lvl1pPr>
            <a:lvl2pPr lvl="1">
              <a:lnSpc>
                <a:spcPct val="80000"/>
              </a:lnSpc>
              <a:buFont typeface="Wingdings" pitchFamily="2" charset="2"/>
              <a:buChar char="ü"/>
              <a:defRPr sz="2400">
                <a:solidFill>
                  <a:schemeClr val="bg1"/>
                </a:solidFill>
              </a:defRPr>
            </a:lvl2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dirty="0" smtClean="0"/>
              <a:t>GIs</a:t>
            </a:r>
          </a:p>
          <a:p>
            <a:pPr marL="800100" lvl="1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b="1" dirty="0" smtClean="0"/>
              <a:t>the </a:t>
            </a:r>
            <a:r>
              <a:rPr lang="fr-BE" sz="2800" b="1" dirty="0"/>
              <a:t>European Commission </a:t>
            </a:r>
            <a:r>
              <a:rPr lang="fr-BE" sz="2800" b="1" dirty="0" smtClean="0"/>
              <a:t>analyses </a:t>
            </a:r>
            <a:r>
              <a:rPr lang="fr-BE" sz="2800" b="1" dirty="0"/>
              <a:t>the </a:t>
            </a:r>
            <a:r>
              <a:rPr lang="fr-BE" sz="2800" b="1" dirty="0" err="1"/>
              <a:t>feasibility</a:t>
            </a:r>
            <a:r>
              <a:rPr lang="fr-BE" sz="2800" b="1" dirty="0"/>
              <a:t> of a </a:t>
            </a:r>
            <a:r>
              <a:rPr lang="fr-BE" sz="2800" b="1" dirty="0" smtClean="0"/>
              <a:t>EU </a:t>
            </a:r>
            <a:r>
              <a:rPr lang="fr-BE" sz="2800" b="1" dirty="0" err="1" smtClean="0"/>
              <a:t>unitary</a:t>
            </a:r>
            <a:r>
              <a:rPr lang="fr-BE" sz="2800" b="1" dirty="0" smtClean="0"/>
              <a:t> </a:t>
            </a:r>
            <a:r>
              <a:rPr lang="fr-BE" sz="2800" b="1" dirty="0"/>
              <a:t>protection </a:t>
            </a:r>
            <a:r>
              <a:rPr lang="fr-BE" sz="2800" b="1" dirty="0" smtClean="0"/>
              <a:t>for </a:t>
            </a:r>
            <a:r>
              <a:rPr lang="fr-BE" sz="2800" b="1" dirty="0" err="1" smtClean="0"/>
              <a:t>manufactured</a:t>
            </a:r>
            <a:r>
              <a:rPr lang="fr-BE" sz="2800" b="1" dirty="0" smtClean="0"/>
              <a:t> </a:t>
            </a:r>
            <a:r>
              <a:rPr lang="fr-BE" sz="2800" b="1" dirty="0" err="1" smtClean="0"/>
              <a:t>products</a:t>
            </a:r>
            <a:r>
              <a:rPr lang="fr-BE" sz="2800" b="1" dirty="0" smtClean="0"/>
              <a:t>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en-GB" sz="2800" b="1" dirty="0">
              <a:solidFill>
                <a:srgbClr val="FFC000"/>
              </a:solidFill>
            </a:endParaRP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2800" b="1" dirty="0" err="1"/>
              <a:t>a</a:t>
            </a:r>
            <a:r>
              <a:rPr lang="fr-CH" sz="2800" b="1" dirty="0"/>
              <a:t> </a:t>
            </a:r>
            <a:r>
              <a:rPr lang="fr-CH" sz="2800" b="1" dirty="0" err="1">
                <a:solidFill>
                  <a:srgbClr val="0070C0"/>
                </a:solidFill>
              </a:rPr>
              <a:t>Study</a:t>
            </a:r>
            <a:r>
              <a:rPr lang="fr-CH" sz="2800" b="1" dirty="0"/>
              <a:t> (2012)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/>
              <a:t> </a:t>
            </a:r>
          </a:p>
          <a:p>
            <a:pPr marL="1200150" lvl="2" indent="-28575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2800" b="1" dirty="0"/>
              <a:t>a </a:t>
            </a:r>
            <a:r>
              <a:rPr lang="fr-CH" sz="2800" b="1" dirty="0">
                <a:solidFill>
                  <a:srgbClr val="0070C0"/>
                </a:solidFill>
              </a:rPr>
              <a:t>Public </a:t>
            </a:r>
            <a:r>
              <a:rPr lang="fr-CH" sz="2800" b="1" dirty="0" err="1">
                <a:solidFill>
                  <a:srgbClr val="0070C0"/>
                </a:solidFill>
              </a:rPr>
              <a:t>hearing</a:t>
            </a: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/>
              <a:t>(2013)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fr-CH" sz="2800" b="1" dirty="0"/>
          </a:p>
          <a:p>
            <a:pPr marL="1257300" lvl="2" indent="-342900" fontAlgn="auto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r>
              <a:rPr lang="fr-CH" sz="2800" b="1" dirty="0"/>
              <a:t>a </a:t>
            </a:r>
            <a:r>
              <a:rPr lang="fr-CH" sz="2800" b="1" dirty="0">
                <a:solidFill>
                  <a:srgbClr val="0070C0"/>
                </a:solidFill>
              </a:rPr>
              <a:t>Green </a:t>
            </a:r>
            <a:r>
              <a:rPr lang="fr-CH" sz="2800" b="1" dirty="0" err="1">
                <a:solidFill>
                  <a:srgbClr val="0070C0"/>
                </a:solidFill>
              </a:rPr>
              <a:t>paper</a:t>
            </a: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 err="1">
                <a:solidFill>
                  <a:schemeClr val="bg1"/>
                </a:solidFill>
              </a:rPr>
              <a:t>was</a:t>
            </a: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 err="1">
                <a:solidFill>
                  <a:schemeClr val="bg1"/>
                </a:solidFill>
              </a:rPr>
              <a:t>published</a:t>
            </a: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/>
              <a:t>in July </a:t>
            </a:r>
            <a:r>
              <a:rPr lang="fr-CH" sz="2800" b="1" dirty="0" smtClean="0"/>
              <a:t>2014</a:t>
            </a:r>
          </a:p>
          <a:p>
            <a:pPr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400" b="1" dirty="0" smtClean="0"/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43637340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4"/>
          <p:cNvSpPr/>
          <p:nvPr userDrawn="1"/>
        </p:nvSpPr>
        <p:spPr>
          <a:xfrm>
            <a:off x="1766312" y="764704"/>
            <a:ext cx="6694120" cy="24830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21920" tIns="121920" rIns="121920" bIns="121920" numCol="1" spcCol="1270" anchor="ctr" anchorCtr="0">
            <a:noAutofit/>
          </a:bodyPr>
          <a:lstStyle/>
          <a:p>
            <a:pPr algn="ctr" defTabSz="1422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fr-BE" dirty="0">
              <a:solidFill>
                <a:srgbClr val="00206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766313" y="119482"/>
            <a:ext cx="6919232" cy="429198"/>
            <a:chOff x="533065" y="5168"/>
            <a:chExt cx="6360018" cy="1066132"/>
          </a:xfrm>
        </p:grpSpPr>
        <p:sp>
          <p:nvSpPr>
            <p:cNvPr id="13" name="Rectangle 12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556792"/>
            <a:ext cx="8136904" cy="452431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sz="2800" b="1" dirty="0" smtClean="0">
                <a:solidFill>
                  <a:schemeClr val="bg1"/>
                </a:solidFill>
              </a:rPr>
              <a:t>The Green </a:t>
            </a:r>
            <a:r>
              <a:rPr lang="fr-CH" sz="2800" b="1" dirty="0" err="1" smtClean="0">
                <a:solidFill>
                  <a:schemeClr val="bg1"/>
                </a:solidFill>
              </a:rPr>
              <a:t>paper</a:t>
            </a:r>
            <a:endParaRPr lang="fr-CH" sz="28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endParaRPr lang="fr-CH" sz="2800" b="1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CH" sz="2800" b="1" dirty="0" err="1" smtClean="0">
                <a:solidFill>
                  <a:schemeClr val="bg1"/>
                </a:solidFill>
              </a:rPr>
              <a:t>Title</a:t>
            </a:r>
            <a:r>
              <a:rPr lang="fr-CH" sz="2800" b="1" dirty="0" smtClean="0">
                <a:solidFill>
                  <a:schemeClr val="bg1"/>
                </a:solidFill>
              </a:rPr>
              <a:t> </a:t>
            </a:r>
            <a:r>
              <a:rPr lang="fr-CH" sz="2800" b="1" dirty="0" smtClean="0">
                <a:solidFill>
                  <a:srgbClr val="0070C0"/>
                </a:solidFill>
              </a:rPr>
              <a:t>"</a:t>
            </a:r>
            <a:r>
              <a:rPr lang="fr-CH" sz="2800" b="1" dirty="0" err="1" smtClean="0">
                <a:solidFill>
                  <a:srgbClr val="0070C0"/>
                </a:solidFill>
              </a:rPr>
              <a:t>Making</a:t>
            </a:r>
            <a:r>
              <a:rPr lang="fr-CH" sz="2800" b="1" dirty="0" smtClean="0">
                <a:solidFill>
                  <a:srgbClr val="0070C0"/>
                </a:solidFill>
              </a:rPr>
              <a:t> the </a:t>
            </a:r>
            <a:r>
              <a:rPr lang="fr-CH" sz="2800" b="1" dirty="0" err="1" smtClean="0">
                <a:solidFill>
                  <a:srgbClr val="0070C0"/>
                </a:solidFill>
              </a:rPr>
              <a:t>most</a:t>
            </a:r>
            <a:r>
              <a:rPr lang="fr-CH" sz="2800" b="1" dirty="0" smtClean="0">
                <a:solidFill>
                  <a:srgbClr val="0070C0"/>
                </a:solidFill>
              </a:rPr>
              <a:t> out of </a:t>
            </a:r>
            <a:r>
              <a:rPr lang="fr-CH" sz="2800" b="1" dirty="0" err="1" smtClean="0">
                <a:solidFill>
                  <a:srgbClr val="0070C0"/>
                </a:solidFill>
              </a:rPr>
              <a:t>Europe's</a:t>
            </a:r>
            <a:r>
              <a:rPr lang="fr-CH" sz="2800" b="1" dirty="0" smtClean="0">
                <a:solidFill>
                  <a:srgbClr val="0070C0"/>
                </a:solidFill>
              </a:rPr>
              <a:t> </a:t>
            </a:r>
            <a:r>
              <a:rPr lang="fr-CH" sz="2800" b="1" dirty="0" err="1" smtClean="0">
                <a:solidFill>
                  <a:srgbClr val="0070C0"/>
                </a:solidFill>
              </a:rPr>
              <a:t>traditional</a:t>
            </a:r>
            <a:r>
              <a:rPr lang="fr-CH" sz="2800" b="1" dirty="0" smtClean="0">
                <a:solidFill>
                  <a:srgbClr val="0070C0"/>
                </a:solidFill>
              </a:rPr>
              <a:t> know-how: a possible extension of </a:t>
            </a:r>
            <a:r>
              <a:rPr lang="fr-CH" sz="2800" b="1" dirty="0" err="1" smtClean="0">
                <a:solidFill>
                  <a:srgbClr val="0070C0"/>
                </a:solidFill>
              </a:rPr>
              <a:t>geographical</a:t>
            </a:r>
            <a:r>
              <a:rPr lang="fr-CH" sz="2800" b="1" dirty="0" smtClean="0">
                <a:solidFill>
                  <a:srgbClr val="0070C0"/>
                </a:solidFill>
              </a:rPr>
              <a:t> indication protection of the European Union to non-agricultural </a:t>
            </a:r>
            <a:r>
              <a:rPr lang="fr-CH" sz="2800" b="1" dirty="0" err="1" smtClean="0">
                <a:solidFill>
                  <a:srgbClr val="0070C0"/>
                </a:solidFill>
              </a:rPr>
              <a:t>products</a:t>
            </a:r>
            <a:r>
              <a:rPr lang="fr-CH" sz="2800" b="1" dirty="0" smtClean="0">
                <a:solidFill>
                  <a:srgbClr val="0070C0"/>
                </a:solidFill>
              </a:rPr>
              <a:t>" 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fr-CH" sz="2800" b="1" dirty="0" smtClean="0">
              <a:solidFill>
                <a:schemeClr val="bg1"/>
              </a:solidFill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CH" sz="2800" b="1" dirty="0" smtClean="0">
                <a:solidFill>
                  <a:schemeClr val="bg1"/>
                </a:solidFill>
              </a:rPr>
              <a:t>A public consultation </a:t>
            </a:r>
          </a:p>
          <a:p>
            <a:pPr marL="800100" lvl="1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CH" sz="2800" b="1" dirty="0" err="1" smtClean="0">
                <a:solidFill>
                  <a:schemeClr val="bg1"/>
                </a:solidFill>
              </a:rPr>
              <a:t>from</a:t>
            </a:r>
            <a:r>
              <a:rPr lang="fr-CH" sz="2800" b="1" dirty="0" smtClean="0">
                <a:solidFill>
                  <a:schemeClr val="bg1"/>
                </a:solidFill>
              </a:rPr>
              <a:t> </a:t>
            </a:r>
            <a:r>
              <a:rPr lang="fr-CH" sz="2800" b="1" dirty="0" smtClean="0">
                <a:solidFill>
                  <a:srgbClr val="0070C0"/>
                </a:solidFill>
              </a:rPr>
              <a:t>15 July </a:t>
            </a:r>
            <a:r>
              <a:rPr lang="fr-CH" sz="2800" b="1" dirty="0" smtClean="0">
                <a:solidFill>
                  <a:schemeClr val="bg1"/>
                </a:solidFill>
              </a:rPr>
              <a:t>to </a:t>
            </a:r>
            <a:r>
              <a:rPr lang="fr-CH" sz="2800" b="1" dirty="0" smtClean="0">
                <a:solidFill>
                  <a:srgbClr val="0070C0"/>
                </a:solidFill>
              </a:rPr>
              <a:t>28 </a:t>
            </a:r>
            <a:r>
              <a:rPr lang="fr-CH" sz="2800" b="1" dirty="0" err="1" smtClean="0">
                <a:solidFill>
                  <a:srgbClr val="0070C0"/>
                </a:solidFill>
              </a:rPr>
              <a:t>October</a:t>
            </a:r>
            <a:r>
              <a:rPr lang="fr-CH" sz="2800" b="1" dirty="0" smtClean="0">
                <a:solidFill>
                  <a:srgbClr val="0070C0"/>
                </a:solidFill>
              </a:rPr>
              <a:t> 2014</a:t>
            </a:r>
          </a:p>
          <a:p>
            <a:pPr marL="800100" lvl="1" indent="-342900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>
                <a:solidFill>
                  <a:srgbClr val="0070C0"/>
                </a:solidFill>
              </a:rPr>
              <a:t>45 </a:t>
            </a:r>
            <a:r>
              <a:rPr lang="fr-CH" sz="2800" b="1" dirty="0" smtClean="0">
                <a:solidFill>
                  <a:srgbClr val="0070C0"/>
                </a:solidFill>
              </a:rPr>
              <a:t>questions </a:t>
            </a:r>
            <a:r>
              <a:rPr lang="fr-CH" sz="2800" b="1" dirty="0" smtClean="0">
                <a:solidFill>
                  <a:schemeClr val="bg1"/>
                </a:solidFill>
              </a:rPr>
              <a:t>on </a:t>
            </a:r>
            <a:r>
              <a:rPr lang="fr-CH" sz="2800" b="1" dirty="0" smtClean="0">
                <a:solidFill>
                  <a:srgbClr val="0070C0"/>
                </a:solidFill>
              </a:rPr>
              <a:t>a)</a:t>
            </a:r>
            <a:r>
              <a:rPr lang="fr-CH" sz="2800" b="1" dirty="0" smtClean="0">
                <a:solidFill>
                  <a:schemeClr val="bg1"/>
                </a:solidFill>
              </a:rPr>
              <a:t> the </a:t>
            </a:r>
            <a:r>
              <a:rPr lang="fr-CH" sz="2800" b="1" dirty="0" err="1" smtClean="0">
                <a:solidFill>
                  <a:schemeClr val="bg1"/>
                </a:solidFill>
              </a:rPr>
              <a:t>expected</a:t>
            </a:r>
            <a:r>
              <a:rPr lang="fr-CH" sz="2800" b="1" dirty="0" smtClean="0">
                <a:solidFill>
                  <a:schemeClr val="bg1"/>
                </a:solidFill>
              </a:rPr>
              <a:t> </a:t>
            </a:r>
            <a:r>
              <a:rPr lang="fr-CH" sz="2800" b="1" dirty="0" err="1" smtClean="0">
                <a:solidFill>
                  <a:schemeClr val="bg1"/>
                </a:solidFill>
              </a:rPr>
              <a:t>economic</a:t>
            </a:r>
            <a:r>
              <a:rPr lang="fr-CH" sz="2800" b="1" dirty="0" smtClean="0">
                <a:solidFill>
                  <a:schemeClr val="bg1"/>
                </a:solidFill>
              </a:rPr>
              <a:t>, social and cultural </a:t>
            </a:r>
            <a:r>
              <a:rPr lang="fr-CH" sz="2800" b="1" dirty="0" err="1" smtClean="0">
                <a:solidFill>
                  <a:schemeClr val="bg1"/>
                </a:solidFill>
              </a:rPr>
              <a:t>benefits</a:t>
            </a:r>
            <a:r>
              <a:rPr lang="fr-CH" sz="2800" b="1" dirty="0" smtClean="0">
                <a:solidFill>
                  <a:schemeClr val="bg1"/>
                </a:solidFill>
              </a:rPr>
              <a:t> and </a:t>
            </a:r>
            <a:r>
              <a:rPr lang="fr-CH" sz="2800" b="1" dirty="0" smtClean="0">
                <a:solidFill>
                  <a:srgbClr val="0070C0"/>
                </a:solidFill>
              </a:rPr>
              <a:t>b)</a:t>
            </a:r>
            <a:r>
              <a:rPr lang="fr-CH" sz="2800" b="1" dirty="0" smtClean="0">
                <a:solidFill>
                  <a:schemeClr val="bg1"/>
                </a:solidFill>
              </a:rPr>
              <a:t> the future system</a:t>
            </a:r>
          </a:p>
          <a:p>
            <a:pPr lvl="1">
              <a:lnSpc>
                <a:spcPct val="80000"/>
              </a:lnSpc>
            </a:pPr>
            <a:r>
              <a:rPr lang="fr-CH" sz="2400" b="1" dirty="0" smtClean="0">
                <a:solidFill>
                  <a:schemeClr val="bg1"/>
                </a:solidFill>
              </a:rPr>
              <a:t>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6669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66313" y="119482"/>
            <a:ext cx="6919232" cy="429198"/>
            <a:chOff x="533065" y="5168"/>
            <a:chExt cx="6360018" cy="1066132"/>
          </a:xfrm>
        </p:grpSpPr>
        <p:sp>
          <p:nvSpPr>
            <p:cNvPr id="13" name="Rectangle 12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28421" y="1556792"/>
            <a:ext cx="8136904" cy="49182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fr-CH" sz="2800" b="1" dirty="0" err="1" smtClean="0">
                <a:solidFill>
                  <a:schemeClr val="bg1"/>
                </a:solidFill>
              </a:rPr>
              <a:t>Results</a:t>
            </a:r>
            <a:r>
              <a:rPr lang="fr-CH" sz="2800" b="1" dirty="0" smtClean="0">
                <a:solidFill>
                  <a:schemeClr val="bg1"/>
                </a:solidFill>
              </a:rPr>
              <a:t> ?</a:t>
            </a:r>
          </a:p>
          <a:p>
            <a:pPr>
              <a:lnSpc>
                <a:spcPct val="80000"/>
              </a:lnSpc>
            </a:pPr>
            <a:endParaRPr lang="fr-CH" sz="28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err="1" smtClean="0">
                <a:solidFill>
                  <a:srgbClr val="0070C0"/>
                </a:solidFill>
              </a:rPr>
              <a:t>Currently</a:t>
            </a:r>
            <a:r>
              <a:rPr lang="fr-CH" sz="2800" b="1" dirty="0" smtClean="0">
                <a:solidFill>
                  <a:srgbClr val="0070C0"/>
                </a:solidFill>
              </a:rPr>
              <a:t> </a:t>
            </a:r>
            <a:r>
              <a:rPr lang="fr-CH" sz="2800" b="1" dirty="0" err="1" smtClean="0">
                <a:solidFill>
                  <a:srgbClr val="0070C0"/>
                </a:solidFill>
              </a:rPr>
              <a:t>analysed</a:t>
            </a:r>
            <a:endParaRPr lang="fr-CH" sz="28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endParaRPr lang="fr-CH" sz="28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err="1">
                <a:solidFill>
                  <a:schemeClr val="bg1"/>
                </a:solidFill>
              </a:rPr>
              <a:t>very</a:t>
            </a:r>
            <a:r>
              <a:rPr lang="fr-CH" sz="2800" b="1" dirty="0">
                <a:solidFill>
                  <a:schemeClr val="bg1"/>
                </a:solidFill>
              </a:rPr>
              <a:t> first </a:t>
            </a:r>
            <a:r>
              <a:rPr lang="fr-CH" sz="2800" b="1" dirty="0" err="1" smtClean="0">
                <a:solidFill>
                  <a:schemeClr val="bg1"/>
                </a:solidFill>
              </a:rPr>
              <a:t>preview</a:t>
            </a:r>
            <a:r>
              <a:rPr lang="fr-CH" sz="2800" b="1" dirty="0" smtClean="0">
                <a:solidFill>
                  <a:schemeClr val="bg1"/>
                </a:solidFill>
              </a:rPr>
              <a:t>: 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err="1" smtClean="0">
                <a:solidFill>
                  <a:srgbClr val="0070C0"/>
                </a:solidFill>
              </a:rPr>
              <a:t>Around</a:t>
            </a:r>
            <a:r>
              <a:rPr lang="fr-CH" sz="2800" b="1" dirty="0" smtClean="0">
                <a:solidFill>
                  <a:srgbClr val="0070C0"/>
                </a:solidFill>
              </a:rPr>
              <a:t> 130 contributions </a:t>
            </a:r>
            <a:r>
              <a:rPr lang="fr-CH" sz="2800" b="1" dirty="0" err="1" smtClean="0">
                <a:solidFill>
                  <a:srgbClr val="0070C0"/>
                </a:solidFill>
              </a:rPr>
              <a:t>covering</a:t>
            </a:r>
            <a:r>
              <a:rPr lang="fr-CH" sz="2800" b="1" dirty="0" smtClean="0">
                <a:solidFill>
                  <a:srgbClr val="0070C0"/>
                </a:solidFill>
              </a:rPr>
              <a:t> </a:t>
            </a:r>
            <a:r>
              <a:rPr lang="fr-CH" sz="2800" b="1" dirty="0" smtClean="0">
                <a:solidFill>
                  <a:schemeClr val="bg1"/>
                </a:solidFill>
              </a:rPr>
              <a:t>19 </a:t>
            </a:r>
            <a:r>
              <a:rPr lang="fr-CH" sz="2800" b="1" dirty="0" err="1" smtClean="0">
                <a:solidFill>
                  <a:schemeClr val="bg1"/>
                </a:solidFill>
              </a:rPr>
              <a:t>MSs</a:t>
            </a:r>
            <a:endParaRPr lang="fr-CH" sz="2800" b="1" dirty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smtClean="0">
                <a:solidFill>
                  <a:schemeClr val="bg1"/>
                </a:solidFill>
              </a:rPr>
              <a:t>60% </a:t>
            </a:r>
            <a:r>
              <a:rPr lang="fr-CH" sz="2800" b="1" dirty="0" err="1" smtClean="0">
                <a:solidFill>
                  <a:schemeClr val="bg1"/>
                </a:solidFill>
              </a:rPr>
              <a:t>producers</a:t>
            </a:r>
            <a:r>
              <a:rPr lang="fr-CH" sz="2800" b="1" dirty="0" smtClean="0">
                <a:solidFill>
                  <a:schemeClr val="bg1"/>
                </a:solidFill>
              </a:rPr>
              <a:t> </a:t>
            </a:r>
            <a:r>
              <a:rPr lang="fr-CH" sz="2800" b="1" dirty="0" smtClean="0">
                <a:solidFill>
                  <a:srgbClr val="0070C0"/>
                </a:solidFill>
              </a:rPr>
              <a:t>(in </a:t>
            </a:r>
            <a:r>
              <a:rPr lang="fr-CH" sz="2800" b="1" dirty="0" err="1" smtClean="0">
                <a:solidFill>
                  <a:srgbClr val="0070C0"/>
                </a:solidFill>
              </a:rPr>
              <a:t>majority</a:t>
            </a:r>
            <a:r>
              <a:rPr lang="fr-CH" sz="2800" b="1" dirty="0" smtClean="0">
                <a:solidFill>
                  <a:srgbClr val="0070C0"/>
                </a:solidFill>
              </a:rPr>
              <a:t> via associations)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smtClean="0">
                <a:solidFill>
                  <a:schemeClr val="bg1"/>
                </a:solidFill>
              </a:rPr>
              <a:t>Top </a:t>
            </a:r>
            <a:r>
              <a:rPr lang="fr-CH" sz="2800" b="1" dirty="0" err="1" smtClean="0">
                <a:solidFill>
                  <a:schemeClr val="bg1"/>
                </a:solidFill>
              </a:rPr>
              <a:t>contributing</a:t>
            </a:r>
            <a:r>
              <a:rPr lang="fr-CH" sz="2800" b="1" dirty="0" smtClean="0">
                <a:solidFill>
                  <a:schemeClr val="bg1"/>
                </a:solidFill>
              </a:rPr>
              <a:t> countries </a:t>
            </a:r>
            <a:r>
              <a:rPr lang="fr-CH" sz="2800" b="1" dirty="0" smtClean="0">
                <a:solidFill>
                  <a:srgbClr val="0070C0"/>
                </a:solidFill>
              </a:rPr>
              <a:t>are </a:t>
            </a:r>
            <a:r>
              <a:rPr lang="fr-CH" sz="2800" b="1" dirty="0" smtClean="0">
                <a:solidFill>
                  <a:schemeClr val="bg1"/>
                </a:solidFill>
              </a:rPr>
              <a:t>FR</a:t>
            </a:r>
            <a:r>
              <a:rPr lang="fr-CH" sz="2800" b="1" dirty="0" smtClean="0">
                <a:solidFill>
                  <a:srgbClr val="0070C0"/>
                </a:solidFill>
              </a:rPr>
              <a:t>, </a:t>
            </a:r>
            <a:r>
              <a:rPr lang="fr-CH" sz="2800" b="1" dirty="0" smtClean="0">
                <a:solidFill>
                  <a:schemeClr val="bg1"/>
                </a:solidFill>
              </a:rPr>
              <a:t>UK</a:t>
            </a:r>
            <a:r>
              <a:rPr lang="fr-CH" sz="2800" b="1" dirty="0" smtClean="0">
                <a:solidFill>
                  <a:srgbClr val="0070C0"/>
                </a:solidFill>
              </a:rPr>
              <a:t>, </a:t>
            </a:r>
            <a:r>
              <a:rPr lang="fr-CH" sz="2800" b="1" dirty="0" smtClean="0">
                <a:solidFill>
                  <a:schemeClr val="bg1"/>
                </a:solidFill>
              </a:rPr>
              <a:t>IT </a:t>
            </a:r>
            <a:r>
              <a:rPr lang="fr-CH" sz="2800" b="1" dirty="0" smtClean="0">
                <a:solidFill>
                  <a:srgbClr val="0070C0"/>
                </a:solidFill>
              </a:rPr>
              <a:t>and </a:t>
            </a:r>
            <a:r>
              <a:rPr lang="fr-CH" sz="2800" b="1" dirty="0" smtClean="0">
                <a:solidFill>
                  <a:schemeClr val="bg1"/>
                </a:solidFill>
              </a:rPr>
              <a:t>ES</a:t>
            </a:r>
            <a:endParaRPr lang="fr-CH" sz="2800" b="1" dirty="0" smtClean="0">
              <a:solidFill>
                <a:srgbClr val="0070C0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>
                <a:solidFill>
                  <a:srgbClr val="0070C0"/>
                </a:solidFill>
              </a:rPr>
              <a:t> </a:t>
            </a:r>
            <a:r>
              <a:rPr lang="fr-CH" sz="2800" b="1" dirty="0" smtClean="0">
                <a:solidFill>
                  <a:srgbClr val="0070C0"/>
                </a:solidFill>
              </a:rPr>
              <a:t>non-EU countries (TH, EC, CO, CH, NO, US)</a:t>
            </a:r>
          </a:p>
          <a:p>
            <a:pPr>
              <a:lnSpc>
                <a:spcPct val="80000"/>
              </a:lnSpc>
            </a:pPr>
            <a:r>
              <a:rPr lang="fr-CH" sz="2800" b="1" dirty="0" smtClean="0">
                <a:solidFill>
                  <a:srgbClr val="0070C0"/>
                </a:solidFill>
              </a:rPr>
              <a:t> 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smtClean="0">
                <a:solidFill>
                  <a:schemeClr val="bg1"/>
                </a:solidFill>
              </a:rPr>
              <a:t> supporters of an initiative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 err="1" smtClean="0">
                <a:solidFill>
                  <a:schemeClr val="bg1"/>
                </a:solidFill>
              </a:rPr>
              <a:t>producers</a:t>
            </a:r>
            <a:endParaRPr lang="fr-CH" sz="2800" b="1" dirty="0" smtClean="0">
              <a:solidFill>
                <a:schemeClr val="bg1"/>
              </a:solidFill>
            </a:endParaRP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 smtClean="0">
                <a:solidFill>
                  <a:schemeClr val="bg1"/>
                </a:solidFill>
              </a:rPr>
              <a:t>consumer association (1)</a:t>
            </a:r>
          </a:p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r>
              <a:rPr lang="fr-CH" sz="2800" b="1" dirty="0">
                <a:solidFill>
                  <a:schemeClr val="bg1"/>
                </a:solidFill>
              </a:rPr>
              <a:t> </a:t>
            </a:r>
            <a:r>
              <a:rPr lang="fr-CH" sz="2800" b="1" dirty="0" smtClean="0">
                <a:solidFill>
                  <a:schemeClr val="bg1"/>
                </a:solidFill>
              </a:rPr>
              <a:t>7 </a:t>
            </a:r>
            <a:r>
              <a:rPr lang="fr-CH" sz="2800" b="1" dirty="0" err="1" smtClean="0">
                <a:solidFill>
                  <a:schemeClr val="bg1"/>
                </a:solidFill>
              </a:rPr>
              <a:t>MSs</a:t>
            </a:r>
            <a:endParaRPr lang="fr-CH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9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66313" y="119482"/>
            <a:ext cx="6919232" cy="429198"/>
            <a:chOff x="533065" y="5168"/>
            <a:chExt cx="6360018" cy="1066132"/>
          </a:xfrm>
        </p:grpSpPr>
        <p:sp>
          <p:nvSpPr>
            <p:cNvPr id="13" name="Rectangle 12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ctangle 13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lvl="1">
              <a:lnSpc>
                <a:spcPct val="80000"/>
              </a:lnSpc>
              <a:buFont typeface="Wingdings" pitchFamily="2" charset="2"/>
              <a:buChar char="ü"/>
            </a:pPr>
            <a:endParaRPr lang="fr-BE" sz="2400" dirty="0" smtClean="0">
              <a:solidFill>
                <a:schemeClr val="bg1"/>
              </a:solidFill>
            </a:endParaRPr>
          </a:p>
          <a:p>
            <a:pPr marL="457200" lvl="1" indent="0">
              <a:lnSpc>
                <a:spcPct val="80000"/>
              </a:lnSpc>
              <a:buNone/>
            </a:pPr>
            <a:endParaRPr lang="en-GB" sz="24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endParaRPr lang="fr-BE" sz="2800" dirty="0" smtClean="0">
              <a:solidFill>
                <a:schemeClr val="bg1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1844824"/>
            <a:ext cx="8064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8642" y="1653627"/>
            <a:ext cx="8136904" cy="4278094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1">
              <a:lnSpc>
                <a:spcPct val="80000"/>
              </a:lnSpc>
            </a:pPr>
            <a:endParaRPr lang="fr-CH" sz="24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fr-CH" sz="3200" b="1" dirty="0" err="1" smtClean="0">
                <a:solidFill>
                  <a:schemeClr val="bg1"/>
                </a:solidFill>
              </a:rPr>
              <a:t>Next</a:t>
            </a:r>
            <a:r>
              <a:rPr lang="fr-CH" sz="3200" b="1" dirty="0" smtClean="0">
                <a:solidFill>
                  <a:schemeClr val="bg1"/>
                </a:solidFill>
              </a:rPr>
              <a:t> </a:t>
            </a:r>
            <a:r>
              <a:rPr lang="fr-CH" sz="3200" b="1" dirty="0" err="1" smtClean="0">
                <a:solidFill>
                  <a:schemeClr val="bg1"/>
                </a:solidFill>
              </a:rPr>
              <a:t>steps</a:t>
            </a:r>
            <a:r>
              <a:rPr lang="fr-CH" sz="3200" b="1" dirty="0" smtClean="0">
                <a:solidFill>
                  <a:schemeClr val="bg1"/>
                </a:solidFill>
              </a:rPr>
              <a:t>:</a:t>
            </a:r>
            <a:endParaRPr lang="fr-CH" sz="3200" b="1" dirty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fr-CH" sz="32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3200" b="1" dirty="0" smtClean="0">
                <a:solidFill>
                  <a:srgbClr val="0070C0"/>
                </a:solidFill>
              </a:rPr>
              <a:t> Publication of </a:t>
            </a:r>
            <a:r>
              <a:rPr lang="fr-CH" sz="3200" b="1" dirty="0" err="1" smtClean="0">
                <a:solidFill>
                  <a:srgbClr val="0070C0"/>
                </a:solidFill>
              </a:rPr>
              <a:t>results</a:t>
            </a:r>
            <a:endParaRPr lang="fr-CH" sz="32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</a:pPr>
            <a:endParaRPr lang="fr-CH" sz="3200" b="1" dirty="0" smtClean="0">
              <a:solidFill>
                <a:srgbClr val="0070C0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3200" b="1" dirty="0" err="1" smtClean="0">
                <a:solidFill>
                  <a:schemeClr val="bg1"/>
                </a:solidFill>
              </a:rPr>
              <a:t>planned</a:t>
            </a:r>
            <a:r>
              <a:rPr lang="fr-CH" sz="3200" b="1" dirty="0" smtClean="0">
                <a:solidFill>
                  <a:schemeClr val="bg1"/>
                </a:solidFill>
              </a:rPr>
              <a:t> </a:t>
            </a:r>
            <a:r>
              <a:rPr lang="fr-CH" sz="3200" b="1" dirty="0" err="1" smtClean="0">
                <a:solidFill>
                  <a:schemeClr val="bg1"/>
                </a:solidFill>
              </a:rPr>
              <a:t>conference</a:t>
            </a:r>
            <a:r>
              <a:rPr lang="fr-CH" sz="3200" b="1" dirty="0" smtClean="0">
                <a:solidFill>
                  <a:schemeClr val="bg1"/>
                </a:solidFill>
              </a:rPr>
              <a:t> </a:t>
            </a:r>
            <a:r>
              <a:rPr lang="fr-CH" sz="3200" b="1" dirty="0" smtClean="0">
                <a:solidFill>
                  <a:srgbClr val="0070C0"/>
                </a:solidFill>
              </a:rPr>
              <a:t>19 </a:t>
            </a:r>
            <a:r>
              <a:rPr lang="fr-CH" sz="3200" b="1" dirty="0" err="1" smtClean="0">
                <a:solidFill>
                  <a:srgbClr val="0070C0"/>
                </a:solidFill>
              </a:rPr>
              <a:t>January</a:t>
            </a:r>
            <a:r>
              <a:rPr lang="fr-CH" sz="3200" b="1" dirty="0" smtClean="0">
                <a:solidFill>
                  <a:srgbClr val="0070C0"/>
                </a:solidFill>
              </a:rPr>
              <a:t> 2014 </a:t>
            </a:r>
            <a:r>
              <a:rPr lang="fr-CH" sz="3200" b="1" dirty="0" smtClean="0">
                <a:solidFill>
                  <a:schemeClr val="bg1"/>
                </a:solidFill>
              </a:rPr>
              <a:t>(TBC)</a:t>
            </a: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fr-CH" sz="32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fr-CH" sz="3200" b="1" dirty="0" smtClean="0">
                <a:solidFill>
                  <a:schemeClr val="bg1"/>
                </a:solidFill>
              </a:rPr>
              <a:t>The Commission </a:t>
            </a:r>
            <a:r>
              <a:rPr lang="fr-CH" sz="3200" b="1" dirty="0" err="1" smtClean="0">
                <a:solidFill>
                  <a:schemeClr val="bg1"/>
                </a:solidFill>
              </a:rPr>
              <a:t>will</a:t>
            </a:r>
            <a:r>
              <a:rPr lang="fr-CH" sz="3200" b="1" dirty="0" smtClean="0">
                <a:solidFill>
                  <a:schemeClr val="bg1"/>
                </a:solidFill>
              </a:rPr>
              <a:t> </a:t>
            </a:r>
            <a:r>
              <a:rPr lang="fr-CH" sz="3200" b="1" dirty="0" err="1" smtClean="0">
                <a:solidFill>
                  <a:schemeClr val="bg1"/>
                </a:solidFill>
              </a:rPr>
              <a:t>then</a:t>
            </a:r>
            <a:r>
              <a:rPr lang="fr-CH" sz="3200" b="1" dirty="0" smtClean="0">
                <a:solidFill>
                  <a:schemeClr val="bg1"/>
                </a:solidFill>
              </a:rPr>
              <a:t> </a:t>
            </a:r>
            <a:r>
              <a:rPr lang="fr-CH" sz="3200" b="1" dirty="0" err="1" smtClean="0">
                <a:solidFill>
                  <a:schemeClr val="bg1"/>
                </a:solidFill>
              </a:rPr>
              <a:t>decide</a:t>
            </a:r>
            <a:r>
              <a:rPr lang="fr-CH" sz="3200" b="1" dirty="0" smtClean="0">
                <a:solidFill>
                  <a:schemeClr val="bg1"/>
                </a:solidFill>
              </a:rPr>
              <a:t> on a </a:t>
            </a:r>
            <a:r>
              <a:rPr lang="fr-CH" sz="3200" b="1" dirty="0" err="1" smtClean="0">
                <a:solidFill>
                  <a:schemeClr val="bg1"/>
                </a:solidFill>
              </a:rPr>
              <a:t>follow</a:t>
            </a:r>
            <a:r>
              <a:rPr lang="fr-CH" sz="3200" b="1" dirty="0" smtClean="0">
                <a:solidFill>
                  <a:schemeClr val="bg1"/>
                </a:solidFill>
              </a:rPr>
              <a:t>-up</a:t>
            </a:r>
            <a:endParaRPr lang="fr-CH" sz="32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fr-CH" sz="3200" b="1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endParaRPr lang="fr-CH" sz="28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08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974988" y="119481"/>
            <a:ext cx="6919232" cy="429198"/>
            <a:chOff x="533065" y="5168"/>
            <a:chExt cx="6360018" cy="1066132"/>
          </a:xfrm>
        </p:grpSpPr>
        <p:sp>
          <p:nvSpPr>
            <p:cNvPr id="6" name="Rectangle 5"/>
            <p:cNvSpPr/>
            <p:nvPr userDrawn="1"/>
          </p:nvSpPr>
          <p:spPr>
            <a:xfrm>
              <a:off x="533065" y="5170"/>
              <a:ext cx="6360018" cy="1066130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effectLst>
              <a:outerShdw blurRad="50800" dist="50800" dir="5400000" sx="39000" sy="39000" algn="ctr" rotWithShape="0">
                <a:srgbClr val="000000">
                  <a:alpha val="8000"/>
                </a:srgbClr>
              </a:outerShdw>
            </a:effectLst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angle 6"/>
            <p:cNvSpPr/>
            <p:nvPr userDrawn="1"/>
          </p:nvSpPr>
          <p:spPr>
            <a:xfrm>
              <a:off x="533065" y="5168"/>
              <a:ext cx="6360018" cy="10661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91440" rIns="91440" bIns="91440" numCol="1" spcCol="1270" anchor="ctr" anchorCtr="0">
              <a:noAutofit/>
            </a:bodyPr>
            <a:lstStyle/>
            <a:p>
              <a:pPr lvl="0" algn="ctr" defTabSz="10668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fr-BE" sz="2400" kern="1200" dirty="0" smtClean="0">
                  <a:solidFill>
                    <a:schemeClr val="bg1"/>
                  </a:solidFill>
                </a:rPr>
                <a:t>GI protection for non-agri products at EU level</a:t>
              </a:r>
              <a:endParaRPr lang="fr-BE" sz="2400" kern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8" name="Content Placeholder 4"/>
          <p:cNvSpPr txBox="1">
            <a:spLocks/>
          </p:cNvSpPr>
          <p:nvPr/>
        </p:nvSpPr>
        <p:spPr>
          <a:xfrm>
            <a:off x="683568" y="1602376"/>
            <a:ext cx="8144253" cy="405887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anchor="ctr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indent="0" algn="ctr">
              <a:buNone/>
            </a:pPr>
            <a:r>
              <a:rPr lang="fr-BE" sz="4800" b="1" dirty="0" err="1" smtClean="0">
                <a:solidFill>
                  <a:srgbClr val="0070C0"/>
                </a:solidFill>
              </a:rPr>
              <a:t>Thank</a:t>
            </a:r>
            <a:r>
              <a:rPr lang="fr-BE" sz="4800" b="1" dirty="0" smtClean="0">
                <a:solidFill>
                  <a:srgbClr val="0070C0"/>
                </a:solidFill>
              </a:rPr>
              <a:t> </a:t>
            </a:r>
            <a:r>
              <a:rPr lang="fr-BE" sz="4800" b="1" dirty="0" err="1" smtClean="0">
                <a:solidFill>
                  <a:srgbClr val="0070C0"/>
                </a:solidFill>
              </a:rPr>
              <a:t>y</a:t>
            </a:r>
            <a:r>
              <a:rPr lang="fr-BE" sz="4800" b="1" dirty="0" err="1" smtClean="0">
                <a:solidFill>
                  <a:srgbClr val="0070C0"/>
                </a:solidFill>
                <a:sym typeface="Wingdings"/>
              </a:rPr>
              <a:t></a:t>
            </a:r>
            <a:r>
              <a:rPr lang="fr-BE" sz="4800" b="1" dirty="0" err="1" smtClean="0">
                <a:solidFill>
                  <a:srgbClr val="0070C0"/>
                </a:solidFill>
              </a:rPr>
              <a:t>u</a:t>
            </a:r>
            <a:endParaRPr lang="fr-BE" sz="4800" b="1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endParaRPr lang="fr-BE" sz="1800" dirty="0" smtClean="0">
              <a:solidFill>
                <a:srgbClr val="0070C0"/>
              </a:solidFill>
            </a:endParaRPr>
          </a:p>
          <a:p>
            <a:pPr marL="114300" indent="0" algn="ctr">
              <a:buNone/>
            </a:pPr>
            <a:r>
              <a:rPr lang="fr-BE" sz="1800" dirty="0" smtClean="0">
                <a:solidFill>
                  <a:schemeClr val="bg1"/>
                </a:solidFill>
              </a:rPr>
              <a:t>Info on </a:t>
            </a:r>
            <a:r>
              <a:rPr lang="fr-BE" sz="1800" dirty="0" smtClean="0">
                <a:solidFill>
                  <a:schemeClr val="bg1"/>
                </a:solidFill>
              </a:rPr>
              <a:t>consultation:</a:t>
            </a:r>
          </a:p>
          <a:p>
            <a:pPr marL="114300" indent="0" algn="ctr">
              <a:buNone/>
            </a:pPr>
            <a:r>
              <a:rPr lang="en-GB" sz="1800" u="sng" dirty="0">
                <a:hlinkClick r:id="rId3"/>
              </a:rPr>
              <a:t>http://ec.europa.eu/internal_market/consultations/2014/geo-indications-non-agri/index_en.htm</a:t>
            </a:r>
            <a:r>
              <a:rPr lang="en-US" sz="1800" dirty="0"/>
              <a:t>.</a:t>
            </a:r>
            <a:endParaRPr lang="fr-BE" sz="1800" dirty="0" smtClean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endParaRPr lang="fr-BE" sz="1800" dirty="0" smtClean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r>
              <a:rPr lang="fr-BE" sz="1800" dirty="0" err="1" smtClean="0">
                <a:solidFill>
                  <a:schemeClr val="bg1"/>
                </a:solidFill>
              </a:rPr>
              <a:t>Geographical</a:t>
            </a:r>
            <a:r>
              <a:rPr lang="fr-BE" sz="1800" dirty="0" smtClean="0">
                <a:solidFill>
                  <a:schemeClr val="bg1"/>
                </a:solidFill>
              </a:rPr>
              <a:t> </a:t>
            </a:r>
            <a:r>
              <a:rPr lang="fr-BE" sz="1800" dirty="0" smtClean="0">
                <a:solidFill>
                  <a:schemeClr val="bg1"/>
                </a:solidFill>
              </a:rPr>
              <a:t>indication protection for </a:t>
            </a:r>
            <a:r>
              <a:rPr lang="fr-BE" sz="1800" dirty="0" smtClean="0">
                <a:solidFill>
                  <a:schemeClr val="bg1"/>
                </a:solidFill>
              </a:rPr>
              <a:t>non-agricultural </a:t>
            </a:r>
            <a:r>
              <a:rPr lang="fr-BE" sz="1800" dirty="0" err="1" smtClean="0">
                <a:solidFill>
                  <a:schemeClr val="bg1"/>
                </a:solidFill>
              </a:rPr>
              <a:t>products</a:t>
            </a:r>
            <a:r>
              <a:rPr lang="fr-BE" sz="1800" dirty="0" smtClean="0">
                <a:solidFill>
                  <a:schemeClr val="bg1"/>
                </a:solidFill>
              </a:rPr>
              <a:t>:</a:t>
            </a:r>
            <a:endParaRPr lang="fr-BE" sz="1800" dirty="0" smtClean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r>
              <a:rPr lang="fr-BE" sz="1800" i="1" dirty="0" smtClean="0">
                <a:solidFill>
                  <a:srgbClr val="FFFF00"/>
                </a:solidFill>
                <a:hlinkClick r:id="rId4"/>
              </a:rPr>
              <a:t>http</a:t>
            </a:r>
            <a:r>
              <a:rPr lang="fr-BE" sz="1800" i="1" dirty="0">
                <a:solidFill>
                  <a:srgbClr val="FFFF00"/>
                </a:solidFill>
                <a:hlinkClick r:id="rId4"/>
              </a:rPr>
              <a:t>://</a:t>
            </a:r>
            <a:r>
              <a:rPr lang="fr-BE" sz="1800" i="1" dirty="0" smtClean="0">
                <a:solidFill>
                  <a:srgbClr val="FFFF00"/>
                </a:solidFill>
                <a:hlinkClick r:id="rId4"/>
              </a:rPr>
              <a:t>ec.europa.eu/internal_market/indprop/geo-indications/index_en.htm</a:t>
            </a:r>
            <a:r>
              <a:rPr lang="fr-BE" sz="1800" i="1" dirty="0" smtClean="0">
                <a:solidFill>
                  <a:srgbClr val="FFFF00"/>
                </a:solidFill>
              </a:rPr>
              <a:t>   </a:t>
            </a:r>
          </a:p>
          <a:p>
            <a:pPr marL="114300" indent="0" algn="ctr">
              <a:buNone/>
            </a:pPr>
            <a:endParaRPr lang="fr-BE" sz="4800" dirty="0">
              <a:solidFill>
                <a:schemeClr val="bg1"/>
              </a:solidFill>
            </a:endParaRPr>
          </a:p>
          <a:p>
            <a:pPr marL="114300" indent="0" algn="ctr">
              <a:buNone/>
            </a:pPr>
            <a:r>
              <a:rPr lang="fr-BE" sz="4800" dirty="0" smtClean="0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87" y="116631"/>
            <a:ext cx="1458913" cy="100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17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7573</TotalTime>
  <Words>282</Words>
  <Application>Microsoft Office PowerPoint</Application>
  <PresentationFormat>On-screen Show (4:3)</PresentationFormat>
  <Paragraphs>70</Paragraphs>
  <Slides>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Geographical indication protection for non-agricultural products</dc:title>
  <dc:creator>Valérie</dc:creator>
  <cp:lastModifiedBy>MARIE D'AVIGNEAU Valerie (MARKT)</cp:lastModifiedBy>
  <cp:revision>1042</cp:revision>
  <cp:lastPrinted>2013-10-29T11:05:18Z</cp:lastPrinted>
  <dcterms:created xsi:type="dcterms:W3CDTF">2012-04-05T09:24:46Z</dcterms:created>
  <dcterms:modified xsi:type="dcterms:W3CDTF">2014-11-20T11:35:03Z</dcterms:modified>
</cp:coreProperties>
</file>