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8" r:id="rId4"/>
    <p:sldMasterId id="2147483684" r:id="rId5"/>
  </p:sldMasterIdLst>
  <p:notesMasterIdLst>
    <p:notesMasterId r:id="rId22"/>
  </p:notesMasterIdLst>
  <p:handoutMasterIdLst>
    <p:handoutMasterId r:id="rId23"/>
  </p:handoutMasterIdLst>
  <p:sldIdLst>
    <p:sldId id="320" r:id="rId6"/>
    <p:sldId id="426" r:id="rId7"/>
    <p:sldId id="428" r:id="rId8"/>
    <p:sldId id="430" r:id="rId9"/>
    <p:sldId id="431" r:id="rId10"/>
    <p:sldId id="439" r:id="rId11"/>
    <p:sldId id="427" r:id="rId12"/>
    <p:sldId id="422" r:id="rId13"/>
    <p:sldId id="423" r:id="rId14"/>
    <p:sldId id="433" r:id="rId15"/>
    <p:sldId id="425" r:id="rId16"/>
    <p:sldId id="434" r:id="rId17"/>
    <p:sldId id="435" r:id="rId18"/>
    <p:sldId id="436" r:id="rId19"/>
    <p:sldId id="437" r:id="rId20"/>
    <p:sldId id="438" r:id="rId21"/>
  </p:sldIdLst>
  <p:sldSz cx="9144000" cy="6858000" type="screen4x3"/>
  <p:notesSz cx="6805613" cy="9944100"/>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2A62A"/>
    <a:srgbClr val="D78C05"/>
    <a:srgbClr val="0F5494"/>
    <a:srgbClr val="67909F"/>
    <a:srgbClr val="2C6E1C"/>
    <a:srgbClr val="3166CF"/>
    <a:srgbClr val="006666"/>
    <a:srgbClr val="A50021"/>
    <a:srgbClr val="467A39"/>
    <a:srgbClr val="3F85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1233" autoAdjust="0"/>
    <p:restoredTop sz="88359" autoAdjust="0"/>
  </p:normalViewPr>
  <p:slideViewPr>
    <p:cSldViewPr showGuides="1">
      <p:cViewPr>
        <p:scale>
          <a:sx n="100" d="100"/>
          <a:sy n="100" d="100"/>
        </p:scale>
        <p:origin x="-72" y="-72"/>
      </p:cViewPr>
      <p:guideLst>
        <p:guide orient="horz" pos="2160"/>
        <p:guide pos="2880"/>
      </p:guideLst>
    </p:cSldViewPr>
  </p:slideViewPr>
  <p:notesTextViewPr>
    <p:cViewPr>
      <p:scale>
        <a:sx n="100" d="100"/>
        <a:sy n="100" d="100"/>
      </p:scale>
      <p:origin x="0" y="0"/>
    </p:cViewPr>
  </p:notesTextViewPr>
  <p:sorterViewPr>
    <p:cViewPr>
      <p:scale>
        <a:sx n="67" d="100"/>
        <a:sy n="67"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1" y="1"/>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54451" y="1"/>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1" y="9444039"/>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54451" y="9444039"/>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b" anchorCtr="0" compatLnSpc="1">
            <a:prstTxWarp prst="textNoShape">
              <a:avLst/>
            </a:prstTxWarp>
          </a:bodyPr>
          <a:lstStyle>
            <a:lvl1pPr algn="r">
              <a:defRPr sz="1200" b="0">
                <a:solidFill>
                  <a:schemeClr val="tx1"/>
                </a:solidFill>
                <a:latin typeface="Arial" charset="0"/>
              </a:defRPr>
            </a:lvl1pPr>
          </a:lstStyle>
          <a:p>
            <a:pPr>
              <a:defRPr/>
            </a:pPr>
            <a:fld id="{F2857E09-ADEE-4BE4-BD99-0CE761370E6A}" type="slidenum">
              <a:rPr lang="en-GB"/>
              <a:pPr>
                <a:defRPr/>
              </a:pPr>
              <a:t>‹#›</a:t>
            </a:fld>
            <a:endParaRPr lang="en-GB"/>
          </a:p>
        </p:txBody>
      </p:sp>
    </p:spTree>
    <p:extLst>
      <p:ext uri="{BB962C8B-B14F-4D97-AF65-F5344CB8AC3E}">
        <p14:creationId xmlns:p14="http://schemas.microsoft.com/office/powerpoint/2010/main" val="3263663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1" y="1"/>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54451" y="1"/>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8916" name="Rectangle 4"/>
          <p:cNvSpPr>
            <a:spLocks noGrp="1" noRot="1" noChangeAspect="1" noChangeArrowheads="1" noTextEdit="1"/>
          </p:cNvSpPr>
          <p:nvPr>
            <p:ph type="sldImg" idx="2"/>
          </p:nvPr>
        </p:nvSpPr>
        <p:spPr bwMode="auto">
          <a:xfrm>
            <a:off x="915988" y="746125"/>
            <a:ext cx="4975225" cy="3730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6869" name="Rectangle 5"/>
          <p:cNvSpPr>
            <a:spLocks noGrp="1" noChangeArrowheads="1"/>
          </p:cNvSpPr>
          <p:nvPr>
            <p:ph type="body" sz="quarter" idx="3"/>
          </p:nvPr>
        </p:nvSpPr>
        <p:spPr bwMode="auto">
          <a:xfrm>
            <a:off x="681038" y="4722813"/>
            <a:ext cx="5443537" cy="4475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1" y="9444039"/>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54451" y="9444039"/>
            <a:ext cx="294957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13" tIns="45706" rIns="91413" bIns="45706" numCol="1" anchor="b" anchorCtr="0" compatLnSpc="1">
            <a:prstTxWarp prst="textNoShape">
              <a:avLst/>
            </a:prstTxWarp>
          </a:bodyPr>
          <a:lstStyle>
            <a:lvl1pPr algn="r">
              <a:defRPr sz="1200" b="0">
                <a:solidFill>
                  <a:schemeClr val="tx1"/>
                </a:solidFill>
                <a:latin typeface="Arial" charset="0"/>
              </a:defRPr>
            </a:lvl1pPr>
          </a:lstStyle>
          <a:p>
            <a:pPr>
              <a:defRPr/>
            </a:pPr>
            <a:fld id="{B17060C3-425A-40C8-96DE-44F040BD2858}" type="slidenum">
              <a:rPr lang="en-GB"/>
              <a:pPr>
                <a:defRPr/>
              </a:pPr>
              <a:t>‹#›</a:t>
            </a:fld>
            <a:endParaRPr lang="en-GB"/>
          </a:p>
        </p:txBody>
      </p:sp>
    </p:spTree>
    <p:extLst>
      <p:ext uri="{BB962C8B-B14F-4D97-AF65-F5344CB8AC3E}">
        <p14:creationId xmlns:p14="http://schemas.microsoft.com/office/powerpoint/2010/main" val="33291392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4127500" y="965200"/>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8"/>
            <a:ext cx="424847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4211960" y="4509120"/>
            <a:ext cx="4752528"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CF8F63A9-B7FA-47B5-AE80-7C728C41B7B4}" type="slidenum">
              <a:rPr lang="en-GB"/>
              <a:pPr>
                <a:defRPr/>
              </a:pPr>
              <a:t>‹#›</a:t>
            </a:fld>
            <a:endParaRPr lang="en-GB" dirty="0"/>
          </a:p>
        </p:txBody>
      </p:sp>
    </p:spTree>
    <p:extLst>
      <p:ext uri="{BB962C8B-B14F-4D97-AF65-F5344CB8AC3E}">
        <p14:creationId xmlns:p14="http://schemas.microsoft.com/office/powerpoint/2010/main" val="39281153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4E48121-A0E6-4840-AACC-CE69FDC6404B}" type="slidenum">
              <a:rPr lang="en-GB"/>
              <a:pPr>
                <a:defRPr/>
              </a:pPr>
              <a:t>‹#›</a:t>
            </a:fld>
            <a:endParaRPr lang="en-GB" dirty="0"/>
          </a:p>
        </p:txBody>
      </p:sp>
    </p:spTree>
    <p:extLst>
      <p:ext uri="{BB962C8B-B14F-4D97-AF65-F5344CB8AC3E}">
        <p14:creationId xmlns:p14="http://schemas.microsoft.com/office/powerpoint/2010/main" val="11094860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6CF1D77B-DCA4-4E67-9843-2CD6DD309BD0}" type="slidenum">
              <a:rPr lang="en-GB"/>
              <a:pPr>
                <a:defRPr/>
              </a:pPr>
              <a:t>‹#›</a:t>
            </a:fld>
            <a:endParaRPr lang="en-GB" dirty="0"/>
          </a:p>
        </p:txBody>
      </p:sp>
    </p:spTree>
    <p:extLst>
      <p:ext uri="{BB962C8B-B14F-4D97-AF65-F5344CB8AC3E}">
        <p14:creationId xmlns:p14="http://schemas.microsoft.com/office/powerpoint/2010/main" val="4115654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D183354-61B9-4794-8E5A-8125D9C23581}" type="slidenum">
              <a:rPr lang="en-GB"/>
              <a:pPr>
                <a:defRPr/>
              </a:pPr>
              <a:t>‹#›</a:t>
            </a:fld>
            <a:endParaRPr lang="en-GB" dirty="0"/>
          </a:p>
        </p:txBody>
      </p:sp>
    </p:spTree>
    <p:extLst>
      <p:ext uri="{BB962C8B-B14F-4D97-AF65-F5344CB8AC3E}">
        <p14:creationId xmlns:p14="http://schemas.microsoft.com/office/powerpoint/2010/main" val="3206062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C264D7C5-EB8B-4F0C-92CE-C18A0553C523}" type="slidenum">
              <a:rPr lang="en-GB"/>
              <a:pPr>
                <a:defRPr/>
              </a:pPr>
              <a:t>‹#›</a:t>
            </a:fld>
            <a:endParaRPr lang="en-GB" dirty="0"/>
          </a:p>
        </p:txBody>
      </p:sp>
    </p:spTree>
    <p:extLst>
      <p:ext uri="{BB962C8B-B14F-4D97-AF65-F5344CB8AC3E}">
        <p14:creationId xmlns:p14="http://schemas.microsoft.com/office/powerpoint/2010/main" val="19722684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sp>
        <p:nvSpPr>
          <p:cNvPr id="17" name="Rectangle 10"/>
          <p:cNvSpPr>
            <a:spLocks noChangeArrowheads="1"/>
          </p:cNvSpPr>
          <p:nvPr userDrawn="1"/>
        </p:nvSpPr>
        <p:spPr bwMode="auto">
          <a:xfrm>
            <a:off x="-10988" y="98606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sp>
        <p:nvSpPr>
          <p:cNvPr id="5" name="Rectangle 10"/>
          <p:cNvSpPr>
            <a:spLocks noChangeArrowheads="1"/>
          </p:cNvSpPr>
          <p:nvPr userDrawn="1"/>
        </p:nvSpPr>
        <p:spPr bwMode="auto">
          <a:xfrm>
            <a:off x="4127500" y="965200"/>
            <a:ext cx="5021263"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4716016" y="1700808"/>
            <a:ext cx="424847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6005094" y="4077072"/>
            <a:ext cx="4752528"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13" name="Rectangle 12"/>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14" name="Rectangle 13"/>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5" name="Rectangle 14"/>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3B7816D3-D941-4E32-BFC2-C701ACF1D9CD}" type="slidenum">
              <a:rPr lang="en-GB"/>
              <a:pPr>
                <a:defRPr/>
              </a:pPr>
              <a:t>‹#›</a:t>
            </a:fld>
            <a:endParaRPr lang="en-GB" dirty="0"/>
          </a:p>
        </p:txBody>
      </p:sp>
    </p:spTree>
    <p:extLst>
      <p:ext uri="{BB962C8B-B14F-4D97-AF65-F5344CB8AC3E}">
        <p14:creationId xmlns:p14="http://schemas.microsoft.com/office/powerpoint/2010/main" val="397198027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0" y="96520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8"/>
            <a:ext cx="460851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107503" y="4509120"/>
            <a:ext cx="4705795" cy="1152525"/>
          </a:xfrm>
        </p:spPr>
        <p:txBody>
          <a:bodyPr/>
          <a:lstStyle>
            <a:lvl1pPr algn="l">
              <a:defRPr i="1">
                <a:solidFill>
                  <a:schemeClr val="bg1"/>
                </a:solidFill>
              </a:defRPr>
            </a:lvl1pPr>
          </a:lstStyle>
          <a:p>
            <a:pPr lvl="0"/>
            <a:r>
              <a:rPr lang="fr-BE" noProof="0" dirty="0" err="1" smtClean="0"/>
              <a:t>Subtitle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9CDF8B13-E21A-4FE8-9A7C-F4A1DE5AB1CF}" type="slidenum">
              <a:rPr lang="en-GB"/>
              <a:pPr>
                <a:defRPr/>
              </a:pPr>
              <a:t>‹#›</a:t>
            </a:fld>
            <a:endParaRPr lang="en-GB" dirty="0"/>
          </a:p>
        </p:txBody>
      </p:sp>
    </p:spTree>
    <p:extLst>
      <p:ext uri="{BB962C8B-B14F-4D97-AF65-F5344CB8AC3E}">
        <p14:creationId xmlns:p14="http://schemas.microsoft.com/office/powerpoint/2010/main" val="37429122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700"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3" y="2349500"/>
            <a:ext cx="7343775" cy="1439863"/>
          </a:xfrm>
        </p:spPr>
        <p:txBody>
          <a:bodyPr/>
          <a:lstStyle>
            <a:lvl1pPr marL="3175">
              <a:defRPr sz="3200">
                <a:solidFill>
                  <a:schemeClr val="bg1"/>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900113" y="4508500"/>
            <a:ext cx="7343775"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E91D8F81-7660-4D9C-BF7D-E26EE185A41B}" type="slidenum">
              <a:rPr lang="en-GB"/>
              <a:pPr>
                <a:defRPr/>
              </a:pPr>
              <a:t>‹#›</a:t>
            </a:fld>
            <a:endParaRPr lang="en-GB" dirty="0"/>
          </a:p>
        </p:txBody>
      </p:sp>
    </p:spTree>
    <p:extLst>
      <p:ext uri="{BB962C8B-B14F-4D97-AF65-F5344CB8AC3E}">
        <p14:creationId xmlns:p14="http://schemas.microsoft.com/office/powerpoint/2010/main" val="8408240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4537BB2E-9F9E-4BAA-AE43-CD66653A998B}" type="slidenum">
              <a:rPr lang="en-GB"/>
              <a:pPr>
                <a:defRPr/>
              </a:pPr>
              <a:t>‹#›</a:t>
            </a:fld>
            <a:endParaRPr lang="en-GB" dirty="0"/>
          </a:p>
        </p:txBody>
      </p:sp>
    </p:spTree>
    <p:extLst>
      <p:ext uri="{BB962C8B-B14F-4D97-AF65-F5344CB8AC3E}">
        <p14:creationId xmlns:p14="http://schemas.microsoft.com/office/powerpoint/2010/main" val="40098440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8443B67-D9BB-4342-A53D-F8F29C868233}" type="slidenum">
              <a:rPr lang="en-GB"/>
              <a:pPr>
                <a:defRPr/>
              </a:pPr>
              <a:t>‹#›</a:t>
            </a:fld>
            <a:endParaRPr lang="en-GB" dirty="0"/>
          </a:p>
        </p:txBody>
      </p:sp>
    </p:spTree>
    <p:extLst>
      <p:ext uri="{BB962C8B-B14F-4D97-AF65-F5344CB8AC3E}">
        <p14:creationId xmlns:p14="http://schemas.microsoft.com/office/powerpoint/2010/main" val="148546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5"/>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5" y="1628775"/>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EA8B5FD-6EF8-4153-AB33-93FB0FC496A1}" type="slidenum">
              <a:rPr lang="en-GB"/>
              <a:pPr>
                <a:defRPr/>
              </a:pPr>
              <a:t>‹#›</a:t>
            </a:fld>
            <a:endParaRPr lang="en-GB" dirty="0"/>
          </a:p>
        </p:txBody>
      </p:sp>
    </p:spTree>
    <p:extLst>
      <p:ext uri="{BB962C8B-B14F-4D97-AF65-F5344CB8AC3E}">
        <p14:creationId xmlns:p14="http://schemas.microsoft.com/office/powerpoint/2010/main" val="3374813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0" y="965200"/>
            <a:ext cx="9144000" cy="590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10"/>
          <p:cNvSpPr>
            <a:spLocks noChangeArrowheads="1"/>
          </p:cNvSpPr>
          <p:nvPr userDrawn="1"/>
        </p:nvSpPr>
        <p:spPr bwMode="auto">
          <a:xfrm>
            <a:off x="0" y="965200"/>
            <a:ext cx="4813300" cy="5902325"/>
          </a:xfrm>
          <a:prstGeom prst="rect">
            <a:avLst/>
          </a:prstGeom>
          <a:solidFill>
            <a:srgbClr val="0F549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3175"/>
            <a:endParaRPr lang="en-US"/>
          </a:p>
        </p:txBody>
      </p:sp>
      <p:pic>
        <p:nvPicPr>
          <p:cNvPr id="6" name="Picture 3"/>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107504" y="1700808"/>
            <a:ext cx="4608512" cy="2448272"/>
          </a:xfrm>
        </p:spPr>
        <p:txBody>
          <a:bodyPr/>
          <a:lstStyle>
            <a:lvl1pPr marL="3175">
              <a:defRPr sz="3200">
                <a:solidFill>
                  <a:schemeClr val="bg1"/>
                </a:solidFill>
              </a:defRPr>
            </a:lvl1pPr>
          </a:lstStyle>
          <a:p>
            <a:pPr lvl="0"/>
            <a:r>
              <a:rPr lang="fr-BE" noProof="0" dirty="0" err="1" smtClean="0"/>
              <a:t>Title</a:t>
            </a:r>
            <a:endParaRPr lang="en-GB" noProof="0" dirty="0" smtClean="0"/>
          </a:p>
        </p:txBody>
      </p:sp>
      <p:sp>
        <p:nvSpPr>
          <p:cNvPr id="3077" name="Rectangle 5"/>
          <p:cNvSpPr>
            <a:spLocks noGrp="1" noChangeArrowheads="1"/>
          </p:cNvSpPr>
          <p:nvPr>
            <p:ph type="subTitle" idx="1"/>
          </p:nvPr>
        </p:nvSpPr>
        <p:spPr>
          <a:xfrm>
            <a:off x="107503" y="4509120"/>
            <a:ext cx="4705795" cy="1152525"/>
          </a:xfrm>
        </p:spPr>
        <p:txBody>
          <a:bodyPr/>
          <a:lstStyle>
            <a:lvl1pPr algn="l">
              <a:defRPr i="1">
                <a:solidFill>
                  <a:schemeClr val="bg1"/>
                </a:solidFill>
              </a:defRPr>
            </a:lvl1pPr>
          </a:lstStyle>
          <a:p>
            <a:pPr lvl="0"/>
            <a:r>
              <a:rPr lang="fr-BE" noProof="0" dirty="0" err="1" smtClean="0"/>
              <a:t>Subtitle</a:t>
            </a:r>
            <a:endParaRPr lang="en-GB" noProof="0" dirty="0" smtClean="0"/>
          </a:p>
        </p:txBody>
      </p:sp>
      <p:sp>
        <p:nvSpPr>
          <p:cNvPr id="8" name="Rectangle 7"/>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9" name="Rectangle 8"/>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10" name="Rectangle 9"/>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F555D173-703E-4518-9267-845DEDA7D255}" type="slidenum">
              <a:rPr lang="en-GB"/>
              <a:pPr>
                <a:defRPr/>
              </a:pPr>
              <a:t>‹#›</a:t>
            </a:fld>
            <a:endParaRPr lang="en-GB" dirty="0"/>
          </a:p>
        </p:txBody>
      </p:sp>
    </p:spTree>
    <p:extLst>
      <p:ext uri="{BB962C8B-B14F-4D97-AF65-F5344CB8AC3E}">
        <p14:creationId xmlns:p14="http://schemas.microsoft.com/office/powerpoint/2010/main" val="36288248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A884154-7DC1-4C83-900B-E82C84F646E4}" type="slidenum">
              <a:rPr lang="en-GB"/>
              <a:pPr>
                <a:defRPr/>
              </a:pPr>
              <a:t>‹#›</a:t>
            </a:fld>
            <a:endParaRPr lang="en-GB" dirty="0"/>
          </a:p>
        </p:txBody>
      </p:sp>
    </p:spTree>
    <p:extLst>
      <p:ext uri="{BB962C8B-B14F-4D97-AF65-F5344CB8AC3E}">
        <p14:creationId xmlns:p14="http://schemas.microsoft.com/office/powerpoint/2010/main" val="2716242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07859D31-FFE7-4F2B-A330-7474E91694C2}" type="slidenum">
              <a:rPr lang="en-GB"/>
              <a:pPr>
                <a:defRPr/>
              </a:pPr>
              <a:t>‹#›</a:t>
            </a:fld>
            <a:endParaRPr lang="en-GB" dirty="0"/>
          </a:p>
        </p:txBody>
      </p:sp>
    </p:spTree>
    <p:extLst>
      <p:ext uri="{BB962C8B-B14F-4D97-AF65-F5344CB8AC3E}">
        <p14:creationId xmlns:p14="http://schemas.microsoft.com/office/powerpoint/2010/main" val="777806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6FE7C5AB-1E28-48AE-B474-DA85D8A3C5DA}" type="slidenum">
              <a:rPr lang="en-GB"/>
              <a:pPr>
                <a:defRPr/>
              </a:pPr>
              <a:t>‹#›</a:t>
            </a:fld>
            <a:endParaRPr lang="en-GB" dirty="0"/>
          </a:p>
        </p:txBody>
      </p:sp>
    </p:spTree>
    <p:extLst>
      <p:ext uri="{BB962C8B-B14F-4D97-AF65-F5344CB8AC3E}">
        <p14:creationId xmlns:p14="http://schemas.microsoft.com/office/powerpoint/2010/main" val="32483763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3BEEF0F-52AD-440A-9BDD-31EC7AADD51D}" type="slidenum">
              <a:rPr lang="en-GB"/>
              <a:pPr>
                <a:defRPr/>
              </a:pPr>
              <a:t>‹#›</a:t>
            </a:fld>
            <a:endParaRPr lang="en-GB" dirty="0"/>
          </a:p>
        </p:txBody>
      </p:sp>
    </p:spTree>
    <p:extLst>
      <p:ext uri="{BB962C8B-B14F-4D97-AF65-F5344CB8AC3E}">
        <p14:creationId xmlns:p14="http://schemas.microsoft.com/office/powerpoint/2010/main" val="39042316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93B31898-08BC-4274-A951-C44B133100C2}" type="slidenum">
              <a:rPr lang="en-GB"/>
              <a:pPr>
                <a:defRPr/>
              </a:pPr>
              <a:t>‹#›</a:t>
            </a:fld>
            <a:endParaRPr lang="en-GB" dirty="0"/>
          </a:p>
        </p:txBody>
      </p:sp>
    </p:spTree>
    <p:extLst>
      <p:ext uri="{BB962C8B-B14F-4D97-AF65-F5344CB8AC3E}">
        <p14:creationId xmlns:p14="http://schemas.microsoft.com/office/powerpoint/2010/main" val="293383802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C34EB45-312E-4BDA-A409-C9BAB481DBDF}" type="slidenum">
              <a:rPr lang="en-GB"/>
              <a:pPr>
                <a:defRPr/>
              </a:pPr>
              <a:t>‹#›</a:t>
            </a:fld>
            <a:endParaRPr lang="en-GB" dirty="0"/>
          </a:p>
        </p:txBody>
      </p:sp>
    </p:spTree>
    <p:extLst>
      <p:ext uri="{BB962C8B-B14F-4D97-AF65-F5344CB8AC3E}">
        <p14:creationId xmlns:p14="http://schemas.microsoft.com/office/powerpoint/2010/main" val="209644479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6875" y="1052513"/>
            <a:ext cx="2146300" cy="540067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07975" y="1052513"/>
            <a:ext cx="6286500" cy="54006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F9D39C9-8389-47B9-A822-3DBDFB495259}" type="slidenum">
              <a:rPr lang="en-GB"/>
              <a:pPr>
                <a:defRPr/>
              </a:pPr>
              <a:t>‹#›</a:t>
            </a:fld>
            <a:endParaRPr lang="en-GB" dirty="0"/>
          </a:p>
        </p:txBody>
      </p:sp>
    </p:spTree>
    <p:extLst>
      <p:ext uri="{BB962C8B-B14F-4D97-AF65-F5344CB8AC3E}">
        <p14:creationId xmlns:p14="http://schemas.microsoft.com/office/powerpoint/2010/main" val="32496034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3" descr="2851026377_bf871ff1dc_o"/>
          <p:cNvPicPr>
            <a:picLocks noChangeAspect="1" noChangeArrowheads="1"/>
          </p:cNvPicPr>
          <p:nvPr userDrawn="1"/>
        </p:nvPicPr>
        <p:blipFill>
          <a:blip r:embed="rId2">
            <a:lum bright="-24000" contrast="-24000"/>
            <a:extLst>
              <a:ext uri="{28A0092B-C50C-407E-A947-70E740481C1C}">
                <a14:useLocalDpi xmlns:a14="http://schemas.microsoft.com/office/drawing/2010/main" val="0"/>
              </a:ext>
            </a:extLst>
          </a:blip>
          <a:srcRect/>
          <a:stretch>
            <a:fillRect/>
          </a:stretch>
        </p:blipFill>
        <p:spPr bwMode="auto">
          <a:xfrm>
            <a:off x="-12700" y="965200"/>
            <a:ext cx="9156700" cy="590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563938" y="188913"/>
            <a:ext cx="1814512" cy="1398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4127500" y="6410325"/>
            <a:ext cx="685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Rectangle 4"/>
          <p:cNvSpPr>
            <a:spLocks noGrp="1" noChangeArrowheads="1"/>
          </p:cNvSpPr>
          <p:nvPr>
            <p:ph type="ctrTitle"/>
          </p:nvPr>
        </p:nvSpPr>
        <p:spPr>
          <a:xfrm>
            <a:off x="900113" y="2349500"/>
            <a:ext cx="7343775" cy="1439863"/>
          </a:xfrm>
        </p:spPr>
        <p:txBody>
          <a:bodyPr/>
          <a:lstStyle>
            <a:lvl1pPr marL="3175">
              <a:defRPr sz="3200">
                <a:solidFill>
                  <a:schemeClr val="bg1"/>
                </a:solidFill>
              </a:defRPr>
            </a:lvl1pPr>
          </a:lstStyle>
          <a:p>
            <a:pPr lvl="0"/>
            <a:r>
              <a:rPr lang="fr-BE" noProof="0" smtClean="0"/>
              <a:t>Title</a:t>
            </a:r>
            <a:endParaRPr lang="en-GB" noProof="0" smtClean="0"/>
          </a:p>
        </p:txBody>
      </p:sp>
      <p:sp>
        <p:nvSpPr>
          <p:cNvPr id="3077" name="Rectangle 5"/>
          <p:cNvSpPr>
            <a:spLocks noGrp="1" noChangeArrowheads="1"/>
          </p:cNvSpPr>
          <p:nvPr>
            <p:ph type="subTitle" idx="1"/>
          </p:nvPr>
        </p:nvSpPr>
        <p:spPr>
          <a:xfrm>
            <a:off x="900113" y="4508500"/>
            <a:ext cx="7343775" cy="1152525"/>
          </a:xfrm>
        </p:spPr>
        <p:txBody>
          <a:bodyPr/>
          <a:lstStyle>
            <a:lvl1pPr algn="r">
              <a:defRPr i="1">
                <a:solidFill>
                  <a:schemeClr val="bg1"/>
                </a:solidFill>
              </a:defRPr>
            </a:lvl1pPr>
          </a:lstStyle>
          <a:p>
            <a:pPr lvl="0"/>
            <a:r>
              <a:rPr lang="fr-BE" noProof="0" smtClean="0"/>
              <a:t>Subtitle</a:t>
            </a:r>
            <a:endParaRPr lang="en-GB" noProof="0" smtClean="0"/>
          </a:p>
        </p:txBody>
      </p:sp>
      <p:sp>
        <p:nvSpPr>
          <p:cNvPr id="7" name="Rectangle 6"/>
          <p:cNvSpPr>
            <a:spLocks noGrp="1" noChangeArrowheads="1"/>
          </p:cNvSpPr>
          <p:nvPr>
            <p:ph type="dt" sz="half" idx="10"/>
          </p:nvPr>
        </p:nvSpPr>
        <p:spPr>
          <a:xfrm>
            <a:off x="457200" y="6245225"/>
            <a:ext cx="2133600" cy="476250"/>
          </a:xfrm>
        </p:spPr>
        <p:txBody>
          <a:bodyPr/>
          <a:lstStyle>
            <a:lvl1pPr>
              <a:defRPr sz="1200" b="1">
                <a:solidFill>
                  <a:srgbClr val="FFFFFF"/>
                </a:solidFill>
                <a:latin typeface="+mn-lt"/>
              </a:defRPr>
            </a:lvl1pPr>
          </a:lstStyle>
          <a:p>
            <a:pPr>
              <a:defRPr/>
            </a:pPr>
            <a:endParaRPr lang="en-GB"/>
          </a:p>
        </p:txBody>
      </p:sp>
      <p:sp>
        <p:nvSpPr>
          <p:cNvPr id="8" name="Rectangle 7"/>
          <p:cNvSpPr>
            <a:spLocks noGrp="1" noChangeArrowheads="1"/>
          </p:cNvSpPr>
          <p:nvPr>
            <p:ph type="ftr" sz="quarter" idx="11"/>
          </p:nvPr>
        </p:nvSpPr>
        <p:spPr>
          <a:xfrm>
            <a:off x="3124200" y="6245225"/>
            <a:ext cx="2895600" cy="476250"/>
          </a:xfrm>
        </p:spPr>
        <p:txBody>
          <a:bodyPr/>
          <a:lstStyle>
            <a:lvl1pPr>
              <a:defRPr>
                <a:solidFill>
                  <a:srgbClr val="FFFFFF"/>
                </a:solidFill>
                <a:latin typeface="+mn-lt"/>
              </a:defRPr>
            </a:lvl1pPr>
          </a:lstStyle>
          <a:p>
            <a:pPr>
              <a:defRPr/>
            </a:pPr>
            <a:endParaRPr lang="en-GB"/>
          </a:p>
        </p:txBody>
      </p:sp>
      <p:sp>
        <p:nvSpPr>
          <p:cNvPr id="9" name="Rectangle 8"/>
          <p:cNvSpPr>
            <a:spLocks noGrp="1" noChangeArrowheads="1"/>
          </p:cNvSpPr>
          <p:nvPr>
            <p:ph type="sldNum" sz="quarter" idx="12"/>
          </p:nvPr>
        </p:nvSpPr>
        <p:spPr>
          <a:xfrm>
            <a:off x="6553200" y="6245225"/>
            <a:ext cx="2133600" cy="476250"/>
          </a:xfrm>
        </p:spPr>
        <p:txBody>
          <a:bodyPr/>
          <a:lstStyle>
            <a:lvl1pPr algn="r">
              <a:defRPr sz="1400" b="0"/>
            </a:lvl1pPr>
          </a:lstStyle>
          <a:p>
            <a:pPr>
              <a:defRPr/>
            </a:pPr>
            <a:fld id="{0E8EA441-4F84-43F7-B323-EF7B46483805}" type="slidenum">
              <a:rPr lang="en-GB"/>
              <a:pPr>
                <a:defRPr/>
              </a:pPr>
              <a:t>‹#›</a:t>
            </a:fld>
            <a:endParaRPr lang="en-GB" dirty="0"/>
          </a:p>
        </p:txBody>
      </p:sp>
    </p:spTree>
    <p:extLst>
      <p:ext uri="{BB962C8B-B14F-4D97-AF65-F5344CB8AC3E}">
        <p14:creationId xmlns:p14="http://schemas.microsoft.com/office/powerpoint/2010/main" val="1206608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42A62A"/>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849CF585-D68D-421C-938A-FF2DCDCC0CD1}" type="slidenum">
              <a:rPr lang="en-GB"/>
              <a:pPr>
                <a:defRPr/>
              </a:pPr>
              <a:t>‹#›</a:t>
            </a:fld>
            <a:endParaRPr lang="en-GB" dirty="0"/>
          </a:p>
        </p:txBody>
      </p:sp>
    </p:spTree>
    <p:extLst>
      <p:ext uri="{BB962C8B-B14F-4D97-AF65-F5344CB8AC3E}">
        <p14:creationId xmlns:p14="http://schemas.microsoft.com/office/powerpoint/2010/main" val="2142345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07B12F4-2FFA-4895-A136-DC456468DCA7}" type="slidenum">
              <a:rPr lang="en-GB"/>
              <a:pPr>
                <a:defRPr/>
              </a:pPr>
              <a:t>‹#›</a:t>
            </a:fld>
            <a:endParaRPr lang="en-GB" dirty="0"/>
          </a:p>
        </p:txBody>
      </p:sp>
    </p:spTree>
    <p:extLst>
      <p:ext uri="{BB962C8B-B14F-4D97-AF65-F5344CB8AC3E}">
        <p14:creationId xmlns:p14="http://schemas.microsoft.com/office/powerpoint/2010/main" val="3162395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09563" y="1628775"/>
            <a:ext cx="4214812"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76775" y="1628775"/>
            <a:ext cx="4214813" cy="48244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6F3EA52-8475-4E77-A020-3A0EE12282B5}" type="slidenum">
              <a:rPr lang="en-GB"/>
              <a:pPr>
                <a:defRPr/>
              </a:pPr>
              <a:t>‹#›</a:t>
            </a:fld>
            <a:endParaRPr lang="en-GB" dirty="0"/>
          </a:p>
        </p:txBody>
      </p:sp>
    </p:spTree>
    <p:extLst>
      <p:ext uri="{BB962C8B-B14F-4D97-AF65-F5344CB8AC3E}">
        <p14:creationId xmlns:p14="http://schemas.microsoft.com/office/powerpoint/2010/main" val="31812994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F040A49B-0D9F-458C-8D23-F17662C7E1C1}" type="slidenum">
              <a:rPr lang="en-GB"/>
              <a:pPr>
                <a:defRPr/>
              </a:pPr>
              <a:t>‹#›</a:t>
            </a:fld>
            <a:endParaRPr lang="en-GB" dirty="0"/>
          </a:p>
        </p:txBody>
      </p:sp>
    </p:spTree>
    <p:extLst>
      <p:ext uri="{BB962C8B-B14F-4D97-AF65-F5344CB8AC3E}">
        <p14:creationId xmlns:p14="http://schemas.microsoft.com/office/powerpoint/2010/main" val="17866947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79400" y="3176587"/>
            <a:ext cx="8585200" cy="504825"/>
          </a:xfrm>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5CAA77E3-4503-4E0A-B49C-9F8B3FDCE6D2}" type="slidenum">
              <a:rPr lang="en-GB"/>
              <a:pPr>
                <a:defRPr/>
              </a:pPr>
              <a:t>‹#›</a:t>
            </a:fld>
            <a:endParaRPr lang="en-GB" dirty="0"/>
          </a:p>
        </p:txBody>
      </p:sp>
    </p:spTree>
    <p:extLst>
      <p:ext uri="{BB962C8B-B14F-4D97-AF65-F5344CB8AC3E}">
        <p14:creationId xmlns:p14="http://schemas.microsoft.com/office/powerpoint/2010/main" val="5213672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7807E276-A5DE-4F1F-8226-6432F6E0771C}" type="slidenum">
              <a:rPr lang="en-GB"/>
              <a:pPr>
                <a:defRPr/>
              </a:pPr>
              <a:t>‹#›</a:t>
            </a:fld>
            <a:endParaRPr lang="en-GB" dirty="0"/>
          </a:p>
        </p:txBody>
      </p:sp>
    </p:spTree>
    <p:extLst>
      <p:ext uri="{BB962C8B-B14F-4D97-AF65-F5344CB8AC3E}">
        <p14:creationId xmlns:p14="http://schemas.microsoft.com/office/powerpoint/2010/main" val="2710157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1027" name="Rectangle 3"/>
          <p:cNvSpPr>
            <a:spLocks noGrp="1" noChangeArrowheads="1"/>
          </p:cNvSpPr>
          <p:nvPr>
            <p:ph type="body" idx="1"/>
          </p:nvPr>
        </p:nvSpPr>
        <p:spPr bwMode="auto">
          <a:xfrm>
            <a:off x="309563" y="1628775"/>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Fourth level</a:t>
            </a:r>
          </a:p>
        </p:txBody>
      </p:sp>
      <p:sp>
        <p:nvSpPr>
          <p:cNvPr id="1028" name="Rectangle 4"/>
          <p:cNvSpPr>
            <a:spLocks noGrp="1" noChangeArrowheads="1"/>
          </p:cNvSpPr>
          <p:nvPr>
            <p:ph type="dt" sz="half" idx="2"/>
          </p:nvPr>
        </p:nvSpPr>
        <p:spPr bwMode="auto">
          <a:xfrm>
            <a:off x="457200" y="6524625"/>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5853113" y="6524625"/>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5" name="Rectangle 14"/>
          <p:cNvSpPr/>
          <p:nvPr/>
        </p:nvSpPr>
        <p:spPr>
          <a:xfrm>
            <a:off x="0" y="0"/>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8" y="6659563"/>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50" y="6635750"/>
            <a:ext cx="628650"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8CF90D82-90DE-48E5-9AA2-17E2E9A6CB41}" type="slidenum">
              <a:rPr lang="en-GB"/>
              <a:pPr>
                <a:defRPr/>
              </a:pPr>
              <a:t>‹#›</a:t>
            </a:fld>
            <a:endParaRPr lang="en-GB" dirty="0"/>
          </a:p>
        </p:txBody>
      </p:sp>
      <p:pic>
        <p:nvPicPr>
          <p:cNvPr id="1033"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743325" y="19050"/>
            <a:ext cx="162083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224" r:id="rId1"/>
    <p:sldLayoutId id="2147485225" r:id="rId2"/>
    <p:sldLayoutId id="2147485226" r:id="rId3"/>
    <p:sldLayoutId id="2147485204" r:id="rId4"/>
    <p:sldLayoutId id="2147485205" r:id="rId5"/>
    <p:sldLayoutId id="2147485206" r:id="rId6"/>
    <p:sldLayoutId id="2147485207" r:id="rId7"/>
    <p:sldLayoutId id="2147485208" r:id="rId8"/>
    <p:sldLayoutId id="2147485209" r:id="rId9"/>
    <p:sldLayoutId id="2147485210" r:id="rId10"/>
    <p:sldLayoutId id="2147485211" r:id="rId11"/>
    <p:sldLayoutId id="2147485212" r:id="rId12"/>
    <p:sldLayoutId id="2147485213"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000" b="1">
          <a:solidFill>
            <a:srgbClr val="42A62A"/>
          </a:solidFill>
          <a:latin typeface="+mj-lt"/>
          <a:ea typeface="+mj-ea"/>
          <a:cs typeface="+mj-cs"/>
        </a:defRPr>
      </a:lvl1pPr>
      <a:lvl2pPr algn="ctr" rtl="0" eaLnBrk="0" fontAlgn="base" hangingPunct="0">
        <a:spcBef>
          <a:spcPct val="0"/>
        </a:spcBef>
        <a:spcAft>
          <a:spcPct val="0"/>
        </a:spcAft>
        <a:defRPr sz="2000" b="1">
          <a:solidFill>
            <a:srgbClr val="42A62A"/>
          </a:solidFill>
          <a:latin typeface="Verdana" pitchFamily="34" charset="0"/>
        </a:defRPr>
      </a:lvl2pPr>
      <a:lvl3pPr algn="ctr" rtl="0" eaLnBrk="0" fontAlgn="base" hangingPunct="0">
        <a:spcBef>
          <a:spcPct val="0"/>
        </a:spcBef>
        <a:spcAft>
          <a:spcPct val="0"/>
        </a:spcAft>
        <a:defRPr sz="2000" b="1">
          <a:solidFill>
            <a:srgbClr val="42A62A"/>
          </a:solidFill>
          <a:latin typeface="Verdana" pitchFamily="34" charset="0"/>
        </a:defRPr>
      </a:lvl3pPr>
      <a:lvl4pPr algn="ctr" rtl="0" eaLnBrk="0" fontAlgn="base" hangingPunct="0">
        <a:spcBef>
          <a:spcPct val="0"/>
        </a:spcBef>
        <a:spcAft>
          <a:spcPct val="0"/>
        </a:spcAft>
        <a:defRPr sz="2000" b="1">
          <a:solidFill>
            <a:srgbClr val="42A62A"/>
          </a:solidFill>
          <a:latin typeface="Verdana" pitchFamily="34" charset="0"/>
        </a:defRPr>
      </a:lvl4pPr>
      <a:lvl5pPr algn="ctr" rtl="0" eaLnBrk="0" fontAlgn="base" hangingPunct="0">
        <a:spcBef>
          <a:spcPct val="0"/>
        </a:spcBef>
        <a:spcAft>
          <a:spcPct val="0"/>
        </a:spcAft>
        <a:defRPr sz="2000" b="1">
          <a:solidFill>
            <a:srgbClr val="42A62A"/>
          </a:solidFill>
          <a:latin typeface="Verdana" pitchFamily="34" charset="0"/>
        </a:defRPr>
      </a:lvl5pPr>
      <a:lvl6pPr marL="457200" algn="ctr" rtl="0" fontAlgn="base">
        <a:spcBef>
          <a:spcPct val="0"/>
        </a:spcBef>
        <a:spcAft>
          <a:spcPct val="0"/>
        </a:spcAft>
        <a:defRPr sz="2000" b="1">
          <a:solidFill>
            <a:srgbClr val="009999"/>
          </a:solidFill>
          <a:latin typeface="Verdana" pitchFamily="34" charset="0"/>
        </a:defRPr>
      </a:lvl6pPr>
      <a:lvl7pPr marL="914400" algn="ctr" rtl="0" fontAlgn="base">
        <a:spcBef>
          <a:spcPct val="0"/>
        </a:spcBef>
        <a:spcAft>
          <a:spcPct val="0"/>
        </a:spcAft>
        <a:defRPr sz="2000" b="1">
          <a:solidFill>
            <a:srgbClr val="009999"/>
          </a:solidFill>
          <a:latin typeface="Verdana" pitchFamily="34" charset="0"/>
        </a:defRPr>
      </a:lvl7pPr>
      <a:lvl8pPr marL="1371600" algn="ctr" rtl="0" fontAlgn="base">
        <a:spcBef>
          <a:spcPct val="0"/>
        </a:spcBef>
        <a:spcAft>
          <a:spcPct val="0"/>
        </a:spcAft>
        <a:defRPr sz="2000" b="1">
          <a:solidFill>
            <a:srgbClr val="009999"/>
          </a:solidFill>
          <a:latin typeface="Verdana" pitchFamily="34" charset="0"/>
        </a:defRPr>
      </a:lvl8pPr>
      <a:lvl9pPr marL="1828800" algn="ctr" rtl="0" fontAlgn="base">
        <a:spcBef>
          <a:spcPct val="0"/>
        </a:spcBef>
        <a:spcAft>
          <a:spcPct val="0"/>
        </a:spcAft>
        <a:defRPr sz="2000" b="1">
          <a:solidFill>
            <a:srgbClr val="009999"/>
          </a:solidFill>
          <a:latin typeface="Verdana" pitchFamily="34" charset="0"/>
        </a:defRPr>
      </a:lvl9pPr>
    </p:titleStyle>
    <p:bodyStyle>
      <a:lvl1pPr marL="342900" indent="-342900" algn="l" rtl="0" eaLnBrk="0" fontAlgn="base" hangingPunct="0">
        <a:spcBef>
          <a:spcPct val="20000"/>
        </a:spcBef>
        <a:spcAft>
          <a:spcPct val="0"/>
        </a:spcAft>
        <a:buClr>
          <a:schemeClr val="bg1"/>
        </a:buClr>
        <a:defRPr>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1600">
          <a:solidFill>
            <a:schemeClr val="tx1"/>
          </a:solidFill>
          <a:latin typeface="+mn-lt"/>
        </a:defRPr>
      </a:lvl2pPr>
      <a:lvl3pPr marL="1143000" indent="-228600" algn="l" rtl="0" eaLnBrk="0" fontAlgn="base" hangingPunct="0">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307975" y="1052513"/>
            <a:ext cx="858520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GB" smtClean="0"/>
              <a:t>Title</a:t>
            </a:r>
          </a:p>
        </p:txBody>
      </p:sp>
      <p:sp>
        <p:nvSpPr>
          <p:cNvPr id="2051" name="Rectangle 3"/>
          <p:cNvSpPr>
            <a:spLocks noGrp="1" noChangeArrowheads="1"/>
          </p:cNvSpPr>
          <p:nvPr>
            <p:ph type="body" idx="1"/>
          </p:nvPr>
        </p:nvSpPr>
        <p:spPr bwMode="auto">
          <a:xfrm>
            <a:off x="309563" y="1628775"/>
            <a:ext cx="8582025" cy="482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BE" smtClean="0"/>
              <a:t>Second level</a:t>
            </a:r>
            <a:endParaRPr lang="en-GB" smtClean="0"/>
          </a:p>
          <a:p>
            <a:pPr lvl="1"/>
            <a:r>
              <a:rPr lang="en-GB" smtClean="0"/>
              <a:t>Third level</a:t>
            </a:r>
          </a:p>
          <a:p>
            <a:pPr lvl="2"/>
            <a:r>
              <a:rPr lang="en-GB" smtClean="0"/>
              <a:t>Fourth level</a:t>
            </a:r>
          </a:p>
        </p:txBody>
      </p:sp>
      <p:sp>
        <p:nvSpPr>
          <p:cNvPr id="1028" name="Rectangle 4"/>
          <p:cNvSpPr>
            <a:spLocks noGrp="1" noChangeArrowheads="1"/>
          </p:cNvSpPr>
          <p:nvPr>
            <p:ph type="dt" sz="half" idx="2"/>
          </p:nvPr>
        </p:nvSpPr>
        <p:spPr bwMode="auto">
          <a:xfrm>
            <a:off x="457200" y="6524625"/>
            <a:ext cx="2133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b="0">
                <a:solidFill>
                  <a:srgbClr val="000000"/>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5853113" y="6524625"/>
            <a:ext cx="2895600" cy="1968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a:solidFill>
                  <a:srgbClr val="000000"/>
                </a:solidFill>
                <a:latin typeface="Arial" charset="0"/>
              </a:defRPr>
            </a:lvl1pPr>
          </a:lstStyle>
          <a:p>
            <a:pPr>
              <a:defRPr/>
            </a:pPr>
            <a:endParaRPr lang="en-GB"/>
          </a:p>
        </p:txBody>
      </p:sp>
      <p:sp>
        <p:nvSpPr>
          <p:cNvPr id="15" name="Rectangle 14"/>
          <p:cNvSpPr/>
          <p:nvPr/>
        </p:nvSpPr>
        <p:spPr>
          <a:xfrm>
            <a:off x="0" y="0"/>
            <a:ext cx="9144000" cy="701675"/>
          </a:xfrm>
          <a:prstGeom prst="rect">
            <a:avLst/>
          </a:prstGeom>
          <a:solidFill>
            <a:srgbClr val="42A62A"/>
          </a:solidFill>
          <a:ln>
            <a:solidFill>
              <a:srgbClr val="42A62A"/>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7" name="Rectangle 6"/>
          <p:cNvSpPr/>
          <p:nvPr/>
        </p:nvSpPr>
        <p:spPr>
          <a:xfrm>
            <a:off x="4294188" y="6659563"/>
            <a:ext cx="611187" cy="198437"/>
          </a:xfrm>
          <a:prstGeom prst="rect">
            <a:avLst/>
          </a:prstGeom>
          <a:solidFill>
            <a:srgbClr val="42A62A"/>
          </a:solidFill>
          <a:ln>
            <a:solidFill>
              <a:srgbClr val="42A62A"/>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solidFill>
                <a:srgbClr val="FFFFFF"/>
              </a:solidFill>
            </a:endParaRPr>
          </a:p>
        </p:txBody>
      </p:sp>
      <p:sp>
        <p:nvSpPr>
          <p:cNvPr id="1030" name="Rectangle 6"/>
          <p:cNvSpPr>
            <a:spLocks noGrp="1" noChangeArrowheads="1"/>
          </p:cNvSpPr>
          <p:nvPr>
            <p:ph type="sldNum" sz="quarter" idx="4"/>
          </p:nvPr>
        </p:nvSpPr>
        <p:spPr bwMode="auto">
          <a:xfrm>
            <a:off x="4286250" y="6635750"/>
            <a:ext cx="628650" cy="23812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000">
                <a:solidFill>
                  <a:srgbClr val="FFFFFF"/>
                </a:solidFill>
              </a:defRPr>
            </a:lvl1pPr>
          </a:lstStyle>
          <a:p>
            <a:pPr>
              <a:defRPr/>
            </a:pPr>
            <a:fld id="{FCD1DF68-FBEE-49DC-90A8-E9B615548E01}" type="slidenum">
              <a:rPr lang="en-GB"/>
              <a:pPr>
                <a:defRPr/>
              </a:pPr>
              <a:t>‹#›</a:t>
            </a:fld>
            <a:endParaRPr lang="en-GB" dirty="0"/>
          </a:p>
        </p:txBody>
      </p:sp>
      <p:pic>
        <p:nvPicPr>
          <p:cNvPr id="2057"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3743325" y="19050"/>
            <a:ext cx="1620838" cy="124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5227" r:id="rId1"/>
    <p:sldLayoutId id="2147485228" r:id="rId2"/>
    <p:sldLayoutId id="2147485229" r:id="rId3"/>
    <p:sldLayoutId id="2147485214" r:id="rId4"/>
    <p:sldLayoutId id="2147485215" r:id="rId5"/>
    <p:sldLayoutId id="2147485216" r:id="rId6"/>
    <p:sldLayoutId id="2147485217" r:id="rId7"/>
    <p:sldLayoutId id="2147485218" r:id="rId8"/>
    <p:sldLayoutId id="2147485219" r:id="rId9"/>
    <p:sldLayoutId id="2147485220" r:id="rId10"/>
    <p:sldLayoutId id="2147485221" r:id="rId11"/>
    <p:sldLayoutId id="2147485222" r:id="rId12"/>
    <p:sldLayoutId id="2147485223"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000" b="1">
          <a:solidFill>
            <a:srgbClr val="42A62A"/>
          </a:solidFill>
          <a:latin typeface="+mj-lt"/>
          <a:ea typeface="+mj-ea"/>
          <a:cs typeface="+mj-cs"/>
        </a:defRPr>
      </a:lvl1pPr>
      <a:lvl2pPr algn="ctr" rtl="0" eaLnBrk="0" fontAlgn="base" hangingPunct="0">
        <a:spcBef>
          <a:spcPct val="0"/>
        </a:spcBef>
        <a:spcAft>
          <a:spcPct val="0"/>
        </a:spcAft>
        <a:defRPr sz="2000" b="1">
          <a:solidFill>
            <a:srgbClr val="42A62A"/>
          </a:solidFill>
          <a:latin typeface="Verdana" pitchFamily="34" charset="0"/>
        </a:defRPr>
      </a:lvl2pPr>
      <a:lvl3pPr algn="ctr" rtl="0" eaLnBrk="0" fontAlgn="base" hangingPunct="0">
        <a:spcBef>
          <a:spcPct val="0"/>
        </a:spcBef>
        <a:spcAft>
          <a:spcPct val="0"/>
        </a:spcAft>
        <a:defRPr sz="2000" b="1">
          <a:solidFill>
            <a:srgbClr val="42A62A"/>
          </a:solidFill>
          <a:latin typeface="Verdana" pitchFamily="34" charset="0"/>
        </a:defRPr>
      </a:lvl3pPr>
      <a:lvl4pPr algn="ctr" rtl="0" eaLnBrk="0" fontAlgn="base" hangingPunct="0">
        <a:spcBef>
          <a:spcPct val="0"/>
        </a:spcBef>
        <a:spcAft>
          <a:spcPct val="0"/>
        </a:spcAft>
        <a:defRPr sz="2000" b="1">
          <a:solidFill>
            <a:srgbClr val="42A62A"/>
          </a:solidFill>
          <a:latin typeface="Verdana" pitchFamily="34" charset="0"/>
        </a:defRPr>
      </a:lvl4pPr>
      <a:lvl5pPr algn="ctr" rtl="0" eaLnBrk="0" fontAlgn="base" hangingPunct="0">
        <a:spcBef>
          <a:spcPct val="0"/>
        </a:spcBef>
        <a:spcAft>
          <a:spcPct val="0"/>
        </a:spcAft>
        <a:defRPr sz="2000" b="1">
          <a:solidFill>
            <a:srgbClr val="42A62A"/>
          </a:solidFill>
          <a:latin typeface="Verdana" pitchFamily="34" charset="0"/>
        </a:defRPr>
      </a:lvl5pPr>
      <a:lvl6pPr marL="457200" algn="ctr" rtl="0" fontAlgn="base">
        <a:spcBef>
          <a:spcPct val="0"/>
        </a:spcBef>
        <a:spcAft>
          <a:spcPct val="0"/>
        </a:spcAft>
        <a:defRPr sz="2000" b="1">
          <a:solidFill>
            <a:srgbClr val="009999"/>
          </a:solidFill>
          <a:latin typeface="Verdana" pitchFamily="34" charset="0"/>
        </a:defRPr>
      </a:lvl6pPr>
      <a:lvl7pPr marL="914400" algn="ctr" rtl="0" fontAlgn="base">
        <a:spcBef>
          <a:spcPct val="0"/>
        </a:spcBef>
        <a:spcAft>
          <a:spcPct val="0"/>
        </a:spcAft>
        <a:defRPr sz="2000" b="1">
          <a:solidFill>
            <a:srgbClr val="009999"/>
          </a:solidFill>
          <a:latin typeface="Verdana" pitchFamily="34" charset="0"/>
        </a:defRPr>
      </a:lvl7pPr>
      <a:lvl8pPr marL="1371600" algn="ctr" rtl="0" fontAlgn="base">
        <a:spcBef>
          <a:spcPct val="0"/>
        </a:spcBef>
        <a:spcAft>
          <a:spcPct val="0"/>
        </a:spcAft>
        <a:defRPr sz="2000" b="1">
          <a:solidFill>
            <a:srgbClr val="009999"/>
          </a:solidFill>
          <a:latin typeface="Verdana" pitchFamily="34" charset="0"/>
        </a:defRPr>
      </a:lvl8pPr>
      <a:lvl9pPr marL="1828800" algn="ctr" rtl="0" fontAlgn="base">
        <a:spcBef>
          <a:spcPct val="0"/>
        </a:spcBef>
        <a:spcAft>
          <a:spcPct val="0"/>
        </a:spcAft>
        <a:defRPr sz="2000" b="1">
          <a:solidFill>
            <a:srgbClr val="009999"/>
          </a:solidFill>
          <a:latin typeface="Verdana" pitchFamily="34" charset="0"/>
        </a:defRPr>
      </a:lvl9pPr>
    </p:titleStyle>
    <p:bodyStyle>
      <a:lvl1pPr marL="342900" indent="-342900" algn="l" rtl="0" eaLnBrk="0" fontAlgn="base" hangingPunct="0">
        <a:spcBef>
          <a:spcPct val="20000"/>
        </a:spcBef>
        <a:spcAft>
          <a:spcPct val="0"/>
        </a:spcAft>
        <a:buClr>
          <a:schemeClr val="bg1"/>
        </a:buClr>
        <a:defRPr>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1600">
          <a:solidFill>
            <a:schemeClr val="tx1"/>
          </a:solidFill>
          <a:latin typeface="+mn-lt"/>
        </a:defRPr>
      </a:lvl2pPr>
      <a:lvl3pPr marL="1143000" indent="-228600" algn="l" rtl="0" eaLnBrk="0" fontAlgn="base" hangingPunct="0">
        <a:spcBef>
          <a:spcPct val="20000"/>
        </a:spcBef>
        <a:spcAft>
          <a:spcPct val="0"/>
        </a:spcAft>
        <a:buClr>
          <a:srgbClr val="0F5494"/>
        </a:buClr>
        <a:buFont typeface="Wingdings" pitchFamily="2" charset="2"/>
        <a:buChar char="§"/>
        <a:defRPr sz="1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hyperlink" Target="http://eur-lex.europa.eu/legal-content/EN/TXT/?uri=OJ:JOL_2014_317_R_0004" TargetMode="Externa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hyperlink" Target="mailto:agriB5@ec.europa.eu" TargetMode="Externa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4"/>
          <p:cNvSpPr>
            <a:spLocks noGrp="1" noChangeArrowheads="1"/>
          </p:cNvSpPr>
          <p:nvPr>
            <p:ph type="ctrTitle"/>
          </p:nvPr>
        </p:nvSpPr>
        <p:spPr>
          <a:xfrm>
            <a:off x="3743722" y="1988840"/>
            <a:ext cx="5426546" cy="2449512"/>
          </a:xfrm>
        </p:spPr>
        <p:txBody>
          <a:bodyPr/>
          <a:lstStyle/>
          <a:p>
            <a:pPr algn="r"/>
            <a:r>
              <a:rPr lang="en-GB" sz="2800" dirty="0" smtClean="0">
                <a:solidFill>
                  <a:srgbClr val="FFFFFF"/>
                </a:solidFill>
              </a:rPr>
              <a:t>The new</a:t>
            </a:r>
            <a:r>
              <a:rPr lang="en-GB" sz="2800" dirty="0">
                <a:solidFill>
                  <a:srgbClr val="FFFFFF"/>
                </a:solidFill>
              </a:rPr>
              <a:t> </a:t>
            </a:r>
            <a:r>
              <a:rPr lang="en-GB" sz="2800" dirty="0" smtClean="0">
                <a:solidFill>
                  <a:srgbClr val="FFFFFF"/>
                </a:solidFill>
              </a:rPr>
              <a:t>promotion policy</a:t>
            </a:r>
            <a:br>
              <a:rPr lang="en-GB" sz="2800" dirty="0" smtClean="0">
                <a:solidFill>
                  <a:srgbClr val="FFFFFF"/>
                </a:solidFill>
              </a:rPr>
            </a:br>
            <a:r>
              <a:rPr lang="en-GB" sz="2800" dirty="0" smtClean="0">
                <a:solidFill>
                  <a:srgbClr val="FFFFFF"/>
                </a:solidFill>
              </a:rPr>
              <a:t/>
            </a:r>
            <a:br>
              <a:rPr lang="en-GB" sz="2800" dirty="0" smtClean="0">
                <a:solidFill>
                  <a:srgbClr val="FFFFFF"/>
                </a:solidFill>
              </a:rPr>
            </a:br>
            <a:r>
              <a:rPr lang="en-GB" sz="2000" dirty="0" smtClean="0">
                <a:solidFill>
                  <a:srgbClr val="FFFFFF"/>
                </a:solidFill>
              </a:rPr>
              <a:t/>
            </a:r>
            <a:br>
              <a:rPr lang="en-GB" sz="2000" dirty="0" smtClean="0">
                <a:solidFill>
                  <a:srgbClr val="FFFFFF"/>
                </a:solidFill>
              </a:rPr>
            </a:br>
            <a:r>
              <a:rPr lang="en-GB" sz="2000" dirty="0" smtClean="0">
                <a:solidFill>
                  <a:srgbClr val="FFFFFF"/>
                </a:solidFill>
              </a:rPr>
              <a:t/>
            </a:r>
            <a:br>
              <a:rPr lang="en-GB" sz="2000" dirty="0" smtClean="0">
                <a:solidFill>
                  <a:srgbClr val="FFFFFF"/>
                </a:solidFill>
              </a:rPr>
            </a:br>
            <a:r>
              <a:rPr lang="en-GB" sz="2000" dirty="0" smtClean="0">
                <a:solidFill>
                  <a:srgbClr val="FFFFFF"/>
                </a:solidFill>
              </a:rPr>
              <a:t/>
            </a:r>
            <a:br>
              <a:rPr lang="en-GB" sz="2000" dirty="0" smtClean="0">
                <a:solidFill>
                  <a:srgbClr val="FFFFFF"/>
                </a:solidFill>
              </a:rPr>
            </a:br>
            <a:r>
              <a:rPr lang="en-GB" sz="2000" dirty="0" smtClean="0">
                <a:solidFill>
                  <a:srgbClr val="FFFFFF"/>
                </a:solidFill>
              </a:rPr>
              <a:t/>
            </a:r>
            <a:br>
              <a:rPr lang="en-GB" sz="2000" dirty="0" smtClean="0">
                <a:solidFill>
                  <a:srgbClr val="FFFFFF"/>
                </a:solidFill>
              </a:rPr>
            </a:br>
            <a:r>
              <a:rPr lang="fr-BE" dirty="0" smtClean="0">
                <a:solidFill>
                  <a:srgbClr val="FF0000"/>
                </a:solidFill>
              </a:rPr>
              <a:t/>
            </a:r>
            <a:br>
              <a:rPr lang="fr-BE" dirty="0" smtClean="0">
                <a:solidFill>
                  <a:srgbClr val="FF0000"/>
                </a:solidFill>
              </a:rPr>
            </a:br>
            <a:endParaRPr lang="en-GB" dirty="0" smtClean="0">
              <a:solidFill>
                <a:srgbClr val="FF0000"/>
              </a:solidFill>
            </a:endParaRPr>
          </a:p>
        </p:txBody>
      </p:sp>
      <p:sp>
        <p:nvSpPr>
          <p:cNvPr id="9219" name="Rectangle 5"/>
          <p:cNvSpPr>
            <a:spLocks noGrp="1" noChangeArrowheads="1"/>
          </p:cNvSpPr>
          <p:nvPr>
            <p:ph type="subTitle" idx="1"/>
          </p:nvPr>
        </p:nvSpPr>
        <p:spPr>
          <a:xfrm>
            <a:off x="3707904" y="4724400"/>
            <a:ext cx="5256709" cy="1152525"/>
          </a:xfrm>
        </p:spPr>
        <p:txBody>
          <a:bodyPr/>
          <a:lstStyle/>
          <a:p>
            <a:pPr marL="0" indent="0" eaLnBrk="1" hangingPunct="1">
              <a:buClr>
                <a:srgbClr val="FFFFFF"/>
              </a:buClr>
            </a:pPr>
            <a:r>
              <a:rPr lang="en-US" dirty="0" smtClean="0">
                <a:solidFill>
                  <a:srgbClr val="FFFFFF"/>
                </a:solidFill>
              </a:rPr>
              <a:t>Civil dialogue group Quality &amp; Promotion</a:t>
            </a:r>
          </a:p>
          <a:p>
            <a:pPr marL="0" indent="0" eaLnBrk="1" hangingPunct="1">
              <a:buClr>
                <a:srgbClr val="FFFFFF"/>
              </a:buClr>
            </a:pPr>
            <a:r>
              <a:rPr lang="en-US" dirty="0">
                <a:solidFill>
                  <a:srgbClr val="FFFFFF"/>
                </a:solidFill>
              </a:rPr>
              <a:t/>
            </a:r>
            <a:br>
              <a:rPr lang="en-US" dirty="0">
                <a:solidFill>
                  <a:srgbClr val="FFFFFF"/>
                </a:solidFill>
              </a:rPr>
            </a:br>
            <a:r>
              <a:rPr lang="en-US" dirty="0" smtClean="0">
                <a:solidFill>
                  <a:srgbClr val="FFFFFF"/>
                </a:solidFill>
              </a:rPr>
              <a:t>21 November 2014</a:t>
            </a:r>
            <a:endParaRPr lang="en-GB" dirty="0" smtClean="0">
              <a:solidFill>
                <a:srgbClr val="FFFFFF"/>
              </a:solidFill>
            </a:endParaRPr>
          </a:p>
        </p:txBody>
      </p:sp>
      <p:pic>
        <p:nvPicPr>
          <p:cNvPr id="1026" name="Picture 2" descr="C:\Users\THISSMA\AppData\Local\Microsoft\Windows\Temporary Internet Files\Content.Outlook\GPZ7LADV\ENJO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1628800"/>
            <a:ext cx="2520280" cy="45804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052736"/>
            <a:ext cx="8656513" cy="576287"/>
          </a:xfrm>
        </p:spPr>
        <p:txBody>
          <a:bodyPr/>
          <a:lstStyle/>
          <a:p>
            <a:r>
              <a:rPr lang="fr-BE" dirty="0" smtClean="0"/>
              <a:t>Simplification and </a:t>
            </a:r>
            <a:r>
              <a:rPr lang="fr-BE" dirty="0" err="1" smtClean="0"/>
              <a:t>better</a:t>
            </a:r>
            <a:r>
              <a:rPr lang="fr-BE" dirty="0" smtClean="0"/>
              <a:t> </a:t>
            </a:r>
            <a:r>
              <a:rPr lang="fr-BE" dirty="0" err="1" smtClean="0"/>
              <a:t>regulation</a:t>
            </a:r>
            <a:r>
              <a:rPr lang="fr-BE" dirty="0" smtClean="0"/>
              <a:t> for the future promotion </a:t>
            </a:r>
            <a:r>
              <a:rPr lang="fr-BE" dirty="0" err="1" smtClean="0"/>
              <a:t>policy</a:t>
            </a:r>
            <a:endParaRPr lang="fr-FR" dirty="0"/>
          </a:p>
        </p:txBody>
      </p:sp>
      <p:sp>
        <p:nvSpPr>
          <p:cNvPr id="3" name="Content Placeholder 2"/>
          <p:cNvSpPr>
            <a:spLocks noGrp="1"/>
          </p:cNvSpPr>
          <p:nvPr>
            <p:ph idx="1"/>
          </p:nvPr>
        </p:nvSpPr>
        <p:spPr>
          <a:xfrm>
            <a:off x="323528" y="1916832"/>
            <a:ext cx="8582025" cy="4824413"/>
          </a:xfrm>
        </p:spPr>
        <p:txBody>
          <a:bodyPr/>
          <a:lstStyle/>
          <a:p>
            <a:r>
              <a:rPr lang="en-GB" b="1" u="sng" dirty="0" smtClean="0"/>
              <a:t>Open questions on several themes:</a:t>
            </a:r>
          </a:p>
          <a:p>
            <a:pPr>
              <a:buClr>
                <a:srgbClr val="42A62A"/>
              </a:buClr>
              <a:buFont typeface="Arial" panose="020B0604020202020204" pitchFamily="34" charset="0"/>
              <a:buChar char="•"/>
            </a:pPr>
            <a:r>
              <a:rPr lang="en-GB" dirty="0" smtClean="0"/>
              <a:t>Brands</a:t>
            </a:r>
          </a:p>
          <a:p>
            <a:pPr>
              <a:buClr>
                <a:srgbClr val="42A62A"/>
              </a:buClr>
              <a:buFont typeface="Arial" panose="020B0604020202020204" pitchFamily="34" charset="0"/>
              <a:buChar char="•"/>
            </a:pPr>
            <a:r>
              <a:rPr lang="en-GB" dirty="0" smtClean="0"/>
              <a:t>Origin</a:t>
            </a:r>
          </a:p>
          <a:p>
            <a:pPr>
              <a:buClr>
                <a:srgbClr val="42A62A"/>
              </a:buClr>
              <a:buFont typeface="Arial" panose="020B0604020202020204" pitchFamily="34" charset="0"/>
              <a:buChar char="•"/>
            </a:pPr>
            <a:r>
              <a:rPr lang="en-GB" dirty="0" smtClean="0"/>
              <a:t>EU dimension</a:t>
            </a:r>
          </a:p>
          <a:p>
            <a:pPr>
              <a:buClr>
                <a:srgbClr val="42A62A"/>
              </a:buClr>
              <a:buFont typeface="Arial" panose="020B0604020202020204" pitchFamily="34" charset="0"/>
              <a:buChar char="•"/>
            </a:pPr>
            <a:r>
              <a:rPr lang="en-GB" dirty="0" smtClean="0"/>
              <a:t>Representativeness</a:t>
            </a:r>
          </a:p>
          <a:p>
            <a:pPr lvl="0">
              <a:buClr>
                <a:srgbClr val="42A62A"/>
              </a:buClr>
              <a:buFont typeface="Arial" panose="020B0604020202020204" pitchFamily="34" charset="0"/>
              <a:buChar char="•"/>
            </a:pPr>
            <a:r>
              <a:rPr lang="en-GB" dirty="0" smtClean="0"/>
              <a:t>Management </a:t>
            </a:r>
            <a:r>
              <a:rPr lang="en-GB" dirty="0"/>
              <a:t>of simple programmes</a:t>
            </a:r>
            <a:endParaRPr lang="fr-FR" dirty="0"/>
          </a:p>
          <a:p>
            <a:pPr lvl="0">
              <a:buClr>
                <a:srgbClr val="42A62A"/>
              </a:buClr>
              <a:buFont typeface="Arial" panose="020B0604020202020204" pitchFamily="34" charset="0"/>
              <a:buChar char="•"/>
            </a:pPr>
            <a:r>
              <a:rPr lang="en-GB" dirty="0"/>
              <a:t>Programme in case of crisis</a:t>
            </a:r>
          </a:p>
          <a:p>
            <a:pPr lvl="0">
              <a:buClr>
                <a:srgbClr val="42A62A"/>
              </a:buClr>
              <a:buFont typeface="Arial" panose="020B0604020202020204" pitchFamily="34" charset="0"/>
              <a:buChar char="•"/>
            </a:pPr>
            <a:r>
              <a:rPr lang="en-GB" dirty="0"/>
              <a:t>Monitoring and evaluation of programmes </a:t>
            </a:r>
            <a:endParaRPr lang="fr-FR" dirty="0"/>
          </a:p>
          <a:p>
            <a:endParaRPr lang="en-GB" dirty="0" smtClean="0"/>
          </a:p>
          <a:p>
            <a:r>
              <a:rPr lang="en-GB" b="1" u="sng" dirty="0" smtClean="0"/>
              <a:t>Written consultation of Members of CDG from 15.9 to 10.10.2014</a:t>
            </a:r>
          </a:p>
          <a:p>
            <a:pPr lvl="0">
              <a:buClr>
                <a:srgbClr val="42A62A"/>
              </a:buClr>
              <a:buFont typeface="Arial" panose="020B0604020202020204" pitchFamily="34" charset="0"/>
              <a:buChar char="•"/>
            </a:pPr>
            <a:r>
              <a:rPr lang="en-GB" dirty="0"/>
              <a:t>S</a:t>
            </a:r>
            <a:r>
              <a:rPr lang="en-GB" dirty="0" smtClean="0"/>
              <a:t>ummary </a:t>
            </a:r>
            <a:r>
              <a:rPr lang="en-GB" dirty="0"/>
              <a:t>of the 3 contributions received</a:t>
            </a:r>
          </a:p>
          <a:p>
            <a:pPr lvl="0">
              <a:buClr>
                <a:srgbClr val="42A62A"/>
              </a:buClr>
              <a:buFont typeface="Arial" panose="020B0604020202020204" pitchFamily="34" charset="0"/>
              <a:buChar char="•"/>
            </a:pPr>
            <a:r>
              <a:rPr lang="en-GB" dirty="0" smtClean="0"/>
              <a:t>Discussion</a:t>
            </a:r>
            <a:endParaRPr lang="en-GB" dirty="0"/>
          </a:p>
          <a:p>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10</a:t>
            </a:fld>
            <a:endParaRPr lang="en-GB" dirty="0"/>
          </a:p>
        </p:txBody>
      </p:sp>
    </p:spTree>
    <p:extLst>
      <p:ext uri="{BB962C8B-B14F-4D97-AF65-F5344CB8AC3E}">
        <p14:creationId xmlns:p14="http://schemas.microsoft.com/office/powerpoint/2010/main" val="35156996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11</a:t>
            </a:fld>
            <a:endParaRPr lang="en-GB" dirty="0"/>
          </a:p>
        </p:txBody>
      </p:sp>
      <p:pic>
        <p:nvPicPr>
          <p:cNvPr id="6" name="Picture 2" descr="C:\Users\THISSMA\AppData\Local\Microsoft\Windows\Temporary Internet Files\Content.Outlook\GPZ7LADV\ENJOY.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419872" y="1916832"/>
            <a:ext cx="2146153" cy="3900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91100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1268760"/>
            <a:ext cx="8582025" cy="4824413"/>
          </a:xfrm>
        </p:spPr>
        <p:txBody>
          <a:bodyPr/>
          <a:lstStyle/>
          <a:p>
            <a:pPr marL="0" marR="0" algn="just">
              <a:spcBef>
                <a:spcPts val="0"/>
              </a:spcBef>
              <a:spcAft>
                <a:spcPts val="1200"/>
              </a:spcAft>
            </a:pPr>
            <a:r>
              <a:rPr lang="en-GB" i="1" u="sng" dirty="0">
                <a:latin typeface="Times New Roman"/>
                <a:ea typeface="Times New Roman"/>
              </a:rPr>
              <a:t>Brands</a:t>
            </a:r>
            <a:endParaRPr lang="fr-FR" dirty="0">
              <a:latin typeface="Times New Roman"/>
              <a:ea typeface="Times New Roman"/>
            </a:endParaRPr>
          </a:p>
          <a:p>
            <a:pPr marL="0" marR="0" algn="just">
              <a:spcBef>
                <a:spcPts val="0"/>
              </a:spcBef>
              <a:spcAft>
                <a:spcPts val="1200"/>
              </a:spcAft>
            </a:pPr>
            <a:r>
              <a:rPr lang="en-GB" dirty="0">
                <a:latin typeface="Times New Roman"/>
                <a:ea typeface="Times New Roman"/>
              </a:rPr>
              <a:t>The new basic act provides that information provision and promotion measures shall not be brand-oriented. Nevertheless, it shall be possible for commercial brands to be visible during demonstrations or tastings and on information and promotional material. Each brand shall be "</a:t>
            </a:r>
            <a:r>
              <a:rPr lang="en-GB" i="1" u="sng" dirty="0">
                <a:latin typeface="Times New Roman"/>
                <a:ea typeface="Times New Roman"/>
              </a:rPr>
              <a:t>equally</a:t>
            </a:r>
            <a:r>
              <a:rPr lang="en-GB" i="1" dirty="0">
                <a:latin typeface="Times New Roman"/>
                <a:ea typeface="Times New Roman"/>
              </a:rPr>
              <a:t> visible and its graphic presentation shall use a </a:t>
            </a:r>
            <a:r>
              <a:rPr lang="en-GB" i="1" u="sng" dirty="0">
                <a:latin typeface="Times New Roman"/>
                <a:ea typeface="Times New Roman"/>
              </a:rPr>
              <a:t>smaller forma</a:t>
            </a:r>
            <a:r>
              <a:rPr lang="en-GB" i="1" dirty="0">
                <a:latin typeface="Times New Roman"/>
                <a:ea typeface="Times New Roman"/>
              </a:rPr>
              <a:t>t than the main Union message of the campaign</a:t>
            </a:r>
            <a:r>
              <a:rPr lang="en-GB" dirty="0">
                <a:latin typeface="Times New Roman"/>
                <a:ea typeface="Times New Roman"/>
              </a:rPr>
              <a:t>". </a:t>
            </a:r>
            <a:endParaRPr lang="fr-FR" dirty="0">
              <a:latin typeface="Times New Roman"/>
              <a:ea typeface="Times New Roman"/>
            </a:endParaRPr>
          </a:p>
          <a:p>
            <a:pPr marL="0" marR="0" algn="just">
              <a:spcBef>
                <a:spcPts val="0"/>
              </a:spcBef>
              <a:spcAft>
                <a:spcPts val="1200"/>
              </a:spcAft>
            </a:pPr>
            <a:r>
              <a:rPr lang="en-GB" b="1" i="1" dirty="0">
                <a:latin typeface="Times New Roman"/>
                <a:ea typeface="Times New Roman"/>
              </a:rPr>
              <a:t>How do you see the practical applicability of this condition? </a:t>
            </a:r>
            <a:endParaRPr lang="fr-FR" dirty="0">
              <a:latin typeface="Times New Roman"/>
              <a:ea typeface="Times New Roman"/>
            </a:endParaRPr>
          </a:p>
          <a:p>
            <a:pPr marL="0" marR="0" algn="just">
              <a:spcBef>
                <a:spcPts val="0"/>
              </a:spcBef>
              <a:spcAft>
                <a:spcPts val="1200"/>
              </a:spcAft>
            </a:pPr>
            <a:r>
              <a:rPr lang="en-GB" b="1" i="1" dirty="0">
                <a:latin typeface="Times New Roman"/>
                <a:ea typeface="Times New Roman"/>
              </a:rPr>
              <a:t>Should the implementing act (i) remain general and solely stress that the banner of brands should be "largely smaller" that the main EU message or (ii) be more specific and for example define a maximum area of [10%] for the banner of brands on all visual support?</a:t>
            </a:r>
            <a:endParaRPr lang="fr-FR" dirty="0">
              <a:latin typeface="Times New Roman"/>
              <a:ea typeface="Times New Roman"/>
            </a:endParaRPr>
          </a:p>
          <a:p>
            <a:pPr marL="0" marR="0" algn="just">
              <a:spcBef>
                <a:spcPts val="0"/>
              </a:spcBef>
              <a:spcAft>
                <a:spcPts val="1200"/>
              </a:spcAft>
            </a:pPr>
            <a:r>
              <a:rPr lang="en-GB" b="1" i="1" dirty="0">
                <a:latin typeface="Times New Roman"/>
                <a:ea typeface="Times New Roman"/>
              </a:rPr>
              <a:t>What would be the control implications for each of these two options? </a:t>
            </a:r>
            <a:endParaRPr lang="fr-FR" dirty="0">
              <a:latin typeface="Times New Roman"/>
              <a:ea typeface="Times New Roman"/>
            </a:endParaRPr>
          </a:p>
          <a:p>
            <a:pPr marL="0" marR="0" algn="just">
              <a:spcBef>
                <a:spcPts val="0"/>
              </a:spcBef>
              <a:spcAft>
                <a:spcPts val="1200"/>
              </a:spcAft>
            </a:pPr>
            <a:r>
              <a:rPr lang="en-GB" b="1" i="1" dirty="0">
                <a:latin typeface="Times New Roman"/>
                <a:ea typeface="Times New Roman"/>
              </a:rPr>
              <a:t>Would it be possible to apply it to all information and promotion actions and/or to all media used? Should it not be limited to the visual communication only? (in view of the difficulty to have a "largely smaller message of brands" in an audio spot for instance)</a:t>
            </a:r>
            <a:endParaRPr lang="fr-FR" dirty="0">
              <a:latin typeface="Times New Roman"/>
              <a:ea typeface="Times New Roman"/>
            </a:endParaRPr>
          </a:p>
          <a:p>
            <a:pPr marL="0" marR="0" algn="just">
              <a:spcBef>
                <a:spcPts val="0"/>
              </a:spcBef>
              <a:spcAft>
                <a:spcPts val="1200"/>
              </a:spcAft>
            </a:pPr>
            <a:endParaRPr lang="fr-FR" dirty="0">
              <a:latin typeface="Times New Roman"/>
              <a:ea typeface="Times New Roman"/>
            </a:endParaRPr>
          </a:p>
          <a:p>
            <a:endParaRPr lang="fr-FR"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12</a:t>
            </a:fld>
            <a:endParaRPr lang="en-GB" dirty="0"/>
          </a:p>
        </p:txBody>
      </p:sp>
    </p:spTree>
    <p:extLst>
      <p:ext uri="{BB962C8B-B14F-4D97-AF65-F5344CB8AC3E}">
        <p14:creationId xmlns:p14="http://schemas.microsoft.com/office/powerpoint/2010/main" val="40633664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a:xfrm>
            <a:off x="323528" y="1052736"/>
            <a:ext cx="8582025" cy="4824413"/>
          </a:xfrm>
        </p:spPr>
        <p:txBody>
          <a:bodyPr/>
          <a:lstStyle/>
          <a:p>
            <a:pPr marL="0" lvl="0" algn="just">
              <a:spcBef>
                <a:spcPts val="0"/>
              </a:spcBef>
              <a:spcAft>
                <a:spcPts val="1200"/>
              </a:spcAft>
              <a:buClr>
                <a:srgbClr val="FFFFFF"/>
              </a:buClr>
            </a:pPr>
            <a:r>
              <a:rPr lang="en-GB" sz="1600" i="1" u="sng" dirty="0">
                <a:latin typeface="Times New Roman"/>
                <a:ea typeface="Times New Roman"/>
              </a:rPr>
              <a:t>Origin</a:t>
            </a:r>
            <a:endParaRPr lang="fr-FR" sz="1600" dirty="0">
              <a:latin typeface="Times New Roman"/>
              <a:ea typeface="Times New Roman"/>
            </a:endParaRPr>
          </a:p>
          <a:p>
            <a:pPr marL="0" lvl="0" algn="just">
              <a:spcBef>
                <a:spcPts val="0"/>
              </a:spcBef>
              <a:spcAft>
                <a:spcPts val="1200"/>
              </a:spcAft>
              <a:buClr>
                <a:srgbClr val="FFFFFF"/>
              </a:buClr>
            </a:pPr>
            <a:r>
              <a:rPr lang="en-GB" sz="1600" dirty="0">
                <a:latin typeface="Times New Roman"/>
                <a:ea typeface="Times New Roman"/>
              </a:rPr>
              <a:t>The new basic act provides that information provision and promotion measures shall not be origin-oriented. Nevertheless, it shall be possible for the origin of products to be visible on information and promotional material, subject to the following rules:</a:t>
            </a:r>
            <a:endParaRPr lang="fr-FR" sz="1600" dirty="0">
              <a:latin typeface="Times New Roman"/>
              <a:ea typeface="Times New Roman"/>
            </a:endParaRPr>
          </a:p>
          <a:p>
            <a:pPr marL="0" lvl="0" algn="just">
              <a:spcBef>
                <a:spcPts val="0"/>
              </a:spcBef>
              <a:spcAft>
                <a:spcPts val="1200"/>
              </a:spcAft>
              <a:buClr>
                <a:srgbClr val="FFFFFF"/>
              </a:buClr>
            </a:pPr>
            <a:r>
              <a:rPr lang="en-GB" sz="1600" dirty="0">
                <a:latin typeface="Times New Roman"/>
                <a:ea typeface="Times New Roman"/>
              </a:rPr>
              <a:t>(a)	in the internal market, the mention of the origin must always be secondary in relation to the main Union message of the campaign.</a:t>
            </a:r>
            <a:endParaRPr lang="fr-FR" sz="1600" dirty="0">
              <a:latin typeface="Times New Roman"/>
              <a:ea typeface="Times New Roman"/>
            </a:endParaRPr>
          </a:p>
          <a:p>
            <a:pPr marL="0" lvl="0" algn="just">
              <a:spcBef>
                <a:spcPts val="0"/>
              </a:spcBef>
              <a:spcAft>
                <a:spcPts val="1200"/>
              </a:spcAft>
              <a:buClr>
                <a:srgbClr val="FFFFFF"/>
              </a:buClr>
            </a:pPr>
            <a:r>
              <a:rPr lang="en-GB" sz="1600" dirty="0">
                <a:latin typeface="Times New Roman"/>
                <a:ea typeface="Times New Roman"/>
              </a:rPr>
              <a:t> (b)	in third countries, the mention of the origin may be on the same level as the main Union message of the campaign.</a:t>
            </a:r>
            <a:endParaRPr lang="fr-FR" sz="1600" dirty="0">
              <a:latin typeface="Times New Roman"/>
              <a:ea typeface="Times New Roman"/>
            </a:endParaRPr>
          </a:p>
          <a:p>
            <a:pPr marL="0" lvl="0" algn="just">
              <a:spcBef>
                <a:spcPts val="0"/>
              </a:spcBef>
              <a:spcAft>
                <a:spcPts val="1200"/>
              </a:spcAft>
              <a:buClr>
                <a:srgbClr val="FFFFFF"/>
              </a:buClr>
            </a:pPr>
            <a:r>
              <a:rPr lang="en-GB" sz="1600" dirty="0">
                <a:latin typeface="Times New Roman"/>
                <a:ea typeface="Times New Roman"/>
              </a:rPr>
              <a:t>(c)	for products recognised under the EU quality schemes, the origin registered in the denomination may be mentioned without any restriction.</a:t>
            </a:r>
            <a:endParaRPr lang="fr-FR" sz="1600" dirty="0">
              <a:latin typeface="Times New Roman"/>
              <a:ea typeface="Times New Roman"/>
            </a:endParaRPr>
          </a:p>
          <a:p>
            <a:pPr marL="0" lvl="0" algn="just">
              <a:spcBef>
                <a:spcPts val="0"/>
              </a:spcBef>
              <a:spcAft>
                <a:spcPts val="1200"/>
              </a:spcAft>
              <a:buClr>
                <a:srgbClr val="FFFFFF"/>
              </a:buClr>
            </a:pPr>
            <a:r>
              <a:rPr lang="en-GB" sz="1600" b="1" i="1" dirty="0">
                <a:latin typeface="Times New Roman"/>
                <a:ea typeface="Times New Roman"/>
              </a:rPr>
              <a:t>How do you see the practical applicability of this possibility? Are the rules sufficiently clear/applicable? If not, what specifications/clarifications should in your opinion be laid down in the implementing act, if any? </a:t>
            </a:r>
            <a:endParaRPr lang="fr-FR" sz="1600" dirty="0">
              <a:latin typeface="Times New Roman"/>
              <a:ea typeface="Times New Roman"/>
            </a:endParaRPr>
          </a:p>
          <a:p>
            <a:pPr marL="0" lvl="0" algn="just">
              <a:spcBef>
                <a:spcPts val="0"/>
              </a:spcBef>
              <a:spcAft>
                <a:spcPts val="1200"/>
              </a:spcAft>
              <a:buClr>
                <a:srgbClr val="FFFFFF"/>
              </a:buClr>
            </a:pPr>
            <a:r>
              <a:rPr lang="en-GB" sz="1600" b="1" i="1" dirty="0">
                <a:latin typeface="Times New Roman"/>
                <a:ea typeface="Times New Roman"/>
              </a:rPr>
              <a:t>For example, would it be possible to apply the rules to all information and promotion actions, and/or to all media used? If not, should the rules be limited to the visual communication only?</a:t>
            </a:r>
            <a:endParaRPr lang="fr-FR" sz="1600" dirty="0">
              <a:latin typeface="Times New Roman"/>
              <a:ea typeface="Times New Roman"/>
            </a:endParaRPr>
          </a:p>
          <a:p>
            <a:pPr marL="0" lvl="0" algn="just">
              <a:spcBef>
                <a:spcPts val="0"/>
              </a:spcBef>
              <a:spcAft>
                <a:spcPts val="1200"/>
              </a:spcAft>
              <a:buClr>
                <a:srgbClr val="FFFFFF"/>
              </a:buClr>
            </a:pPr>
            <a:r>
              <a:rPr lang="en-GB" sz="1600" b="1" i="1" dirty="0">
                <a:latin typeface="Times New Roman"/>
                <a:ea typeface="Times New Roman"/>
              </a:rPr>
              <a:t>Should the reference to origin be limited for example, to the "national origin" to avoid any misuse of "regional origin" and misleading with protected names under PDO, PGI schemes?</a:t>
            </a:r>
            <a:endParaRPr lang="fr-FR" sz="1600"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13</a:t>
            </a:fld>
            <a:endParaRPr lang="en-GB" dirty="0"/>
          </a:p>
        </p:txBody>
      </p:sp>
    </p:spTree>
    <p:extLst>
      <p:ext uri="{BB962C8B-B14F-4D97-AF65-F5344CB8AC3E}">
        <p14:creationId xmlns:p14="http://schemas.microsoft.com/office/powerpoint/2010/main" val="12682562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836712"/>
            <a:ext cx="8582025" cy="4824413"/>
          </a:xfrm>
        </p:spPr>
        <p:txBody>
          <a:bodyPr/>
          <a:lstStyle/>
          <a:p>
            <a:pPr marL="0" lvl="0" algn="just">
              <a:spcBef>
                <a:spcPts val="0"/>
              </a:spcBef>
              <a:spcAft>
                <a:spcPts val="1200"/>
              </a:spcAft>
              <a:buClr>
                <a:srgbClr val="FFFFFF"/>
              </a:buClr>
            </a:pPr>
            <a:r>
              <a:rPr lang="en-GB" sz="1600" i="1" u="sng" dirty="0">
                <a:latin typeface="Times New Roman"/>
                <a:ea typeface="Times New Roman"/>
              </a:rPr>
              <a:t>EU dimension </a:t>
            </a:r>
            <a:endParaRPr lang="fr-FR" sz="1600" dirty="0">
              <a:latin typeface="Times New Roman"/>
              <a:ea typeface="Times New Roman"/>
            </a:endParaRPr>
          </a:p>
          <a:p>
            <a:pPr marL="0" lvl="0" algn="just">
              <a:spcBef>
                <a:spcPts val="0"/>
              </a:spcBef>
              <a:spcAft>
                <a:spcPts val="1200"/>
              </a:spcAft>
              <a:buClr>
                <a:srgbClr val="FFFFFF"/>
              </a:buClr>
            </a:pPr>
            <a:r>
              <a:rPr lang="en-GB" sz="1600" dirty="0">
                <a:latin typeface="Times New Roman"/>
                <a:ea typeface="Times New Roman"/>
              </a:rPr>
              <a:t>The information provision and promotion measures co-financed by the Union should demonstrate a specific Union dimension.</a:t>
            </a:r>
            <a:endParaRPr lang="fr-FR" sz="1600" dirty="0">
              <a:latin typeface="Times New Roman"/>
              <a:ea typeface="Times New Roman"/>
            </a:endParaRPr>
          </a:p>
          <a:p>
            <a:pPr marL="0" lvl="0" algn="just">
              <a:spcBef>
                <a:spcPts val="0"/>
              </a:spcBef>
              <a:spcAft>
                <a:spcPts val="1200"/>
              </a:spcAft>
              <a:buClr>
                <a:srgbClr val="FFFFFF"/>
              </a:buClr>
            </a:pPr>
            <a:r>
              <a:rPr lang="en-GB" sz="1600" b="1" i="1" dirty="0">
                <a:latin typeface="Times New Roman"/>
                <a:ea typeface="Times New Roman"/>
              </a:rPr>
              <a:t>What kind of criteria could be used to ensure the EU dimension of a programme and its EU added value?</a:t>
            </a:r>
            <a:endParaRPr lang="fr-FR" sz="1600" dirty="0">
              <a:latin typeface="Times New Roman"/>
              <a:ea typeface="Times New Roman"/>
            </a:endParaRPr>
          </a:p>
          <a:p>
            <a:pPr marL="0" lvl="0" algn="just">
              <a:spcBef>
                <a:spcPts val="0"/>
              </a:spcBef>
              <a:spcAft>
                <a:spcPts val="1200"/>
              </a:spcAft>
              <a:buClr>
                <a:srgbClr val="FFFFFF"/>
              </a:buClr>
            </a:pPr>
            <a:r>
              <a:rPr lang="en-GB" sz="1600" b="1" i="1" dirty="0">
                <a:latin typeface="Times New Roman"/>
                <a:ea typeface="Times New Roman"/>
              </a:rPr>
              <a:t>How could for instance the EU dimension be demonstrated of a simple programme that is solely implemented in a MS where the proposing organisation is established? </a:t>
            </a:r>
            <a:endParaRPr lang="fr-FR" sz="1600" dirty="0">
              <a:latin typeface="Times New Roman"/>
              <a:ea typeface="Times New Roman"/>
            </a:endParaRPr>
          </a:p>
          <a:p>
            <a:pPr marL="0" lvl="0" algn="just">
              <a:spcBef>
                <a:spcPts val="0"/>
              </a:spcBef>
              <a:spcAft>
                <a:spcPts val="1200"/>
              </a:spcAft>
              <a:buClr>
                <a:srgbClr val="FFFFFF"/>
              </a:buClr>
            </a:pPr>
            <a:r>
              <a:rPr lang="en-GB" sz="1600" i="1" u="sng" dirty="0">
                <a:latin typeface="Times New Roman"/>
                <a:ea typeface="Times New Roman"/>
              </a:rPr>
              <a:t>Representativeness</a:t>
            </a:r>
            <a:endParaRPr lang="fr-FR" sz="1600" dirty="0">
              <a:latin typeface="Times New Roman"/>
              <a:ea typeface="Times New Roman"/>
            </a:endParaRPr>
          </a:p>
          <a:p>
            <a:pPr marL="0" lvl="0" algn="just">
              <a:spcBef>
                <a:spcPts val="0"/>
              </a:spcBef>
              <a:spcAft>
                <a:spcPts val="1200"/>
              </a:spcAft>
              <a:buClr>
                <a:srgbClr val="FFFFFF"/>
              </a:buClr>
            </a:pPr>
            <a:r>
              <a:rPr lang="en-GB" sz="1600" dirty="0">
                <a:latin typeface="Times New Roman"/>
                <a:ea typeface="Times New Roman"/>
              </a:rPr>
              <a:t>The new basic act establishes that "those proposing organisation shall respect certain conditions to guarantee that they are representative and that the programme is of a significant scale." (</a:t>
            </a:r>
            <a:endParaRPr lang="fr-FR" sz="1600" dirty="0">
              <a:latin typeface="Times New Roman"/>
              <a:ea typeface="Times New Roman"/>
            </a:endParaRPr>
          </a:p>
          <a:p>
            <a:pPr marL="0" lvl="0" algn="just">
              <a:spcBef>
                <a:spcPts val="0"/>
              </a:spcBef>
              <a:spcAft>
                <a:spcPts val="1200"/>
              </a:spcAft>
              <a:buClr>
                <a:srgbClr val="FFFFFF"/>
              </a:buClr>
            </a:pPr>
            <a:r>
              <a:rPr lang="en-GB" sz="1600" b="1" i="1" dirty="0">
                <a:latin typeface="Times New Roman"/>
                <a:ea typeface="Times New Roman"/>
              </a:rPr>
              <a:t>Would it be simpler to establish quantitative criteria taking into account the diversity of proposing organisations? </a:t>
            </a:r>
            <a:endParaRPr lang="fr-FR" sz="1600" dirty="0">
              <a:latin typeface="Times New Roman"/>
              <a:ea typeface="Times New Roman"/>
            </a:endParaRPr>
          </a:p>
          <a:p>
            <a:pPr marL="0" lvl="0" algn="just">
              <a:spcBef>
                <a:spcPts val="0"/>
              </a:spcBef>
              <a:spcAft>
                <a:spcPts val="1200"/>
              </a:spcAft>
              <a:buClr>
                <a:srgbClr val="FFFFFF"/>
              </a:buClr>
            </a:pPr>
            <a:r>
              <a:rPr lang="en-GB" sz="1600" b="1" i="1" dirty="0">
                <a:latin typeface="Times New Roman"/>
                <a:ea typeface="Times New Roman"/>
              </a:rPr>
              <a:t>Which quantitative criteria could be established to assess the representativeness of the different proposing organisations? Should we consider the representativeness in terms of production, number of members, etc.? </a:t>
            </a:r>
            <a:endParaRPr lang="fr-FR" sz="1600" dirty="0">
              <a:latin typeface="Times New Roman"/>
              <a:ea typeface="Times New Roman"/>
            </a:endParaRPr>
          </a:p>
          <a:p>
            <a:pPr marL="0" lvl="0" algn="just">
              <a:spcBef>
                <a:spcPts val="0"/>
              </a:spcBef>
              <a:spcAft>
                <a:spcPts val="1200"/>
              </a:spcAft>
              <a:buClr>
                <a:srgbClr val="FFFFFF"/>
              </a:buClr>
            </a:pPr>
            <a:r>
              <a:rPr lang="en-GB" sz="1600" b="1" i="1" dirty="0">
                <a:latin typeface="Times New Roman"/>
                <a:ea typeface="Times New Roman"/>
              </a:rPr>
              <a:t>Would it be possible to apply the same conditions to the different type of proposing organisations or should specific conditions be defined for each type? If you consider specific conditions necessary, please detail by category of proposing organisations defined in the regulation. Should we provide for the possibility to derogate to those criteria if duly justified or not?</a:t>
            </a:r>
            <a:endParaRPr lang="fr-FR" sz="1600" dirty="0">
              <a:latin typeface="Times New Roman"/>
              <a:ea typeface="Times New Roman"/>
            </a:endParaRPr>
          </a:p>
          <a:p>
            <a:endParaRPr lang="fr-FR" sz="1600"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14</a:t>
            </a:fld>
            <a:endParaRPr lang="en-GB" dirty="0"/>
          </a:p>
        </p:txBody>
      </p:sp>
    </p:spTree>
    <p:extLst>
      <p:ext uri="{BB962C8B-B14F-4D97-AF65-F5344CB8AC3E}">
        <p14:creationId xmlns:p14="http://schemas.microsoft.com/office/powerpoint/2010/main" val="14383616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908720"/>
            <a:ext cx="8582025" cy="4824413"/>
          </a:xfrm>
        </p:spPr>
        <p:txBody>
          <a:bodyPr/>
          <a:lstStyle/>
          <a:p>
            <a:pPr marL="0" lvl="0" algn="just">
              <a:spcBef>
                <a:spcPts val="0"/>
              </a:spcBef>
              <a:spcAft>
                <a:spcPts val="1200"/>
              </a:spcAft>
              <a:buClr>
                <a:srgbClr val="FFFFFF"/>
              </a:buClr>
            </a:pPr>
            <a:r>
              <a:rPr lang="en-GB" sz="1400" i="1" u="sng" dirty="0">
                <a:latin typeface="Times New Roman"/>
                <a:ea typeface="Times New Roman"/>
              </a:rPr>
              <a:t>Programme in case of crisis</a:t>
            </a:r>
            <a:endParaRPr lang="fr-FR" sz="1400" dirty="0">
              <a:latin typeface="Times New Roman"/>
              <a:ea typeface="Times New Roman"/>
            </a:endParaRPr>
          </a:p>
          <a:p>
            <a:pPr marL="0" lvl="0" algn="just">
              <a:spcBef>
                <a:spcPts val="0"/>
              </a:spcBef>
              <a:spcAft>
                <a:spcPts val="1200"/>
              </a:spcAft>
              <a:buClr>
                <a:srgbClr val="FFFFFF"/>
              </a:buClr>
            </a:pPr>
            <a:r>
              <a:rPr lang="en-GB" sz="1400" dirty="0">
                <a:latin typeface="Times New Roman"/>
                <a:ea typeface="Times New Roman"/>
              </a:rPr>
              <a:t>In line with the new crisis measures established under the common organisation of the markets in agricultural products (Regulation (EU) N°1308/2013), the regulation provides for an higher EU </a:t>
            </a:r>
            <a:r>
              <a:rPr lang="en-GB" sz="1400" dirty="0" err="1">
                <a:latin typeface="Times New Roman"/>
                <a:ea typeface="Times New Roman"/>
              </a:rPr>
              <a:t>cofinancing</a:t>
            </a:r>
            <a:r>
              <a:rPr lang="en-GB" sz="1400" dirty="0">
                <a:latin typeface="Times New Roman"/>
                <a:ea typeface="Times New Roman"/>
              </a:rPr>
              <a:t> rate of 85 % for programmes implemented in the event of serious market disturbance, loss of consumer confidence.</a:t>
            </a:r>
            <a:endParaRPr lang="fr-FR" sz="1400" dirty="0">
              <a:latin typeface="Times New Roman"/>
              <a:ea typeface="Times New Roman"/>
            </a:endParaRPr>
          </a:p>
          <a:p>
            <a:pPr marL="0" lvl="0" algn="just">
              <a:spcBef>
                <a:spcPts val="0"/>
              </a:spcBef>
              <a:spcAft>
                <a:spcPts val="1200"/>
              </a:spcAft>
              <a:buClr>
                <a:srgbClr val="FFFFFF"/>
              </a:buClr>
            </a:pPr>
            <a:r>
              <a:rPr lang="en-GB" sz="1400" dirty="0">
                <a:latin typeface="Times New Roman"/>
                <a:ea typeface="Times New Roman"/>
              </a:rPr>
              <a:t>To be applicable without any misunderstanding, the conditions under which the 85% </a:t>
            </a:r>
            <a:r>
              <a:rPr lang="en-GB" sz="1400" dirty="0" err="1">
                <a:latin typeface="Times New Roman"/>
                <a:ea typeface="Times New Roman"/>
              </a:rPr>
              <a:t>cofinancing</a:t>
            </a:r>
            <a:r>
              <a:rPr lang="en-GB" sz="1400" dirty="0">
                <a:latin typeface="Times New Roman"/>
                <a:ea typeface="Times New Roman"/>
              </a:rPr>
              <a:t> rate applies, should be clearly established.</a:t>
            </a:r>
            <a:endParaRPr lang="fr-FR" sz="1400" dirty="0">
              <a:latin typeface="Times New Roman"/>
              <a:ea typeface="Times New Roman"/>
            </a:endParaRPr>
          </a:p>
          <a:p>
            <a:pPr marL="0" lvl="0" algn="just">
              <a:spcBef>
                <a:spcPts val="0"/>
              </a:spcBef>
              <a:spcAft>
                <a:spcPts val="1200"/>
              </a:spcAft>
              <a:buClr>
                <a:srgbClr val="FFFFFF"/>
              </a:buClr>
            </a:pPr>
            <a:r>
              <a:rPr lang="en-GB" sz="1400" b="1" i="1" dirty="0">
                <a:latin typeface="Times New Roman"/>
                <a:ea typeface="Times New Roman"/>
              </a:rPr>
              <a:t>Which condition(s)/ which criteria('s) could be used as a "fait </a:t>
            </a:r>
            <a:r>
              <a:rPr lang="en-GB" sz="1400" b="1" i="1" dirty="0" err="1">
                <a:latin typeface="Times New Roman"/>
                <a:ea typeface="Times New Roman"/>
              </a:rPr>
              <a:t>générateur</a:t>
            </a:r>
            <a:r>
              <a:rPr lang="en-GB" sz="1400" b="1" i="1" dirty="0">
                <a:latin typeface="Times New Roman"/>
                <a:ea typeface="Times New Roman"/>
              </a:rPr>
              <a:t>" to determine the application of the 85% </a:t>
            </a:r>
            <a:r>
              <a:rPr lang="en-GB" sz="1400" b="1" i="1" dirty="0" err="1">
                <a:latin typeface="Times New Roman"/>
                <a:ea typeface="Times New Roman"/>
              </a:rPr>
              <a:t>cofinancing</a:t>
            </a:r>
            <a:r>
              <a:rPr lang="en-GB" sz="1400" b="1" i="1" dirty="0">
                <a:latin typeface="Times New Roman"/>
                <a:ea typeface="Times New Roman"/>
              </a:rPr>
              <a:t> rate in case of crisis ?</a:t>
            </a:r>
            <a:endParaRPr lang="fr-FR" sz="1400" dirty="0">
              <a:latin typeface="Times New Roman"/>
              <a:ea typeface="Times New Roman"/>
            </a:endParaRPr>
          </a:p>
          <a:p>
            <a:pPr marL="0" lvl="0" algn="just">
              <a:spcBef>
                <a:spcPts val="0"/>
              </a:spcBef>
              <a:spcAft>
                <a:spcPts val="1200"/>
              </a:spcAft>
              <a:buClr>
                <a:srgbClr val="FFFFFF"/>
              </a:buClr>
            </a:pPr>
            <a:r>
              <a:rPr lang="en-GB" sz="1400" i="1" u="sng" dirty="0">
                <a:latin typeface="Times New Roman"/>
                <a:ea typeface="Times New Roman"/>
              </a:rPr>
              <a:t>Management of simple programmes</a:t>
            </a:r>
            <a:endParaRPr lang="fr-FR" sz="1400" dirty="0">
              <a:latin typeface="Times New Roman"/>
              <a:ea typeface="Times New Roman"/>
            </a:endParaRPr>
          </a:p>
          <a:p>
            <a:pPr marL="0" lvl="0" algn="just">
              <a:spcBef>
                <a:spcPts val="0"/>
              </a:spcBef>
              <a:spcAft>
                <a:spcPts val="1200"/>
              </a:spcAft>
              <a:buClr>
                <a:srgbClr val="FFFFFF"/>
              </a:buClr>
            </a:pPr>
            <a:r>
              <a:rPr lang="en-GB" sz="1400" dirty="0">
                <a:latin typeface="Times New Roman"/>
                <a:ea typeface="Times New Roman"/>
              </a:rPr>
              <a:t>The multi programmes will receive support through grants and their management will follow the rules established within the Financial Regulation as regards grants (see Title VI of Regulation (EU) No 966/2012).</a:t>
            </a:r>
            <a:endParaRPr lang="fr-FR" sz="1400" dirty="0">
              <a:latin typeface="Times New Roman"/>
              <a:ea typeface="Times New Roman"/>
            </a:endParaRPr>
          </a:p>
          <a:p>
            <a:pPr marL="0" lvl="0" algn="just">
              <a:spcBef>
                <a:spcPts val="0"/>
              </a:spcBef>
              <a:spcAft>
                <a:spcPts val="1200"/>
              </a:spcAft>
              <a:buClr>
                <a:srgbClr val="FFFFFF"/>
              </a:buClr>
            </a:pPr>
            <a:r>
              <a:rPr lang="en-GB" sz="1400" dirty="0">
                <a:latin typeface="Times New Roman"/>
                <a:ea typeface="Times New Roman"/>
              </a:rPr>
              <a:t>The simple programme will be managed by the Member States after the selection has been done at the EU level. The Commission rules should therefore establish the rules relating to the implementation of the simple programmes. </a:t>
            </a:r>
            <a:endParaRPr lang="fr-FR" sz="1400" dirty="0">
              <a:latin typeface="Times New Roman"/>
              <a:ea typeface="Times New Roman"/>
            </a:endParaRPr>
          </a:p>
          <a:p>
            <a:pPr marL="0" lvl="0" algn="just">
              <a:spcBef>
                <a:spcPts val="0"/>
              </a:spcBef>
              <a:spcAft>
                <a:spcPts val="1200"/>
              </a:spcAft>
              <a:buClr>
                <a:srgbClr val="FFFFFF"/>
              </a:buClr>
            </a:pPr>
            <a:r>
              <a:rPr lang="en-GB" sz="1400" dirty="0">
                <a:latin typeface="Times New Roman"/>
                <a:ea typeface="Times New Roman"/>
              </a:rPr>
              <a:t>From the point of view of the beneficiaries of the regime who can apply either to a simple or multi programme, the rules should be as identical as possible for simple and multi programmes.</a:t>
            </a:r>
            <a:endParaRPr lang="fr-FR" sz="1400" dirty="0">
              <a:latin typeface="Times New Roman"/>
              <a:ea typeface="Times New Roman"/>
            </a:endParaRPr>
          </a:p>
          <a:p>
            <a:pPr marL="0" lvl="0" algn="just">
              <a:spcBef>
                <a:spcPts val="0"/>
              </a:spcBef>
              <a:spcAft>
                <a:spcPts val="1200"/>
              </a:spcAft>
              <a:buClr>
                <a:srgbClr val="FFFFFF"/>
              </a:buClr>
            </a:pPr>
            <a:r>
              <a:rPr lang="en-GB" sz="1400" b="1" i="1" dirty="0">
                <a:latin typeface="Times New Roman"/>
                <a:ea typeface="Times New Roman"/>
              </a:rPr>
              <a:t>Keeping in mind this goal of having the rules as identical as possible for simple and multi programmes (i.e. rules for grants of Title VI of the Financial Regulation – Regulation (EU) No 966/2012- will apply for multi) : How could the current management (meaning payment, control, reporting…) of simple programmes</a:t>
            </a:r>
            <a:r>
              <a:rPr lang="en-GB" sz="1400" dirty="0">
                <a:latin typeface="Times New Roman"/>
                <a:ea typeface="Times New Roman"/>
              </a:rPr>
              <a:t> </a:t>
            </a:r>
            <a:r>
              <a:rPr lang="en-GB" sz="1400" b="1" i="1" dirty="0">
                <a:latin typeface="Times New Roman"/>
                <a:ea typeface="Times New Roman"/>
              </a:rPr>
              <a:t>be improved and simplified at the level of the Member States?</a:t>
            </a:r>
            <a:endParaRPr lang="fr-FR" sz="1400" dirty="0">
              <a:latin typeface="Times New Roman"/>
              <a:ea typeface="Times New Roman"/>
            </a:endParaRPr>
          </a:p>
          <a:p>
            <a:endParaRPr lang="fr-FR" sz="1400"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15</a:t>
            </a:fld>
            <a:endParaRPr lang="en-GB" dirty="0"/>
          </a:p>
        </p:txBody>
      </p:sp>
    </p:spTree>
    <p:extLst>
      <p:ext uri="{BB962C8B-B14F-4D97-AF65-F5344CB8AC3E}">
        <p14:creationId xmlns:p14="http://schemas.microsoft.com/office/powerpoint/2010/main" val="24497642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dirty="0"/>
          </a:p>
        </p:txBody>
      </p:sp>
      <p:sp>
        <p:nvSpPr>
          <p:cNvPr id="3" name="Content Placeholder 2"/>
          <p:cNvSpPr>
            <a:spLocks noGrp="1"/>
          </p:cNvSpPr>
          <p:nvPr>
            <p:ph idx="1"/>
          </p:nvPr>
        </p:nvSpPr>
        <p:spPr/>
        <p:txBody>
          <a:bodyPr/>
          <a:lstStyle/>
          <a:p>
            <a:pPr marL="0" lvl="0" algn="just">
              <a:spcBef>
                <a:spcPts val="0"/>
              </a:spcBef>
              <a:spcAft>
                <a:spcPts val="1200"/>
              </a:spcAft>
              <a:buClr>
                <a:srgbClr val="FFFFFF"/>
              </a:buClr>
            </a:pPr>
            <a:r>
              <a:rPr lang="en-GB" i="1" u="sng" dirty="0">
                <a:latin typeface="Times New Roman"/>
                <a:ea typeface="Times New Roman"/>
              </a:rPr>
              <a:t>Monitoring and evaluation of programmes </a:t>
            </a:r>
            <a:endParaRPr lang="fr-FR" dirty="0">
              <a:latin typeface="Times New Roman"/>
              <a:ea typeface="Times New Roman"/>
            </a:endParaRPr>
          </a:p>
          <a:p>
            <a:pPr marL="0" lvl="0" algn="just">
              <a:spcBef>
                <a:spcPts val="0"/>
              </a:spcBef>
              <a:spcAft>
                <a:spcPts val="1200"/>
              </a:spcAft>
              <a:buClr>
                <a:srgbClr val="FFFFFF"/>
              </a:buClr>
            </a:pPr>
            <a:r>
              <a:rPr lang="en-GB" dirty="0">
                <a:latin typeface="Times New Roman"/>
                <a:ea typeface="Times New Roman"/>
              </a:rPr>
              <a:t>The new regime provides for a common framework for assessing the impact of information and promotion programmes. Performance indicators should be defined at EU level. It might first be seen as an administration burden but it is necessary to evaluate the effectiveness and efficiency of the regime and the accuracy of its annual work programme.</a:t>
            </a:r>
            <a:endParaRPr lang="fr-FR" dirty="0">
              <a:latin typeface="Times New Roman"/>
              <a:ea typeface="Times New Roman"/>
            </a:endParaRPr>
          </a:p>
          <a:p>
            <a:pPr marL="0" lvl="0" algn="just">
              <a:spcBef>
                <a:spcPts val="0"/>
              </a:spcBef>
              <a:spcAft>
                <a:spcPts val="1200"/>
              </a:spcAft>
              <a:buClr>
                <a:srgbClr val="FFFFFF"/>
              </a:buClr>
            </a:pPr>
            <a:r>
              <a:rPr lang="en-GB" b="1" i="1" dirty="0">
                <a:latin typeface="Times New Roman"/>
                <a:ea typeface="Times New Roman"/>
              </a:rPr>
              <a:t>How could the monitoring and evaluation system be developed to be effective and as simple as possible? What kind of indicators (output/ result/ impact indicators) would be relevant to monitor the promotion policy at the EU level? What do you think about the indicators used in the wine promotion (see annex): should the horizontal promotion scheme follow those indicators</a:t>
            </a:r>
            <a:r>
              <a:rPr lang="en-GB" b="1" i="1" dirty="0" smtClean="0">
                <a:latin typeface="Times New Roman"/>
                <a:ea typeface="Times New Roman"/>
              </a:rPr>
              <a:t>?</a:t>
            </a:r>
          </a:p>
          <a:p>
            <a:pPr marL="0" lvl="0" algn="just">
              <a:spcBef>
                <a:spcPts val="0"/>
              </a:spcBef>
              <a:spcAft>
                <a:spcPts val="1200"/>
              </a:spcAft>
              <a:buClr>
                <a:srgbClr val="FFFFFF"/>
              </a:buClr>
            </a:pPr>
            <a:endParaRPr lang="fr-FR" dirty="0">
              <a:latin typeface="Times New Roman"/>
              <a:ea typeface="Times New Roman"/>
            </a:endParaRPr>
          </a:p>
          <a:p>
            <a:pPr marL="0" lvl="0" algn="just">
              <a:spcBef>
                <a:spcPts val="0"/>
              </a:spcBef>
              <a:spcAft>
                <a:spcPts val="1200"/>
              </a:spcAft>
              <a:buClr>
                <a:srgbClr val="FFFFFF"/>
              </a:buClr>
            </a:pPr>
            <a:r>
              <a:rPr lang="en-GB" i="1" u="sng" dirty="0" smtClean="0">
                <a:latin typeface="Times New Roman"/>
                <a:ea typeface="Times New Roman"/>
              </a:rPr>
              <a:t>Other </a:t>
            </a:r>
            <a:r>
              <a:rPr lang="en-GB" i="1" u="sng" dirty="0">
                <a:latin typeface="Times New Roman"/>
                <a:ea typeface="Times New Roman"/>
              </a:rPr>
              <a:t>relevant issues </a:t>
            </a:r>
            <a:endParaRPr lang="fr-FR" dirty="0">
              <a:latin typeface="Times New Roman"/>
              <a:ea typeface="Times New Roman"/>
            </a:endParaRPr>
          </a:p>
          <a:p>
            <a:pPr marL="0" lvl="0" algn="just">
              <a:spcBef>
                <a:spcPts val="0"/>
              </a:spcBef>
              <a:spcAft>
                <a:spcPts val="1200"/>
              </a:spcAft>
              <a:buClr>
                <a:srgbClr val="FFFFFF"/>
              </a:buClr>
            </a:pPr>
            <a:r>
              <a:rPr lang="en-GB" b="1" i="1" dirty="0">
                <a:latin typeface="Times New Roman"/>
                <a:ea typeface="Times New Roman"/>
              </a:rPr>
              <a:t>What other elements of the regulation should be adapted in order to reduce the administrative burden for MS and / or operators? </a:t>
            </a:r>
            <a:endParaRPr lang="fr-FR" dirty="0">
              <a:latin typeface="Times New Roman"/>
              <a:ea typeface="Times New Roman"/>
            </a:endParaRPr>
          </a:p>
          <a:p>
            <a:endParaRPr lang="fr-FR"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16</a:t>
            </a:fld>
            <a:endParaRPr lang="en-GB" dirty="0"/>
          </a:p>
        </p:txBody>
      </p:sp>
    </p:spTree>
    <p:extLst>
      <p:ext uri="{BB962C8B-B14F-4D97-AF65-F5344CB8AC3E}">
        <p14:creationId xmlns:p14="http://schemas.microsoft.com/office/powerpoint/2010/main" val="8035865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dirty="0"/>
          </a:p>
        </p:txBody>
      </p:sp>
      <p:sp>
        <p:nvSpPr>
          <p:cNvPr id="3" name="Content Placeholder 2"/>
          <p:cNvSpPr>
            <a:spLocks noGrp="1"/>
          </p:cNvSpPr>
          <p:nvPr>
            <p:ph idx="1"/>
          </p:nvPr>
        </p:nvSpPr>
        <p:spPr/>
        <p:txBody>
          <a:bodyPr/>
          <a:lstStyle/>
          <a:p>
            <a:pPr>
              <a:buClr>
                <a:srgbClr val="42A62A"/>
              </a:buClr>
              <a:buFont typeface="Arial" panose="020B0604020202020204" pitchFamily="34" charset="0"/>
              <a:buChar char="•"/>
            </a:pPr>
            <a:r>
              <a:rPr lang="en-GB" b="1" dirty="0" smtClean="0"/>
              <a:t>Basic act published on 4.11.2014 :</a:t>
            </a:r>
          </a:p>
          <a:p>
            <a:pPr marL="0" indent="0">
              <a:buClr>
                <a:srgbClr val="42A62A"/>
              </a:buClr>
            </a:pPr>
            <a:r>
              <a:rPr lang="en-GB" dirty="0" smtClean="0"/>
              <a:t>	– Regulation (EU) N°1144/2014</a:t>
            </a:r>
          </a:p>
          <a:p>
            <a:pPr marL="0" indent="0" algn="ctr">
              <a:buClr>
                <a:srgbClr val="42A62A"/>
              </a:buClr>
            </a:pPr>
            <a:r>
              <a:rPr lang="en-GB" dirty="0" smtClean="0">
                <a:hlinkClick r:id="rId2"/>
              </a:rPr>
              <a:t>http://eur-lex.europa.eu/legal-content/EN/TXT/?uri=OJ:JOL_2014_317_R_0004</a:t>
            </a:r>
            <a:endParaRPr lang="en-GB" dirty="0" smtClean="0"/>
          </a:p>
          <a:p>
            <a:pPr>
              <a:buClr>
                <a:srgbClr val="42A62A"/>
              </a:buClr>
              <a:buFont typeface="Arial" panose="020B0604020202020204" pitchFamily="34" charset="0"/>
              <a:buChar char="•"/>
            </a:pPr>
            <a:endParaRPr lang="en-GB" dirty="0" smtClean="0"/>
          </a:p>
          <a:p>
            <a:pPr marL="0" indent="0">
              <a:buClr>
                <a:srgbClr val="42A62A"/>
              </a:buClr>
            </a:pPr>
            <a:r>
              <a:rPr lang="en-GB" dirty="0" smtClean="0"/>
              <a:t>	- It shall apply from 1.12.2015</a:t>
            </a:r>
          </a:p>
          <a:p>
            <a:pPr marL="0" indent="0">
              <a:buClr>
                <a:srgbClr val="42A62A"/>
              </a:buClr>
            </a:pPr>
            <a:endParaRPr lang="en-GB" dirty="0" smtClean="0"/>
          </a:p>
          <a:p>
            <a:pPr>
              <a:buClr>
                <a:srgbClr val="42A62A"/>
              </a:buClr>
              <a:buFont typeface="Arial" panose="020B0604020202020204" pitchFamily="34" charset="0"/>
              <a:buChar char="•"/>
            </a:pPr>
            <a:r>
              <a:rPr lang="en-GB" dirty="0" smtClean="0"/>
              <a:t>  </a:t>
            </a:r>
            <a:r>
              <a:rPr lang="en-GB" b="1" dirty="0" smtClean="0"/>
              <a:t>Next steps:</a:t>
            </a:r>
          </a:p>
          <a:p>
            <a:pPr marL="0" indent="0">
              <a:buClr>
                <a:srgbClr val="42A62A"/>
              </a:buClr>
            </a:pPr>
            <a:r>
              <a:rPr lang="en-GB" dirty="0" smtClean="0"/>
              <a:t>	- Annual work programme</a:t>
            </a:r>
          </a:p>
          <a:p>
            <a:pPr marL="0" indent="0">
              <a:buClr>
                <a:srgbClr val="42A62A"/>
              </a:buClr>
            </a:pPr>
            <a:r>
              <a:rPr lang="en-GB" dirty="0"/>
              <a:t>	</a:t>
            </a:r>
            <a:r>
              <a:rPr lang="en-GB" dirty="0" smtClean="0"/>
              <a:t>- Setting up of the executive agency</a:t>
            </a:r>
          </a:p>
          <a:p>
            <a:pPr marL="0" indent="0">
              <a:buClr>
                <a:srgbClr val="42A62A"/>
              </a:buClr>
            </a:pPr>
            <a:r>
              <a:rPr lang="en-GB" dirty="0"/>
              <a:t>	</a:t>
            </a:r>
            <a:r>
              <a:rPr lang="en-GB" dirty="0" smtClean="0"/>
              <a:t>- Delegated and implementing acts</a:t>
            </a:r>
          </a:p>
          <a:p>
            <a:pPr marL="0" indent="0">
              <a:buClr>
                <a:srgbClr val="42A62A"/>
              </a:buClr>
            </a:pPr>
            <a:endParaRPr lang="en-GB" dirty="0" smtClean="0"/>
          </a:p>
          <a:p>
            <a:pPr>
              <a:buClr>
                <a:srgbClr val="42A62A"/>
              </a:buClr>
              <a:buFont typeface="Arial" panose="020B0604020202020204" pitchFamily="34" charset="0"/>
              <a:buChar char="•"/>
            </a:pPr>
            <a:endParaRPr lang="en-GB" dirty="0" smtClean="0"/>
          </a:p>
          <a:p>
            <a:pPr>
              <a:buClr>
                <a:srgbClr val="42A62A"/>
              </a:buClr>
              <a:buFont typeface="Arial" panose="020B0604020202020204" pitchFamily="34" charset="0"/>
              <a:buChar char="•"/>
            </a:pPr>
            <a:endParaRPr lang="en-GB" dirty="0" smtClean="0"/>
          </a:p>
          <a:p>
            <a:pPr>
              <a:buClr>
                <a:srgbClr val="42A62A"/>
              </a:buClr>
              <a:buFont typeface="Arial" panose="020B0604020202020204" pitchFamily="34" charset="0"/>
              <a:buChar char="•"/>
            </a:pPr>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2</a:t>
            </a:fld>
            <a:endParaRPr lang="en-GB" dirty="0"/>
          </a:p>
        </p:txBody>
      </p:sp>
    </p:spTree>
    <p:extLst>
      <p:ext uri="{BB962C8B-B14F-4D97-AF65-F5344CB8AC3E}">
        <p14:creationId xmlns:p14="http://schemas.microsoft.com/office/powerpoint/2010/main" val="40841566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a:t>Annual</a:t>
            </a:r>
            <a:r>
              <a:rPr lang="fr-FR" dirty="0"/>
              <a:t> </a:t>
            </a:r>
            <a:r>
              <a:rPr lang="fr-FR" dirty="0" err="1"/>
              <a:t>work</a:t>
            </a:r>
            <a:r>
              <a:rPr lang="fr-FR" dirty="0"/>
              <a:t> programme </a:t>
            </a:r>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3</a:t>
            </a:fld>
            <a:endParaRPr lang="en-GB" dirty="0"/>
          </a:p>
        </p:txBody>
      </p:sp>
      <p:sp>
        <p:nvSpPr>
          <p:cNvPr id="5" name="Text Box 4"/>
          <p:cNvSpPr txBox="1">
            <a:spLocks noChangeArrowheads="1"/>
          </p:cNvSpPr>
          <p:nvPr/>
        </p:nvSpPr>
        <p:spPr bwMode="auto">
          <a:xfrm>
            <a:off x="600124" y="1844823"/>
            <a:ext cx="8292356" cy="3847207"/>
          </a:xfrm>
          <a:prstGeom prst="rect">
            <a:avLst/>
          </a:prstGeom>
          <a:noFill/>
          <a:ln w="9525" algn="ctr">
            <a:noFill/>
            <a:miter lim="800000"/>
            <a:headEnd/>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marL="285750" indent="-285750" eaLnBrk="1" hangingPunct="1">
              <a:spcAft>
                <a:spcPts val="600"/>
              </a:spcAft>
              <a:buFont typeface="Wingdings" pitchFamily="2" charset="2"/>
              <a:buChar char="ü"/>
              <a:tabLst>
                <a:tab pos="182563" algn="l"/>
              </a:tabLst>
            </a:pPr>
            <a:r>
              <a:rPr lang="en-US" sz="1800" dirty="0">
                <a:solidFill>
                  <a:srgbClr val="0F5494"/>
                </a:solidFill>
                <a:ea typeface="Verdana" pitchFamily="34" charset="0"/>
                <a:cs typeface="Verdana" pitchFamily="34" charset="0"/>
              </a:rPr>
              <a:t>Set </a:t>
            </a:r>
            <a:r>
              <a:rPr lang="en-US" sz="1800" dirty="0" smtClean="0">
                <a:solidFill>
                  <a:srgbClr val="0F5494"/>
                </a:solidFill>
                <a:ea typeface="Verdana" pitchFamily="34" charset="0"/>
                <a:cs typeface="Verdana" pitchFamily="34" charset="0"/>
              </a:rPr>
              <a:t>the strategic priorities such as:</a:t>
            </a:r>
          </a:p>
          <a:p>
            <a:pPr marL="285750" indent="-285750" eaLnBrk="1" hangingPunct="1">
              <a:spcAft>
                <a:spcPts val="600"/>
              </a:spcAft>
              <a:buFont typeface="Wingdings" pitchFamily="2" charset="2"/>
              <a:buChar char="ü"/>
              <a:tabLst>
                <a:tab pos="182563" algn="l"/>
              </a:tabLst>
            </a:pPr>
            <a:endParaRPr lang="en-US" sz="1800" dirty="0" smtClean="0">
              <a:solidFill>
                <a:srgbClr val="0F5494"/>
              </a:solidFill>
              <a:ea typeface="Verdana" pitchFamily="34" charset="0"/>
              <a:cs typeface="Verdana" pitchFamily="34" charset="0"/>
            </a:endParaRPr>
          </a:p>
          <a:p>
            <a:pPr eaLnBrk="1" hangingPunct="1">
              <a:tabLst>
                <a:tab pos="182563" algn="l"/>
              </a:tabLst>
            </a:pPr>
            <a:r>
              <a:rPr lang="en-US" sz="1800" b="0" dirty="0">
                <a:solidFill>
                  <a:srgbClr val="0F5494"/>
                </a:solidFill>
                <a:ea typeface="Verdana" pitchFamily="34" charset="0"/>
                <a:cs typeface="Verdana" pitchFamily="34" charset="0"/>
              </a:rPr>
              <a:t>1- Based on </a:t>
            </a:r>
            <a:r>
              <a:rPr lang="en-US" sz="1800" b="0" dirty="0" smtClean="0">
                <a:solidFill>
                  <a:srgbClr val="0F5494"/>
                </a:solidFill>
                <a:ea typeface="Verdana" pitchFamily="34" charset="0"/>
                <a:cs typeface="Verdana" pitchFamily="34" charset="0"/>
              </a:rPr>
              <a:t>profound </a:t>
            </a:r>
            <a:r>
              <a:rPr lang="en-US" sz="1800" b="0" dirty="0">
                <a:solidFill>
                  <a:srgbClr val="0F5494"/>
                </a:solidFill>
                <a:ea typeface="Verdana" pitchFamily="34" charset="0"/>
                <a:cs typeface="Verdana" pitchFamily="34" charset="0"/>
              </a:rPr>
              <a:t>analysis of </a:t>
            </a:r>
            <a:r>
              <a:rPr lang="en-US" sz="1800" b="0" dirty="0" smtClean="0">
                <a:solidFill>
                  <a:srgbClr val="0F5494"/>
                </a:solidFill>
                <a:ea typeface="Verdana" pitchFamily="34" charset="0"/>
                <a:cs typeface="Verdana" pitchFamily="34" charset="0"/>
              </a:rPr>
              <a:t>market opportunities, FTA's negotiations...</a:t>
            </a:r>
            <a:endParaRPr lang="en-US" sz="1800" b="0" dirty="0">
              <a:solidFill>
                <a:srgbClr val="0F5494"/>
              </a:solidFill>
              <a:ea typeface="Verdana" pitchFamily="34" charset="0"/>
              <a:cs typeface="Verdana" pitchFamily="34" charset="0"/>
            </a:endParaRPr>
          </a:p>
          <a:p>
            <a:pPr eaLnBrk="1" hangingPunct="1">
              <a:tabLst>
                <a:tab pos="182563" algn="l"/>
              </a:tabLst>
            </a:pPr>
            <a:r>
              <a:rPr lang="en-US" sz="1800" b="0" dirty="0">
                <a:solidFill>
                  <a:srgbClr val="0F5494"/>
                </a:solidFill>
                <a:ea typeface="Verdana" pitchFamily="34" charset="0"/>
                <a:cs typeface="Verdana" pitchFamily="34" charset="0"/>
              </a:rPr>
              <a:t>		</a:t>
            </a:r>
          </a:p>
          <a:p>
            <a:pPr eaLnBrk="1" hangingPunct="1">
              <a:tabLst>
                <a:tab pos="182563" algn="l"/>
              </a:tabLst>
            </a:pPr>
            <a:r>
              <a:rPr lang="en-US" sz="1800" b="0" dirty="0">
                <a:solidFill>
                  <a:srgbClr val="0F5494"/>
                </a:solidFill>
                <a:ea typeface="Verdana" pitchFamily="34" charset="0"/>
                <a:cs typeface="Verdana" pitchFamily="34" charset="0"/>
              </a:rPr>
              <a:t>2- To respond to </a:t>
            </a:r>
            <a:r>
              <a:rPr lang="en-US" sz="1800" b="0" dirty="0" smtClean="0">
                <a:solidFill>
                  <a:srgbClr val="0F5494"/>
                </a:solidFill>
                <a:ea typeface="Verdana" pitchFamily="34" charset="0"/>
                <a:cs typeface="Verdana" pitchFamily="34" charset="0"/>
              </a:rPr>
              <a:t>specific sector needs</a:t>
            </a:r>
            <a:endParaRPr lang="en-US" sz="1800" b="0" dirty="0">
              <a:solidFill>
                <a:srgbClr val="0F5494"/>
              </a:solidFill>
              <a:ea typeface="Verdana" pitchFamily="34" charset="0"/>
              <a:cs typeface="Verdana" pitchFamily="34" charset="0"/>
            </a:endParaRPr>
          </a:p>
          <a:p>
            <a:pPr eaLnBrk="1" hangingPunct="1">
              <a:tabLst>
                <a:tab pos="182563" algn="l"/>
              </a:tabLst>
            </a:pPr>
            <a:endParaRPr lang="en-US" sz="1800" b="0" dirty="0">
              <a:solidFill>
                <a:srgbClr val="0F5494"/>
              </a:solidFill>
              <a:ea typeface="Verdana" pitchFamily="34" charset="0"/>
              <a:cs typeface="Verdana" pitchFamily="34" charset="0"/>
            </a:endParaRPr>
          </a:p>
          <a:p>
            <a:pPr eaLnBrk="1" hangingPunct="1">
              <a:tabLst>
                <a:tab pos="182563" algn="l"/>
              </a:tabLst>
            </a:pPr>
            <a:r>
              <a:rPr lang="en-US" sz="1800" b="0" dirty="0">
                <a:solidFill>
                  <a:srgbClr val="0F5494"/>
                </a:solidFill>
                <a:ea typeface="Verdana" pitchFamily="34" charset="0"/>
                <a:cs typeface="Verdana" pitchFamily="34" charset="0"/>
              </a:rPr>
              <a:t>3- To support actions with higher impacts for </a:t>
            </a:r>
            <a:r>
              <a:rPr lang="en-US" sz="1800" b="0" dirty="0" smtClean="0">
                <a:solidFill>
                  <a:srgbClr val="0F5494"/>
                </a:solidFill>
                <a:ea typeface="Verdana" pitchFamily="34" charset="0"/>
                <a:cs typeface="Verdana" pitchFamily="34" charset="0"/>
              </a:rPr>
              <a:t>SMEs</a:t>
            </a:r>
          </a:p>
          <a:p>
            <a:pPr eaLnBrk="1" hangingPunct="1">
              <a:tabLst>
                <a:tab pos="182563" algn="l"/>
              </a:tabLst>
            </a:pPr>
            <a:endParaRPr lang="en-US" sz="1800" b="0" dirty="0">
              <a:solidFill>
                <a:srgbClr val="0F5494"/>
              </a:solidFill>
              <a:ea typeface="Verdana" pitchFamily="34" charset="0"/>
              <a:cs typeface="Verdana" pitchFamily="34" charset="0"/>
            </a:endParaRPr>
          </a:p>
          <a:p>
            <a:pPr eaLnBrk="1" hangingPunct="1">
              <a:tabLst>
                <a:tab pos="182563" algn="l"/>
              </a:tabLst>
            </a:pPr>
            <a:r>
              <a:rPr lang="en-US" sz="1800" b="0" dirty="0" smtClean="0">
                <a:solidFill>
                  <a:srgbClr val="0F5494"/>
                </a:solidFill>
                <a:ea typeface="Verdana" pitchFamily="34" charset="0"/>
                <a:cs typeface="Verdana" pitchFamily="34" charset="0"/>
              </a:rPr>
              <a:t>4- Provide </a:t>
            </a:r>
            <a:r>
              <a:rPr lang="en-US" sz="1800" b="0" dirty="0">
                <a:solidFill>
                  <a:srgbClr val="0F5494"/>
                </a:solidFill>
                <a:ea typeface="Verdana" pitchFamily="34" charset="0"/>
                <a:cs typeface="Verdana" pitchFamily="34" charset="0"/>
              </a:rPr>
              <a:t>for specific arrangements to react in case </a:t>
            </a:r>
            <a:r>
              <a:rPr lang="en-US" sz="1800" b="0" dirty="0" smtClean="0">
                <a:solidFill>
                  <a:srgbClr val="0F5494"/>
                </a:solidFill>
                <a:ea typeface="Verdana" pitchFamily="34" charset="0"/>
                <a:cs typeface="Verdana" pitchFamily="34" charset="0"/>
              </a:rPr>
              <a:t>of crisis</a:t>
            </a:r>
            <a:endParaRPr lang="en-US" sz="1800" b="0" dirty="0">
              <a:solidFill>
                <a:srgbClr val="0F5494"/>
              </a:solidFill>
              <a:ea typeface="Verdana" pitchFamily="34" charset="0"/>
              <a:cs typeface="Verdana" pitchFamily="34" charset="0"/>
            </a:endParaRPr>
          </a:p>
          <a:p>
            <a:pPr eaLnBrk="1" hangingPunct="1">
              <a:tabLst>
                <a:tab pos="182563" algn="l"/>
              </a:tabLst>
            </a:pPr>
            <a:endParaRPr lang="en-US" sz="1800" b="0" dirty="0">
              <a:solidFill>
                <a:srgbClr val="0F5494"/>
              </a:solidFill>
              <a:ea typeface="Verdana" pitchFamily="34" charset="0"/>
              <a:cs typeface="Verdana" pitchFamily="34" charset="0"/>
            </a:endParaRPr>
          </a:p>
          <a:p>
            <a:pPr eaLnBrk="1" hangingPunct="1">
              <a:tabLst>
                <a:tab pos="182563" algn="l"/>
              </a:tabLst>
            </a:pPr>
            <a:endParaRPr lang="en-US" sz="1800" b="0" dirty="0">
              <a:solidFill>
                <a:srgbClr val="0F5494"/>
              </a:solidFill>
              <a:ea typeface="Verdana" pitchFamily="34" charset="0"/>
              <a:cs typeface="Verdana" pitchFamily="34" charset="0"/>
            </a:endParaRPr>
          </a:p>
          <a:p>
            <a:pPr marL="285750" indent="-285750" eaLnBrk="1" hangingPunct="1">
              <a:buFont typeface="Wingdings" pitchFamily="2" charset="2"/>
              <a:buChar char="ü"/>
              <a:tabLst>
                <a:tab pos="182563" algn="l"/>
              </a:tabLst>
            </a:pPr>
            <a:endParaRPr lang="en-US" sz="1800" dirty="0" smtClean="0">
              <a:solidFill>
                <a:srgbClr val="0F5494"/>
              </a:solidFill>
              <a:ea typeface="Verdana" pitchFamily="34" charset="0"/>
              <a:cs typeface="Verdana" pitchFamily="34" charset="0"/>
            </a:endParaRPr>
          </a:p>
        </p:txBody>
      </p:sp>
    </p:spTree>
    <p:extLst>
      <p:ext uri="{BB962C8B-B14F-4D97-AF65-F5344CB8AC3E}">
        <p14:creationId xmlns:p14="http://schemas.microsoft.com/office/powerpoint/2010/main" val="6569311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a:t>Annual</a:t>
            </a:r>
            <a:r>
              <a:rPr lang="fr-FR" dirty="0"/>
              <a:t> </a:t>
            </a:r>
            <a:r>
              <a:rPr lang="fr-FR" dirty="0" err="1"/>
              <a:t>work</a:t>
            </a:r>
            <a:r>
              <a:rPr lang="fr-FR" dirty="0"/>
              <a:t> </a:t>
            </a:r>
            <a:r>
              <a:rPr lang="fr-FR" dirty="0" smtClean="0"/>
              <a:t>programme</a:t>
            </a:r>
            <a:endParaRPr lang="fr-FR"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4</a:t>
            </a:fld>
            <a:endParaRPr lang="en-GB" dirty="0"/>
          </a:p>
        </p:txBody>
      </p:sp>
      <p:sp>
        <p:nvSpPr>
          <p:cNvPr id="5" name="Text Box 4"/>
          <p:cNvSpPr txBox="1">
            <a:spLocks noChangeArrowheads="1"/>
          </p:cNvSpPr>
          <p:nvPr/>
        </p:nvSpPr>
        <p:spPr bwMode="auto">
          <a:xfrm>
            <a:off x="323528" y="1412776"/>
            <a:ext cx="8640960" cy="6709529"/>
          </a:xfrm>
          <a:prstGeom prst="rect">
            <a:avLst/>
          </a:prstGeom>
          <a:noFill/>
          <a:ln w="9525" algn="ctr">
            <a:noFill/>
            <a:miter lim="800000"/>
            <a:headEnd/>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7600" b="1">
                <a:solidFill>
                  <a:srgbClr val="FFD624"/>
                </a:solidFill>
                <a:latin typeface="Verdana" pitchFamily="34" charset="0"/>
              </a:defRPr>
            </a:lvl1pPr>
            <a:lvl2pPr marL="742950" indent="-285750" eaLnBrk="0" hangingPunct="0">
              <a:defRPr sz="7600" b="1">
                <a:solidFill>
                  <a:srgbClr val="FFD624"/>
                </a:solidFill>
                <a:latin typeface="Verdana" pitchFamily="34" charset="0"/>
              </a:defRPr>
            </a:lvl2pPr>
            <a:lvl3pPr marL="1143000" indent="-228600" eaLnBrk="0" hangingPunct="0">
              <a:defRPr sz="7600" b="1">
                <a:solidFill>
                  <a:srgbClr val="FFD624"/>
                </a:solidFill>
                <a:latin typeface="Verdana" pitchFamily="34" charset="0"/>
              </a:defRPr>
            </a:lvl3pPr>
            <a:lvl4pPr marL="1600200" indent="-228600" eaLnBrk="0" hangingPunct="0">
              <a:defRPr sz="7600" b="1">
                <a:solidFill>
                  <a:srgbClr val="FFD624"/>
                </a:solidFill>
                <a:latin typeface="Verdana" pitchFamily="34" charset="0"/>
              </a:defRPr>
            </a:lvl4pPr>
            <a:lvl5pPr marL="2057400" indent="-228600" eaLnBrk="0" hangingPunct="0">
              <a:defRPr sz="7600" b="1">
                <a:solidFill>
                  <a:srgbClr val="FFD624"/>
                </a:solidFill>
                <a:latin typeface="Verdana" pitchFamily="34" charset="0"/>
              </a:defRPr>
            </a:lvl5pPr>
            <a:lvl6pPr marL="2514600" indent="-228600" eaLnBrk="0" fontAlgn="base" hangingPunct="0">
              <a:spcBef>
                <a:spcPct val="0"/>
              </a:spcBef>
              <a:spcAft>
                <a:spcPct val="0"/>
              </a:spcAft>
              <a:defRPr sz="7600" b="1">
                <a:solidFill>
                  <a:srgbClr val="FFD624"/>
                </a:solidFill>
                <a:latin typeface="Verdana" pitchFamily="34" charset="0"/>
              </a:defRPr>
            </a:lvl6pPr>
            <a:lvl7pPr marL="2971800" indent="-228600" eaLnBrk="0" fontAlgn="base" hangingPunct="0">
              <a:spcBef>
                <a:spcPct val="0"/>
              </a:spcBef>
              <a:spcAft>
                <a:spcPct val="0"/>
              </a:spcAft>
              <a:defRPr sz="7600" b="1">
                <a:solidFill>
                  <a:srgbClr val="FFD624"/>
                </a:solidFill>
                <a:latin typeface="Verdana" pitchFamily="34" charset="0"/>
              </a:defRPr>
            </a:lvl7pPr>
            <a:lvl8pPr marL="3429000" indent="-228600" eaLnBrk="0" fontAlgn="base" hangingPunct="0">
              <a:spcBef>
                <a:spcPct val="0"/>
              </a:spcBef>
              <a:spcAft>
                <a:spcPct val="0"/>
              </a:spcAft>
              <a:defRPr sz="7600" b="1">
                <a:solidFill>
                  <a:srgbClr val="FFD624"/>
                </a:solidFill>
                <a:latin typeface="Verdana" pitchFamily="34" charset="0"/>
              </a:defRPr>
            </a:lvl8pPr>
            <a:lvl9pPr marL="3886200" indent="-228600" eaLnBrk="0" fontAlgn="base" hangingPunct="0">
              <a:spcBef>
                <a:spcPct val="0"/>
              </a:spcBef>
              <a:spcAft>
                <a:spcPct val="0"/>
              </a:spcAft>
              <a:defRPr sz="7600" b="1">
                <a:solidFill>
                  <a:srgbClr val="FFD624"/>
                </a:solidFill>
                <a:latin typeface="Verdana" pitchFamily="34" charset="0"/>
              </a:defRPr>
            </a:lvl9pPr>
          </a:lstStyle>
          <a:p>
            <a:pPr eaLnBrk="1" hangingPunct="1">
              <a:tabLst>
                <a:tab pos="182563" algn="l"/>
              </a:tabLst>
            </a:pPr>
            <a:endParaRPr lang="en-US" sz="1800" b="0" dirty="0" smtClean="0">
              <a:solidFill>
                <a:srgbClr val="0F5494"/>
              </a:solidFill>
              <a:ea typeface="Verdana" pitchFamily="34" charset="0"/>
              <a:cs typeface="Verdana" pitchFamily="34" charset="0"/>
            </a:endParaRPr>
          </a:p>
          <a:p>
            <a:pPr marL="285750" indent="-285750" eaLnBrk="1" hangingPunct="1">
              <a:buFont typeface="Wingdings" panose="05000000000000000000" pitchFamily="2" charset="2"/>
              <a:buChar char="v"/>
              <a:tabLst>
                <a:tab pos="182563" algn="l"/>
              </a:tabLst>
            </a:pPr>
            <a:r>
              <a:rPr lang="en-US" sz="1800" b="0" dirty="0" smtClean="0">
                <a:solidFill>
                  <a:srgbClr val="0F5494"/>
                </a:solidFill>
                <a:ea typeface="Verdana" pitchFamily="34" charset="0"/>
                <a:cs typeface="Verdana" pitchFamily="34" charset="0"/>
              </a:rPr>
              <a:t>Actions defined under thematic priorities set in the basic act</a:t>
            </a:r>
          </a:p>
          <a:p>
            <a:pPr marL="285750" indent="-285750" eaLnBrk="1" hangingPunct="1">
              <a:buFont typeface="Wingdings" panose="05000000000000000000" pitchFamily="2" charset="2"/>
              <a:buChar char="v"/>
              <a:tabLst>
                <a:tab pos="182563" algn="l"/>
              </a:tabLst>
            </a:pPr>
            <a:endParaRPr lang="en-US" sz="1800" b="0" dirty="0" smtClean="0">
              <a:solidFill>
                <a:srgbClr val="0F5494"/>
              </a:solidFill>
              <a:ea typeface="Verdana" pitchFamily="34" charset="0"/>
              <a:cs typeface="Verdana" pitchFamily="34" charset="0"/>
            </a:endParaRPr>
          </a:p>
          <a:p>
            <a:pPr marL="1028700" lvl="1" eaLnBrk="1" hangingPunct="1">
              <a:spcAft>
                <a:spcPts val="600"/>
              </a:spcAft>
              <a:buFont typeface="Arial" panose="020B0604020202020204" pitchFamily="34" charset="0"/>
              <a:buChar char="•"/>
              <a:tabLst>
                <a:tab pos="182563" algn="l"/>
              </a:tabLst>
            </a:pPr>
            <a:r>
              <a:rPr lang="en-US" sz="1600" b="0" i="1" u="sng" dirty="0" smtClean="0">
                <a:solidFill>
                  <a:srgbClr val="0F5494"/>
                </a:solidFill>
                <a:ea typeface="Verdana" pitchFamily="34" charset="0"/>
                <a:cs typeface="Verdana" pitchFamily="34" charset="0"/>
              </a:rPr>
              <a:t>increase </a:t>
            </a:r>
            <a:r>
              <a:rPr lang="en-US" sz="1600" b="0" i="1" u="sng" dirty="0">
                <a:solidFill>
                  <a:srgbClr val="0F5494"/>
                </a:solidFill>
                <a:ea typeface="Verdana" pitchFamily="34" charset="0"/>
                <a:cs typeface="Verdana" pitchFamily="34" charset="0"/>
              </a:rPr>
              <a:t>awareness of the merits of Union agricultural products </a:t>
            </a:r>
            <a:r>
              <a:rPr lang="en-US" sz="1600" b="0" i="1" dirty="0">
                <a:solidFill>
                  <a:srgbClr val="0F5494"/>
                </a:solidFill>
                <a:ea typeface="Verdana" pitchFamily="34" charset="0"/>
                <a:cs typeface="Verdana" pitchFamily="34" charset="0"/>
              </a:rPr>
              <a:t>and of the high standards applicable to the production methods in the Union;</a:t>
            </a:r>
          </a:p>
          <a:p>
            <a:pPr marL="1028700" lvl="1" eaLnBrk="1" hangingPunct="1">
              <a:spcAft>
                <a:spcPts val="600"/>
              </a:spcAft>
              <a:buFont typeface="Arial" panose="020B0604020202020204" pitchFamily="34" charset="0"/>
              <a:buChar char="•"/>
              <a:tabLst>
                <a:tab pos="182563" algn="l"/>
              </a:tabLst>
            </a:pPr>
            <a:r>
              <a:rPr lang="en-US" sz="1600" b="0" i="1" u="sng" dirty="0">
                <a:solidFill>
                  <a:srgbClr val="0F5494"/>
                </a:solidFill>
                <a:ea typeface="Verdana" pitchFamily="34" charset="0"/>
                <a:cs typeface="Verdana" pitchFamily="34" charset="0"/>
              </a:rPr>
              <a:t> </a:t>
            </a:r>
            <a:r>
              <a:rPr lang="en-US" sz="1600" b="0" i="1" u="sng" dirty="0" smtClean="0">
                <a:solidFill>
                  <a:srgbClr val="0F5494"/>
                </a:solidFill>
                <a:ea typeface="Verdana" pitchFamily="34" charset="0"/>
                <a:cs typeface="Verdana" pitchFamily="34" charset="0"/>
              </a:rPr>
              <a:t>increase </a:t>
            </a:r>
            <a:r>
              <a:rPr lang="en-US" sz="1600" b="0" i="1" u="sng" dirty="0">
                <a:solidFill>
                  <a:srgbClr val="0F5494"/>
                </a:solidFill>
                <a:ea typeface="Verdana" pitchFamily="34" charset="0"/>
                <a:cs typeface="Verdana" pitchFamily="34" charset="0"/>
              </a:rPr>
              <a:t>the competitiveness and consumption of Union agricultural products </a:t>
            </a:r>
            <a:r>
              <a:rPr lang="en-US" sz="1600" b="0" i="1" dirty="0">
                <a:solidFill>
                  <a:srgbClr val="0F5494"/>
                </a:solidFill>
                <a:ea typeface="Verdana" pitchFamily="34" charset="0"/>
                <a:cs typeface="Verdana" pitchFamily="34" charset="0"/>
              </a:rPr>
              <a:t>and certain food products and to raise their profile both inside and outside the Union;</a:t>
            </a:r>
          </a:p>
          <a:p>
            <a:pPr marL="1028700" lvl="1" eaLnBrk="1" hangingPunct="1">
              <a:spcAft>
                <a:spcPts val="600"/>
              </a:spcAft>
              <a:buFont typeface="Arial" panose="020B0604020202020204" pitchFamily="34" charset="0"/>
              <a:buChar char="•"/>
              <a:tabLst>
                <a:tab pos="182563" algn="l"/>
              </a:tabLst>
            </a:pPr>
            <a:r>
              <a:rPr lang="en-US" sz="1600" b="0" i="1" dirty="0">
                <a:solidFill>
                  <a:srgbClr val="0F5494"/>
                </a:solidFill>
                <a:ea typeface="Verdana" pitchFamily="34" charset="0"/>
                <a:cs typeface="Verdana" pitchFamily="34" charset="0"/>
              </a:rPr>
              <a:t> </a:t>
            </a:r>
            <a:r>
              <a:rPr lang="en-US" sz="1600" b="0" i="1" dirty="0" smtClean="0">
                <a:solidFill>
                  <a:srgbClr val="0F5494"/>
                </a:solidFill>
                <a:ea typeface="Verdana" pitchFamily="34" charset="0"/>
                <a:cs typeface="Verdana" pitchFamily="34" charset="0"/>
              </a:rPr>
              <a:t>increase </a:t>
            </a:r>
            <a:r>
              <a:rPr lang="en-US" sz="1600" b="0" i="1" dirty="0">
                <a:solidFill>
                  <a:srgbClr val="0F5494"/>
                </a:solidFill>
                <a:ea typeface="Verdana" pitchFamily="34" charset="0"/>
                <a:cs typeface="Verdana" pitchFamily="34" charset="0"/>
              </a:rPr>
              <a:t>the awareness and recognition of </a:t>
            </a:r>
            <a:r>
              <a:rPr lang="en-US" sz="1600" b="0" i="1" u="sng" dirty="0">
                <a:solidFill>
                  <a:srgbClr val="0F5494"/>
                </a:solidFill>
                <a:ea typeface="Verdana" pitchFamily="34" charset="0"/>
                <a:cs typeface="Verdana" pitchFamily="34" charset="0"/>
              </a:rPr>
              <a:t>Union quality schemes;</a:t>
            </a:r>
          </a:p>
          <a:p>
            <a:pPr marL="1028700" lvl="1" eaLnBrk="1" hangingPunct="1">
              <a:spcAft>
                <a:spcPts val="600"/>
              </a:spcAft>
              <a:buFont typeface="Arial" panose="020B0604020202020204" pitchFamily="34" charset="0"/>
              <a:buChar char="•"/>
              <a:tabLst>
                <a:tab pos="182563" algn="l"/>
              </a:tabLst>
            </a:pPr>
            <a:r>
              <a:rPr lang="en-US" sz="1600" b="0" i="1" dirty="0" smtClean="0">
                <a:solidFill>
                  <a:srgbClr val="0F5494"/>
                </a:solidFill>
                <a:ea typeface="Verdana" pitchFamily="34" charset="0"/>
                <a:cs typeface="Verdana" pitchFamily="34" charset="0"/>
              </a:rPr>
              <a:t>increase </a:t>
            </a:r>
            <a:r>
              <a:rPr lang="en-US" sz="1600" b="0" i="1" dirty="0">
                <a:solidFill>
                  <a:srgbClr val="0F5494"/>
                </a:solidFill>
                <a:ea typeface="Verdana" pitchFamily="34" charset="0"/>
                <a:cs typeface="Verdana" pitchFamily="34" charset="0"/>
              </a:rPr>
              <a:t>the market share of Union agricultural products and certain food products, </a:t>
            </a:r>
            <a:r>
              <a:rPr lang="en-US" sz="1600" b="0" i="1" u="sng" dirty="0">
                <a:solidFill>
                  <a:srgbClr val="0F5494"/>
                </a:solidFill>
                <a:ea typeface="Verdana" pitchFamily="34" charset="0"/>
                <a:cs typeface="Verdana" pitchFamily="34" charset="0"/>
              </a:rPr>
              <a:t>specifically focusing on those markets in third countries that have the highest growth potential;</a:t>
            </a:r>
          </a:p>
          <a:p>
            <a:pPr marL="1028700" lvl="1" eaLnBrk="1" hangingPunct="1">
              <a:spcAft>
                <a:spcPts val="600"/>
              </a:spcAft>
              <a:buFont typeface="Arial" panose="020B0604020202020204" pitchFamily="34" charset="0"/>
              <a:buChar char="•"/>
              <a:tabLst>
                <a:tab pos="182563" algn="l"/>
              </a:tabLst>
            </a:pPr>
            <a:r>
              <a:rPr lang="en-US" sz="1600" b="0" i="1" dirty="0" smtClean="0">
                <a:solidFill>
                  <a:srgbClr val="0F5494"/>
                </a:solidFill>
                <a:ea typeface="Verdana" pitchFamily="34" charset="0"/>
                <a:cs typeface="Verdana" pitchFamily="34" charset="0"/>
              </a:rPr>
              <a:t>restore normal market conditions </a:t>
            </a:r>
            <a:r>
              <a:rPr lang="en-US" sz="1600" b="0" i="1" u="sng" dirty="0" smtClean="0">
                <a:solidFill>
                  <a:srgbClr val="0F5494"/>
                </a:solidFill>
                <a:ea typeface="Verdana" pitchFamily="34" charset="0"/>
                <a:cs typeface="Verdana" pitchFamily="34" charset="0"/>
              </a:rPr>
              <a:t>in </a:t>
            </a:r>
            <a:r>
              <a:rPr lang="en-US" sz="1600" b="0" i="1" u="sng" dirty="0">
                <a:solidFill>
                  <a:srgbClr val="0F5494"/>
                </a:solidFill>
                <a:ea typeface="Verdana" pitchFamily="34" charset="0"/>
                <a:cs typeface="Verdana" pitchFamily="34" charset="0"/>
              </a:rPr>
              <a:t>the event of serious market disturbance</a:t>
            </a:r>
            <a:r>
              <a:rPr lang="en-US" sz="1600" b="0" i="1" dirty="0">
                <a:solidFill>
                  <a:srgbClr val="0F5494"/>
                </a:solidFill>
                <a:ea typeface="Verdana" pitchFamily="34" charset="0"/>
                <a:cs typeface="Verdana" pitchFamily="34" charset="0"/>
              </a:rPr>
              <a:t>, loss of consumer confidence or other specific problems</a:t>
            </a:r>
          </a:p>
          <a:p>
            <a:pPr marL="1028700" lvl="1" eaLnBrk="1" hangingPunct="1">
              <a:spcAft>
                <a:spcPts val="600"/>
              </a:spcAft>
              <a:buFont typeface="Arial" panose="020B0604020202020204" pitchFamily="34" charset="0"/>
              <a:buChar char="•"/>
              <a:tabLst>
                <a:tab pos="182563" algn="l"/>
              </a:tabLst>
            </a:pPr>
            <a:endParaRPr lang="en-US" sz="1600" b="0" i="1" dirty="0" smtClean="0">
              <a:solidFill>
                <a:srgbClr val="0F5494"/>
              </a:solidFill>
              <a:ea typeface="Verdana" pitchFamily="34" charset="0"/>
              <a:cs typeface="Verdana" pitchFamily="34" charset="0"/>
            </a:endParaRPr>
          </a:p>
          <a:p>
            <a:pPr marL="285750" indent="-285750" eaLnBrk="1" hangingPunct="1">
              <a:spcAft>
                <a:spcPts val="600"/>
              </a:spcAft>
              <a:buFont typeface="Wingdings" panose="05000000000000000000" pitchFamily="2" charset="2"/>
              <a:buChar char="v"/>
              <a:tabLst>
                <a:tab pos="182563" algn="l"/>
              </a:tabLst>
            </a:pPr>
            <a:r>
              <a:rPr lang="en-US" sz="1800" b="0" dirty="0">
                <a:solidFill>
                  <a:srgbClr val="0F5494"/>
                </a:solidFill>
                <a:ea typeface="Verdana" pitchFamily="34" charset="0"/>
                <a:cs typeface="Verdana" pitchFamily="34" charset="0"/>
              </a:rPr>
              <a:t>Indicative </a:t>
            </a:r>
            <a:r>
              <a:rPr lang="en-US" sz="1800" b="0" dirty="0" smtClean="0">
                <a:solidFill>
                  <a:srgbClr val="0F5494"/>
                </a:solidFill>
                <a:ea typeface="Verdana" pitchFamily="34" charset="0"/>
                <a:cs typeface="Verdana" pitchFamily="34" charset="0"/>
              </a:rPr>
              <a:t>amounts </a:t>
            </a:r>
            <a:r>
              <a:rPr lang="en-US" sz="1800" b="0" dirty="0">
                <a:solidFill>
                  <a:srgbClr val="0F5494"/>
                </a:solidFill>
                <a:ea typeface="Verdana" pitchFamily="34" charset="0"/>
                <a:cs typeface="Verdana" pitchFamily="34" charset="0"/>
              </a:rPr>
              <a:t>dedicated by </a:t>
            </a:r>
            <a:r>
              <a:rPr lang="en-US" sz="1800" b="0" dirty="0" smtClean="0">
                <a:solidFill>
                  <a:srgbClr val="0F5494"/>
                </a:solidFill>
                <a:ea typeface="Verdana" pitchFamily="34" charset="0"/>
                <a:cs typeface="Verdana" pitchFamily="34" charset="0"/>
              </a:rPr>
              <a:t>priority</a:t>
            </a:r>
            <a:endParaRPr lang="en-US" sz="1800" b="0" dirty="0">
              <a:solidFill>
                <a:srgbClr val="0F5494"/>
              </a:solidFill>
              <a:ea typeface="Verdana" pitchFamily="34" charset="0"/>
              <a:cs typeface="Verdana" pitchFamily="34" charset="0"/>
            </a:endParaRPr>
          </a:p>
          <a:p>
            <a:pPr eaLnBrk="1" hangingPunct="1">
              <a:spcAft>
                <a:spcPts val="600"/>
              </a:spcAft>
              <a:tabLst>
                <a:tab pos="182563" algn="l"/>
              </a:tabLst>
            </a:pPr>
            <a:endParaRPr lang="en-US" sz="1800" b="0" i="1" dirty="0">
              <a:solidFill>
                <a:srgbClr val="0F5494"/>
              </a:solidFill>
              <a:ea typeface="Verdana" pitchFamily="34" charset="0"/>
              <a:cs typeface="Verdana" pitchFamily="34" charset="0"/>
            </a:endParaRPr>
          </a:p>
          <a:p>
            <a:pPr eaLnBrk="1" hangingPunct="1">
              <a:tabLst>
                <a:tab pos="182563" algn="l"/>
              </a:tabLst>
            </a:pPr>
            <a:endParaRPr lang="en-US" sz="1800" b="0" dirty="0">
              <a:solidFill>
                <a:srgbClr val="0F5494"/>
              </a:solidFill>
              <a:ea typeface="Verdana" pitchFamily="34" charset="0"/>
              <a:cs typeface="Verdana" pitchFamily="34" charset="0"/>
            </a:endParaRPr>
          </a:p>
          <a:p>
            <a:pPr eaLnBrk="1" hangingPunct="1">
              <a:tabLst>
                <a:tab pos="182563" algn="l"/>
              </a:tabLst>
            </a:pPr>
            <a:endParaRPr lang="en-US" sz="1800" b="0" dirty="0" smtClean="0">
              <a:solidFill>
                <a:srgbClr val="0F5494"/>
              </a:solidFill>
              <a:ea typeface="Verdana" pitchFamily="34" charset="0"/>
              <a:cs typeface="Verdana" pitchFamily="34" charset="0"/>
            </a:endParaRPr>
          </a:p>
          <a:p>
            <a:pPr eaLnBrk="1" hangingPunct="1">
              <a:tabLst>
                <a:tab pos="182563" algn="l"/>
              </a:tabLst>
            </a:pPr>
            <a:endParaRPr lang="en-US" sz="1800" b="0" dirty="0">
              <a:solidFill>
                <a:srgbClr val="0F5494"/>
              </a:solidFill>
              <a:ea typeface="Verdana" pitchFamily="34" charset="0"/>
              <a:cs typeface="Verdana" pitchFamily="34" charset="0"/>
            </a:endParaRPr>
          </a:p>
          <a:p>
            <a:pPr eaLnBrk="1" hangingPunct="1">
              <a:tabLst>
                <a:tab pos="182563" algn="l"/>
              </a:tabLst>
            </a:pPr>
            <a:r>
              <a:rPr lang="en-US" sz="1800" b="0" dirty="0" smtClean="0">
                <a:solidFill>
                  <a:srgbClr val="0F5494"/>
                </a:solidFill>
                <a:ea typeface="Verdana" pitchFamily="34" charset="0"/>
                <a:cs typeface="Verdana" pitchFamily="34" charset="0"/>
              </a:rPr>
              <a:t> </a:t>
            </a:r>
            <a:endParaRPr lang="en-US" sz="1800" b="0" dirty="0">
              <a:solidFill>
                <a:srgbClr val="0F5494"/>
              </a:solidFill>
              <a:ea typeface="Verdana" pitchFamily="34" charset="0"/>
              <a:cs typeface="Verdana" pitchFamily="34" charset="0"/>
            </a:endParaRPr>
          </a:p>
          <a:p>
            <a:pPr eaLnBrk="1" hangingPunct="1">
              <a:tabLst>
                <a:tab pos="182563" algn="l"/>
              </a:tabLst>
            </a:pPr>
            <a:endParaRPr lang="en-US" sz="1800" b="0" dirty="0">
              <a:solidFill>
                <a:srgbClr val="0F5494"/>
              </a:solidFill>
              <a:ea typeface="Verdana" pitchFamily="34" charset="0"/>
              <a:cs typeface="Verdana" pitchFamily="34" charset="0"/>
            </a:endParaRPr>
          </a:p>
          <a:p>
            <a:pPr marL="285750" indent="-285750" eaLnBrk="1" hangingPunct="1">
              <a:buFont typeface="Wingdings" pitchFamily="2" charset="2"/>
              <a:buChar char="ü"/>
              <a:tabLst>
                <a:tab pos="182563" algn="l"/>
              </a:tabLst>
            </a:pPr>
            <a:endParaRPr lang="en-US" sz="1800" dirty="0" smtClean="0">
              <a:solidFill>
                <a:srgbClr val="0F5494"/>
              </a:solidFill>
              <a:ea typeface="Verdana" pitchFamily="34" charset="0"/>
              <a:cs typeface="Verdana" pitchFamily="34" charset="0"/>
            </a:endParaRPr>
          </a:p>
        </p:txBody>
      </p:sp>
    </p:spTree>
    <p:extLst>
      <p:ext uri="{BB962C8B-B14F-4D97-AF65-F5344CB8AC3E}">
        <p14:creationId xmlns:p14="http://schemas.microsoft.com/office/powerpoint/2010/main" val="37428061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a:t>Annual</a:t>
            </a:r>
            <a:r>
              <a:rPr lang="fr-FR" dirty="0"/>
              <a:t> </a:t>
            </a:r>
            <a:r>
              <a:rPr lang="fr-FR" dirty="0" err="1"/>
              <a:t>work</a:t>
            </a:r>
            <a:r>
              <a:rPr lang="fr-FR" dirty="0"/>
              <a:t> programme </a:t>
            </a:r>
            <a:r>
              <a:rPr lang="fr-FR" dirty="0" smtClean="0"/>
              <a:t>for </a:t>
            </a:r>
            <a:r>
              <a:rPr lang="fr-FR" dirty="0" err="1" smtClean="0"/>
              <a:t>year</a:t>
            </a:r>
            <a:r>
              <a:rPr lang="fr-FR" dirty="0" smtClean="0"/>
              <a:t> n : in practice</a:t>
            </a:r>
            <a:endParaRPr lang="fr-FR"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5</a:t>
            </a:fld>
            <a:endParaRPr lang="en-GB" dirty="0"/>
          </a:p>
        </p:txBody>
      </p:sp>
      <p:sp>
        <p:nvSpPr>
          <p:cNvPr id="9" name="Right Arrow 8"/>
          <p:cNvSpPr/>
          <p:nvPr/>
        </p:nvSpPr>
        <p:spPr bwMode="auto">
          <a:xfrm>
            <a:off x="971600" y="3146718"/>
            <a:ext cx="7128792" cy="311839"/>
          </a:xfrm>
          <a:prstGeom prst="rightArrow">
            <a:avLst/>
          </a:prstGeom>
          <a:noFill/>
          <a:ln w="25400">
            <a:solidFill>
              <a:srgbClr val="003399"/>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spAutoFit/>
          </a:bodyPr>
          <a:lstStyle/>
          <a:p>
            <a:pPr algn="ctr" fontAlgn="auto">
              <a:spcBef>
                <a:spcPts val="0"/>
              </a:spcBef>
              <a:spcAft>
                <a:spcPts val="0"/>
              </a:spcAft>
            </a:pPr>
            <a:endParaRPr lang="fr-FR" sz="900" b="0" i="1" kern="0" dirty="0">
              <a:solidFill>
                <a:sysClr val="windowText" lastClr="000000"/>
              </a:solidFill>
              <a:latin typeface="Verdana"/>
            </a:endParaRPr>
          </a:p>
        </p:txBody>
      </p:sp>
      <p:sp>
        <p:nvSpPr>
          <p:cNvPr id="13" name="Rectangle 12"/>
          <p:cNvSpPr/>
          <p:nvPr/>
        </p:nvSpPr>
        <p:spPr bwMode="auto">
          <a:xfrm>
            <a:off x="971600" y="3223483"/>
            <a:ext cx="5976664" cy="144016"/>
          </a:xfrm>
          <a:prstGeom prst="rect">
            <a:avLst/>
          </a:prstGeom>
          <a:solidFill>
            <a:srgbClr val="0F5494"/>
          </a:solidFill>
          <a:ln w="25400">
            <a:solidFill>
              <a:srgbClr val="003399"/>
            </a:solidFill>
            <a:miter lim="800000"/>
            <a:headEnd/>
            <a:tailEnd/>
          </a:ln>
          <a:effectLst/>
          <a:extLst/>
        </p:spPr>
        <p:txBody>
          <a:bodyPr rtlCol="0" anchor="ctr">
            <a:spAutoFit/>
          </a:bodyPr>
          <a:lstStyle/>
          <a:p>
            <a:pPr algn="ctr" fontAlgn="auto">
              <a:spcBef>
                <a:spcPts val="0"/>
              </a:spcBef>
              <a:spcAft>
                <a:spcPts val="0"/>
              </a:spcAft>
            </a:pPr>
            <a:endParaRPr lang="fr-FR" sz="900" b="0" i="1" kern="0" dirty="0">
              <a:solidFill>
                <a:sysClr val="windowText" lastClr="000000"/>
              </a:solidFill>
              <a:latin typeface="Verdana"/>
            </a:endParaRPr>
          </a:p>
        </p:txBody>
      </p:sp>
      <p:sp>
        <p:nvSpPr>
          <p:cNvPr id="14" name="TextBox 13"/>
          <p:cNvSpPr txBox="1"/>
          <p:nvPr/>
        </p:nvSpPr>
        <p:spPr>
          <a:xfrm>
            <a:off x="3203848" y="2882493"/>
            <a:ext cx="2448272" cy="276999"/>
          </a:xfrm>
          <a:prstGeom prst="rect">
            <a:avLst/>
          </a:prstGeom>
          <a:noFill/>
        </p:spPr>
        <p:txBody>
          <a:bodyPr wrap="square" rtlCol="0">
            <a:spAutoFit/>
          </a:bodyPr>
          <a:lstStyle/>
          <a:p>
            <a:r>
              <a:rPr lang="fr-BE" sz="1200" dirty="0" err="1" smtClean="0">
                <a:solidFill>
                  <a:srgbClr val="3166CF"/>
                </a:solidFill>
              </a:rPr>
              <a:t>Year</a:t>
            </a:r>
            <a:r>
              <a:rPr lang="fr-BE" sz="1200" dirty="0" smtClean="0">
                <a:solidFill>
                  <a:srgbClr val="3166CF"/>
                </a:solidFill>
              </a:rPr>
              <a:t> (n-1)</a:t>
            </a:r>
            <a:endParaRPr lang="fr-FR" sz="1200" dirty="0">
              <a:solidFill>
                <a:srgbClr val="3166CF"/>
              </a:solidFill>
            </a:endParaRPr>
          </a:p>
        </p:txBody>
      </p:sp>
      <p:sp>
        <p:nvSpPr>
          <p:cNvPr id="15" name="TextBox 14"/>
          <p:cNvSpPr txBox="1"/>
          <p:nvPr/>
        </p:nvSpPr>
        <p:spPr>
          <a:xfrm>
            <a:off x="7047706" y="2896393"/>
            <a:ext cx="2448272" cy="276999"/>
          </a:xfrm>
          <a:prstGeom prst="rect">
            <a:avLst/>
          </a:prstGeom>
          <a:noFill/>
        </p:spPr>
        <p:txBody>
          <a:bodyPr wrap="square" rtlCol="0">
            <a:spAutoFit/>
          </a:bodyPr>
          <a:lstStyle/>
          <a:p>
            <a:r>
              <a:rPr lang="fr-BE" sz="1200" dirty="0" err="1" smtClean="0">
                <a:solidFill>
                  <a:srgbClr val="3166CF"/>
                </a:solidFill>
              </a:rPr>
              <a:t>Year</a:t>
            </a:r>
            <a:r>
              <a:rPr lang="fr-BE" sz="1200" dirty="0" smtClean="0">
                <a:solidFill>
                  <a:srgbClr val="3166CF"/>
                </a:solidFill>
              </a:rPr>
              <a:t> n</a:t>
            </a:r>
            <a:endParaRPr lang="fr-FR" sz="1200" dirty="0">
              <a:solidFill>
                <a:srgbClr val="3166CF"/>
              </a:solidFill>
            </a:endParaRPr>
          </a:p>
        </p:txBody>
      </p:sp>
      <p:sp>
        <p:nvSpPr>
          <p:cNvPr id="16" name="Rectangle 15"/>
          <p:cNvSpPr/>
          <p:nvPr/>
        </p:nvSpPr>
        <p:spPr bwMode="auto">
          <a:xfrm>
            <a:off x="1204814" y="3695372"/>
            <a:ext cx="2700300" cy="954107"/>
          </a:xfrm>
          <a:prstGeom prst="rect">
            <a:avLst/>
          </a:prstGeom>
          <a:solidFill>
            <a:srgbClr val="FFC000"/>
          </a:solidFill>
          <a:ln w="25400">
            <a:solidFill>
              <a:srgbClr val="003399"/>
            </a:solidFill>
            <a:miter lim="800000"/>
            <a:headEnd/>
            <a:tailEnd/>
          </a:ln>
          <a:effectLst/>
          <a:extLst/>
        </p:spPr>
        <p:txBody>
          <a:bodyPr rtlCol="0" anchor="ctr">
            <a:spAutoFit/>
          </a:bodyPr>
          <a:lstStyle/>
          <a:p>
            <a:pPr algn="ctr" fontAlgn="auto">
              <a:spcBef>
                <a:spcPts val="0"/>
              </a:spcBef>
              <a:spcAft>
                <a:spcPts val="0"/>
              </a:spcAft>
            </a:pPr>
            <a:r>
              <a:rPr lang="fr-BE" sz="1400" b="0" i="1" kern="0" dirty="0" smtClean="0">
                <a:solidFill>
                  <a:sysClr val="windowText" lastClr="000000"/>
                </a:solidFill>
                <a:latin typeface="Verdana"/>
              </a:rPr>
              <a:t>Collection of inputs :</a:t>
            </a:r>
          </a:p>
          <a:p>
            <a:pPr marL="171450" indent="-171450" algn="ctr" fontAlgn="auto">
              <a:spcBef>
                <a:spcPts val="0"/>
              </a:spcBef>
              <a:spcAft>
                <a:spcPts val="0"/>
              </a:spcAft>
              <a:buFont typeface="Arial" panose="020B0604020202020204" pitchFamily="34" charset="0"/>
              <a:buChar char="•"/>
            </a:pPr>
            <a:r>
              <a:rPr lang="fr-BE" sz="1400" b="0" i="1" kern="0" dirty="0" smtClean="0">
                <a:solidFill>
                  <a:sysClr val="windowText" lastClr="000000"/>
                </a:solidFill>
                <a:latin typeface="Verdana"/>
              </a:rPr>
              <a:t>Trade data</a:t>
            </a:r>
          </a:p>
          <a:p>
            <a:pPr marL="171450" indent="-171450" algn="ctr" fontAlgn="auto">
              <a:spcBef>
                <a:spcPts val="0"/>
              </a:spcBef>
              <a:spcAft>
                <a:spcPts val="0"/>
              </a:spcAft>
              <a:buFont typeface="Arial" panose="020B0604020202020204" pitchFamily="34" charset="0"/>
              <a:buChar char="•"/>
            </a:pPr>
            <a:r>
              <a:rPr lang="en-GB" sz="1400" b="0" i="1" kern="0" dirty="0" smtClean="0">
                <a:solidFill>
                  <a:sysClr val="windowText" lastClr="000000"/>
                </a:solidFill>
                <a:latin typeface="Verdana"/>
              </a:rPr>
              <a:t>Sectorial inputs</a:t>
            </a:r>
          </a:p>
          <a:p>
            <a:pPr marL="171450" indent="-171450" algn="ctr" fontAlgn="auto">
              <a:spcBef>
                <a:spcPts val="0"/>
              </a:spcBef>
              <a:spcAft>
                <a:spcPts val="0"/>
              </a:spcAft>
              <a:buFont typeface="Arial" panose="020B0604020202020204" pitchFamily="34" charset="0"/>
              <a:buChar char="•"/>
            </a:pPr>
            <a:endParaRPr lang="en-GB" sz="1400" b="0" i="1" kern="0" dirty="0">
              <a:solidFill>
                <a:sysClr val="windowText" lastClr="000000"/>
              </a:solidFill>
              <a:latin typeface="Verdana"/>
            </a:endParaRPr>
          </a:p>
        </p:txBody>
      </p:sp>
      <p:cxnSp>
        <p:nvCxnSpPr>
          <p:cNvPr id="18" name="Straight Arrow Connector 17"/>
          <p:cNvCxnSpPr/>
          <p:nvPr/>
        </p:nvCxnSpPr>
        <p:spPr bwMode="auto">
          <a:xfrm flipV="1">
            <a:off x="6228184" y="3458557"/>
            <a:ext cx="0" cy="863093"/>
          </a:xfrm>
          <a:prstGeom prst="straightConnector1">
            <a:avLst/>
          </a:prstGeom>
          <a:noFill/>
          <a:ln w="38100" cap="flat" cmpd="sng" algn="ctr">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TextBox 18"/>
          <p:cNvSpPr txBox="1"/>
          <p:nvPr/>
        </p:nvSpPr>
        <p:spPr>
          <a:xfrm>
            <a:off x="5652120" y="4365104"/>
            <a:ext cx="1512168" cy="830997"/>
          </a:xfrm>
          <a:prstGeom prst="rect">
            <a:avLst/>
          </a:prstGeom>
          <a:noFill/>
          <a:ln>
            <a:solidFill>
              <a:srgbClr val="3166CF"/>
            </a:solidFill>
          </a:ln>
        </p:spPr>
        <p:txBody>
          <a:bodyPr wrap="square" rtlCol="0">
            <a:spAutoFit/>
          </a:bodyPr>
          <a:lstStyle/>
          <a:p>
            <a:pPr algn="ctr">
              <a:tabLst>
                <a:tab pos="182563" algn="l"/>
              </a:tabLst>
            </a:pPr>
            <a:r>
              <a:rPr lang="en-US" sz="1600" b="0" dirty="0" smtClean="0">
                <a:solidFill>
                  <a:srgbClr val="0F5494"/>
                </a:solidFill>
                <a:ea typeface="Verdana" pitchFamily="34" charset="0"/>
                <a:cs typeface="Verdana" pitchFamily="34" charset="0"/>
              </a:rPr>
              <a:t>Opinion </a:t>
            </a:r>
            <a:r>
              <a:rPr lang="en-US" sz="1600" b="0" dirty="0">
                <a:solidFill>
                  <a:srgbClr val="0F5494"/>
                </a:solidFill>
                <a:ea typeface="Verdana" pitchFamily="34" charset="0"/>
                <a:cs typeface="Verdana" pitchFamily="34" charset="0"/>
              </a:rPr>
              <a:t>of Committee </a:t>
            </a:r>
          </a:p>
          <a:p>
            <a:pPr algn="ctr">
              <a:tabLst>
                <a:tab pos="182563" algn="l"/>
              </a:tabLst>
            </a:pPr>
            <a:r>
              <a:rPr lang="en-US" sz="1600" b="0" dirty="0">
                <a:solidFill>
                  <a:srgbClr val="0F5494"/>
                </a:solidFill>
                <a:ea typeface="Verdana" pitchFamily="34" charset="0"/>
                <a:cs typeface="Verdana" pitchFamily="34" charset="0"/>
              </a:rPr>
              <a:t>for CMO </a:t>
            </a:r>
          </a:p>
        </p:txBody>
      </p:sp>
      <p:cxnSp>
        <p:nvCxnSpPr>
          <p:cNvPr id="21" name="Straight Arrow Connector 20"/>
          <p:cNvCxnSpPr/>
          <p:nvPr/>
        </p:nvCxnSpPr>
        <p:spPr bwMode="auto">
          <a:xfrm flipV="1">
            <a:off x="4700203" y="3504505"/>
            <a:ext cx="0" cy="649139"/>
          </a:xfrm>
          <a:prstGeom prst="straightConnector1">
            <a:avLst/>
          </a:prstGeom>
          <a:noFill/>
          <a:ln w="38100" cap="flat" cmpd="sng" algn="ctr">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Box 21"/>
          <p:cNvSpPr txBox="1"/>
          <p:nvPr/>
        </p:nvSpPr>
        <p:spPr>
          <a:xfrm>
            <a:off x="3965265" y="4284155"/>
            <a:ext cx="1512168" cy="830997"/>
          </a:xfrm>
          <a:prstGeom prst="rect">
            <a:avLst/>
          </a:prstGeom>
          <a:noFill/>
          <a:ln>
            <a:solidFill>
              <a:srgbClr val="3166CF"/>
            </a:solidFill>
          </a:ln>
        </p:spPr>
        <p:txBody>
          <a:bodyPr wrap="square" rtlCol="0">
            <a:spAutoFit/>
          </a:bodyPr>
          <a:lstStyle/>
          <a:p>
            <a:pPr algn="ctr">
              <a:tabLst>
                <a:tab pos="182563" algn="l"/>
              </a:tabLst>
            </a:pPr>
            <a:r>
              <a:rPr lang="en-US" sz="1600" b="0" dirty="0" smtClean="0">
                <a:solidFill>
                  <a:srgbClr val="0F5494"/>
                </a:solidFill>
                <a:ea typeface="Verdana" pitchFamily="34" charset="0"/>
                <a:cs typeface="Verdana" pitchFamily="34" charset="0"/>
              </a:rPr>
              <a:t>Draft annual work </a:t>
            </a:r>
            <a:r>
              <a:rPr lang="en-US" sz="1600" b="0" dirty="0" err="1" smtClean="0">
                <a:solidFill>
                  <a:srgbClr val="0F5494"/>
                </a:solidFill>
                <a:ea typeface="Verdana" pitchFamily="34" charset="0"/>
                <a:cs typeface="Verdana" pitchFamily="34" charset="0"/>
              </a:rPr>
              <a:t>programme</a:t>
            </a:r>
            <a:r>
              <a:rPr lang="en-US" sz="1600" b="0" dirty="0" smtClean="0">
                <a:solidFill>
                  <a:srgbClr val="0F5494"/>
                </a:solidFill>
                <a:ea typeface="Verdana" pitchFamily="34" charset="0"/>
                <a:cs typeface="Verdana" pitchFamily="34" charset="0"/>
              </a:rPr>
              <a:t> </a:t>
            </a:r>
            <a:endParaRPr lang="en-US" sz="1600" b="0" dirty="0">
              <a:solidFill>
                <a:srgbClr val="0F5494"/>
              </a:solidFill>
              <a:ea typeface="Verdana" pitchFamily="34" charset="0"/>
              <a:cs typeface="Verdana" pitchFamily="34" charset="0"/>
            </a:endParaRPr>
          </a:p>
        </p:txBody>
      </p:sp>
      <p:sp>
        <p:nvSpPr>
          <p:cNvPr id="25" name="TextBox 24"/>
          <p:cNvSpPr txBox="1"/>
          <p:nvPr/>
        </p:nvSpPr>
        <p:spPr>
          <a:xfrm>
            <a:off x="5364088" y="1784696"/>
            <a:ext cx="2232248" cy="830997"/>
          </a:xfrm>
          <a:prstGeom prst="rect">
            <a:avLst/>
          </a:prstGeom>
          <a:noFill/>
          <a:ln>
            <a:solidFill>
              <a:srgbClr val="3166CF"/>
            </a:solidFill>
          </a:ln>
        </p:spPr>
        <p:txBody>
          <a:bodyPr wrap="square" rtlCol="0">
            <a:spAutoFit/>
          </a:bodyPr>
          <a:lstStyle/>
          <a:p>
            <a:pPr algn="ctr">
              <a:tabLst>
                <a:tab pos="182563" algn="l"/>
              </a:tabLst>
            </a:pPr>
            <a:r>
              <a:rPr lang="en-US" sz="1600" b="0" dirty="0" smtClean="0">
                <a:solidFill>
                  <a:srgbClr val="0F5494"/>
                </a:solidFill>
                <a:ea typeface="Verdana" pitchFamily="34" charset="0"/>
                <a:cs typeface="Verdana" pitchFamily="34" charset="0"/>
              </a:rPr>
              <a:t>Adoption annually through an implementing act </a:t>
            </a:r>
            <a:endParaRPr lang="en-US" sz="1600" b="0" dirty="0">
              <a:solidFill>
                <a:srgbClr val="0F5494"/>
              </a:solidFill>
              <a:ea typeface="Verdana" pitchFamily="34" charset="0"/>
              <a:cs typeface="Verdana" pitchFamily="34" charset="0"/>
            </a:endParaRPr>
          </a:p>
        </p:txBody>
      </p:sp>
      <p:cxnSp>
        <p:nvCxnSpPr>
          <p:cNvPr id="26" name="Straight Arrow Connector 25"/>
          <p:cNvCxnSpPr/>
          <p:nvPr/>
        </p:nvCxnSpPr>
        <p:spPr bwMode="auto">
          <a:xfrm>
            <a:off x="6660232" y="2651770"/>
            <a:ext cx="0" cy="548498"/>
          </a:xfrm>
          <a:prstGeom prst="straightConnector1">
            <a:avLst/>
          </a:prstGeom>
          <a:noFill/>
          <a:ln w="38100" cap="flat" cmpd="sng" algn="ctr">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595844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204864"/>
            <a:ext cx="8582025" cy="4824413"/>
          </a:xfrm>
        </p:spPr>
        <p:txBody>
          <a:bodyPr/>
          <a:lstStyle/>
          <a:p>
            <a:pPr algn="ctr"/>
            <a:r>
              <a:rPr lang="fr-BE" sz="2400" dirty="0" smtClean="0"/>
              <a:t>Invitation to </a:t>
            </a:r>
            <a:r>
              <a:rPr lang="fr-BE" sz="2400" dirty="0" err="1" smtClean="0"/>
              <a:t>send</a:t>
            </a:r>
            <a:r>
              <a:rPr lang="fr-BE" sz="2400" dirty="0" smtClean="0"/>
              <a:t> </a:t>
            </a:r>
            <a:r>
              <a:rPr lang="fr-BE" sz="2400" dirty="0" err="1" smtClean="0"/>
              <a:t>your</a:t>
            </a:r>
            <a:r>
              <a:rPr lang="fr-BE" sz="2400" dirty="0" smtClean="0"/>
              <a:t> </a:t>
            </a:r>
            <a:r>
              <a:rPr lang="fr-BE" sz="2400" dirty="0" err="1" smtClean="0"/>
              <a:t>priorities</a:t>
            </a:r>
            <a:r>
              <a:rPr lang="fr-BE" sz="2400" dirty="0" smtClean="0"/>
              <a:t> for 2016</a:t>
            </a:r>
          </a:p>
          <a:p>
            <a:pPr algn="ctr"/>
            <a:endParaRPr lang="fr-BE" sz="2400" dirty="0"/>
          </a:p>
          <a:p>
            <a:pPr algn="ctr"/>
            <a:r>
              <a:rPr lang="fr-BE" sz="2400" dirty="0" err="1" smtClean="0"/>
              <a:t>With</a:t>
            </a:r>
            <a:r>
              <a:rPr lang="fr-BE" sz="2400" dirty="0" smtClean="0"/>
              <a:t> justification (data, </a:t>
            </a:r>
            <a:r>
              <a:rPr lang="fr-BE" sz="2400" dirty="0" err="1" smtClean="0"/>
              <a:t>studies</a:t>
            </a:r>
            <a:r>
              <a:rPr lang="fr-BE" sz="2400" dirty="0" smtClean="0"/>
              <a:t>...)</a:t>
            </a:r>
            <a:r>
              <a:rPr lang="fr-BE" sz="2400" i="1" dirty="0"/>
              <a:t> </a:t>
            </a:r>
            <a:endParaRPr lang="fr-BE" sz="2400" i="1" dirty="0" smtClean="0"/>
          </a:p>
          <a:p>
            <a:pPr algn="ctr"/>
            <a:endParaRPr lang="fr-BE" sz="2400" i="1" dirty="0" smtClean="0"/>
          </a:p>
          <a:p>
            <a:pPr algn="ctr"/>
            <a:r>
              <a:rPr lang="fr-BE" sz="2400" dirty="0"/>
              <a:t>By the end of </a:t>
            </a:r>
            <a:r>
              <a:rPr lang="fr-BE" sz="2400" dirty="0" smtClean="0"/>
              <a:t>2014</a:t>
            </a:r>
            <a:endParaRPr lang="fr-BE" sz="2400" dirty="0"/>
          </a:p>
          <a:p>
            <a:pPr algn="ctr"/>
            <a:endParaRPr lang="fr-BE" sz="2400" dirty="0"/>
          </a:p>
          <a:p>
            <a:pPr algn="ctr"/>
            <a:r>
              <a:rPr lang="fr-BE" sz="2400" dirty="0" smtClean="0">
                <a:hlinkClick r:id="rId2"/>
              </a:rPr>
              <a:t>agriB5@ec.europa.eu</a:t>
            </a:r>
            <a:endParaRPr lang="fr-BE" sz="2400" dirty="0" smtClean="0"/>
          </a:p>
          <a:p>
            <a:pPr algn="ctr"/>
            <a:endParaRPr lang="fr-FR" sz="2400"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6</a:t>
            </a:fld>
            <a:endParaRPr lang="en-GB" dirty="0"/>
          </a:p>
        </p:txBody>
      </p:sp>
      <p:sp>
        <p:nvSpPr>
          <p:cNvPr id="5" name="Title 1"/>
          <p:cNvSpPr>
            <a:spLocks noGrp="1"/>
          </p:cNvSpPr>
          <p:nvPr>
            <p:ph type="title"/>
          </p:nvPr>
        </p:nvSpPr>
        <p:spPr/>
        <p:txBody>
          <a:bodyPr/>
          <a:lstStyle/>
          <a:p>
            <a:r>
              <a:rPr lang="fr-FR" dirty="0" err="1"/>
              <a:t>Annual</a:t>
            </a:r>
            <a:r>
              <a:rPr lang="fr-FR" dirty="0"/>
              <a:t> </a:t>
            </a:r>
            <a:r>
              <a:rPr lang="fr-FR" dirty="0" err="1"/>
              <a:t>work</a:t>
            </a:r>
            <a:r>
              <a:rPr lang="fr-FR" dirty="0"/>
              <a:t> programme </a:t>
            </a:r>
            <a:r>
              <a:rPr lang="fr-FR" dirty="0" smtClean="0"/>
              <a:t>for 2016 : YOUR INPUT !</a:t>
            </a:r>
            <a:endParaRPr lang="fr-FR" dirty="0"/>
          </a:p>
        </p:txBody>
      </p:sp>
    </p:spTree>
    <p:extLst>
      <p:ext uri="{BB962C8B-B14F-4D97-AF65-F5344CB8AC3E}">
        <p14:creationId xmlns:p14="http://schemas.microsoft.com/office/powerpoint/2010/main" val="3340841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err="1" smtClean="0"/>
              <a:t>Executive</a:t>
            </a:r>
            <a:r>
              <a:rPr lang="fr-BE" dirty="0" smtClean="0"/>
              <a:t> </a:t>
            </a:r>
            <a:r>
              <a:rPr lang="fr-BE" dirty="0" err="1" smtClean="0"/>
              <a:t>agency</a:t>
            </a:r>
            <a:r>
              <a:rPr lang="fr-BE" dirty="0" smtClean="0"/>
              <a:t> - CHAFEA</a:t>
            </a:r>
            <a:endParaRPr lang="fr-FR" dirty="0"/>
          </a:p>
        </p:txBody>
      </p:sp>
      <p:sp>
        <p:nvSpPr>
          <p:cNvPr id="3" name="Content Placeholder 2"/>
          <p:cNvSpPr>
            <a:spLocks noGrp="1"/>
          </p:cNvSpPr>
          <p:nvPr>
            <p:ph idx="1"/>
          </p:nvPr>
        </p:nvSpPr>
        <p:spPr>
          <a:xfrm>
            <a:off x="251520" y="1556792"/>
            <a:ext cx="8582025" cy="4824413"/>
          </a:xfrm>
        </p:spPr>
        <p:txBody>
          <a:bodyPr/>
          <a:lstStyle/>
          <a:p>
            <a:r>
              <a:rPr lang="en-GB" dirty="0" smtClean="0"/>
              <a:t>CHAFEA – Consumers Health And Food Executive Agency- Luxembourg</a:t>
            </a:r>
          </a:p>
          <a:p>
            <a:endParaRPr lang="en-GB" dirty="0" smtClean="0"/>
          </a:p>
          <a:p>
            <a:r>
              <a:rPr lang="en-GB" b="1" u="sng" dirty="0" smtClean="0"/>
              <a:t>Legally</a:t>
            </a:r>
            <a:r>
              <a:rPr lang="en-GB" dirty="0" smtClean="0"/>
              <a:t> : 2 Commission decisions  needed</a:t>
            </a:r>
          </a:p>
          <a:p>
            <a:pPr marL="400050" lvl="1" indent="0">
              <a:buClr>
                <a:srgbClr val="42A62A"/>
              </a:buClr>
            </a:pPr>
            <a:r>
              <a:rPr lang="en-GB" dirty="0"/>
              <a:t> E</a:t>
            </a:r>
            <a:r>
              <a:rPr lang="en-GB" dirty="0" smtClean="0"/>
              <a:t>stablishment </a:t>
            </a:r>
            <a:r>
              <a:rPr lang="en-GB" dirty="0"/>
              <a:t>act </a:t>
            </a:r>
          </a:p>
          <a:p>
            <a:pPr marL="800100" lvl="2" indent="0">
              <a:buClr>
                <a:srgbClr val="42A62A"/>
              </a:buClr>
            </a:pPr>
            <a:r>
              <a:rPr lang="en-GB" sz="1600" dirty="0"/>
              <a:t>	</a:t>
            </a:r>
            <a:r>
              <a:rPr lang="en-GB" sz="1600" dirty="0" smtClean="0"/>
              <a:t> CHAFEA </a:t>
            </a:r>
            <a:r>
              <a:rPr lang="en-GB" sz="1600" dirty="0"/>
              <a:t>– Consumers, Heath, </a:t>
            </a:r>
            <a:r>
              <a:rPr lang="en-GB" sz="1600" b="1" u="sng" dirty="0"/>
              <a:t>Agriculture</a:t>
            </a:r>
            <a:r>
              <a:rPr lang="en-GB" sz="1600" dirty="0"/>
              <a:t> and Food </a:t>
            </a:r>
            <a:r>
              <a:rPr lang="en-GB" sz="1600" dirty="0" smtClean="0"/>
              <a:t>Executive Agency</a:t>
            </a:r>
            <a:endParaRPr lang="en-GB" sz="1600" dirty="0"/>
          </a:p>
          <a:p>
            <a:pPr marL="800100" lvl="2" indent="0">
              <a:buClr>
                <a:srgbClr val="42A62A"/>
              </a:buClr>
            </a:pPr>
            <a:r>
              <a:rPr lang="en-GB" sz="1600" dirty="0"/>
              <a:t>	</a:t>
            </a:r>
            <a:r>
              <a:rPr lang="en-GB" sz="1600" dirty="0" smtClean="0"/>
              <a:t> Submitted </a:t>
            </a:r>
            <a:r>
              <a:rPr lang="en-GB" sz="1600" dirty="0"/>
              <a:t>to the opinion of </a:t>
            </a:r>
            <a:r>
              <a:rPr lang="en-GB" sz="1600" dirty="0" smtClean="0"/>
              <a:t>MS</a:t>
            </a:r>
          </a:p>
          <a:p>
            <a:pPr marL="800100" lvl="2" indent="0">
              <a:buClr>
                <a:srgbClr val="42A62A"/>
              </a:buClr>
            </a:pPr>
            <a:endParaRPr lang="en-GB" sz="1600" dirty="0"/>
          </a:p>
          <a:p>
            <a:pPr marL="400050" lvl="1" indent="0">
              <a:buClr>
                <a:srgbClr val="42A62A"/>
              </a:buClr>
            </a:pPr>
            <a:r>
              <a:rPr lang="en-GB" dirty="0" smtClean="0"/>
              <a:t> Delegation </a:t>
            </a:r>
            <a:r>
              <a:rPr lang="en-GB" dirty="0"/>
              <a:t>act </a:t>
            </a:r>
            <a:endParaRPr lang="en-GB" dirty="0" smtClean="0"/>
          </a:p>
          <a:p>
            <a:pPr marL="400050" lvl="1" indent="0">
              <a:buClr>
                <a:srgbClr val="42A62A"/>
              </a:buClr>
            </a:pPr>
            <a:endParaRPr lang="en-GB" dirty="0" smtClean="0"/>
          </a:p>
          <a:p>
            <a:pPr marL="400050" lvl="1" indent="0">
              <a:buClr>
                <a:srgbClr val="42A62A"/>
              </a:buClr>
            </a:pPr>
            <a:r>
              <a:rPr lang="en-GB" dirty="0" smtClean="0"/>
              <a:t> Timing</a:t>
            </a:r>
            <a:endParaRPr lang="en-GB" dirty="0"/>
          </a:p>
          <a:p>
            <a:endParaRPr lang="en-GB" dirty="0" smtClean="0"/>
          </a:p>
          <a:p>
            <a:r>
              <a:rPr lang="en-GB" b="1" u="sng" dirty="0"/>
              <a:t>In practice </a:t>
            </a:r>
            <a:r>
              <a:rPr lang="en-GB" dirty="0" smtClean="0"/>
              <a:t>: operational transfer (external experts to be selected, internal rules to be established, IT system, recruitment of staff....)</a:t>
            </a:r>
          </a:p>
          <a:p>
            <a:r>
              <a:rPr lang="en-GB" dirty="0"/>
              <a:t>	</a:t>
            </a:r>
            <a:endParaRPr lang="en-GB" dirty="0" smtClean="0"/>
          </a:p>
          <a:p>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7</a:t>
            </a:fld>
            <a:endParaRPr lang="en-GB" dirty="0"/>
          </a:p>
        </p:txBody>
      </p:sp>
    </p:spTree>
    <p:extLst>
      <p:ext uri="{BB962C8B-B14F-4D97-AF65-F5344CB8AC3E}">
        <p14:creationId xmlns:p14="http://schemas.microsoft.com/office/powerpoint/2010/main" val="6066548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Timing of delegated and implementing acts</a:t>
            </a:r>
            <a:endParaRPr lang="en-GB"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29171994"/>
              </p:ext>
            </p:extLst>
          </p:nvPr>
        </p:nvGraphicFramePr>
        <p:xfrm>
          <a:off x="467544" y="1628800"/>
          <a:ext cx="8352928" cy="4680520"/>
        </p:xfrm>
        <a:graphic>
          <a:graphicData uri="http://schemas.openxmlformats.org/drawingml/2006/table">
            <a:tbl>
              <a:tblPr firstRow="1" bandRow="1">
                <a:tableStyleId>{00A15C55-8517-42AA-B614-E9B94910E393}</a:tableStyleId>
              </a:tblPr>
              <a:tblGrid>
                <a:gridCol w="4176464"/>
                <a:gridCol w="4176464"/>
              </a:tblGrid>
              <a:tr h="541487">
                <a:tc>
                  <a:txBody>
                    <a:bodyPr/>
                    <a:lstStyle/>
                    <a:p>
                      <a:pPr algn="ctr"/>
                      <a:r>
                        <a:rPr lang="en-GB" noProof="0" dirty="0" smtClean="0"/>
                        <a:t>Delegated Act</a:t>
                      </a:r>
                      <a:endParaRPr lang="en-GB" noProof="0" dirty="0"/>
                    </a:p>
                  </a:txBody>
                  <a:tcPr/>
                </a:tc>
                <a:tc>
                  <a:txBody>
                    <a:bodyPr/>
                    <a:lstStyle/>
                    <a:p>
                      <a:pPr algn="ctr"/>
                      <a:r>
                        <a:rPr lang="en-GB" noProof="0" dirty="0" smtClean="0"/>
                        <a:t>Implementing</a:t>
                      </a:r>
                      <a:r>
                        <a:rPr lang="en-GB" baseline="0" noProof="0" dirty="0" smtClean="0"/>
                        <a:t> Act</a:t>
                      </a:r>
                      <a:endParaRPr lang="en-GB" noProof="0" dirty="0"/>
                    </a:p>
                  </a:txBody>
                  <a:tcPr/>
                </a:tc>
              </a:tr>
              <a:tr h="4139033">
                <a:tc>
                  <a:txBody>
                    <a:bodyPr/>
                    <a:lstStyle/>
                    <a:p>
                      <a:endParaRPr lang="en-GB" noProof="0" dirty="0" smtClean="0"/>
                    </a:p>
                    <a:p>
                      <a:endParaRPr lang="en-GB" noProof="0" dirty="0" smtClean="0"/>
                    </a:p>
                    <a:p>
                      <a:endParaRPr lang="en-GB" noProof="0" dirty="0" smtClean="0"/>
                    </a:p>
                    <a:p>
                      <a:endParaRPr lang="en-GB" noProof="0" dirty="0" smtClean="0"/>
                    </a:p>
                    <a:p>
                      <a:r>
                        <a:rPr lang="en-GB" noProof="0" dirty="0" smtClean="0"/>
                        <a:t>14/10 – Expert</a:t>
                      </a:r>
                      <a:r>
                        <a:rPr lang="en-GB" baseline="0" noProof="0" dirty="0" smtClean="0"/>
                        <a:t> group</a:t>
                      </a:r>
                    </a:p>
                    <a:p>
                      <a:endParaRPr lang="en-GB" baseline="0" noProof="0" dirty="0" smtClean="0"/>
                    </a:p>
                    <a:p>
                      <a:endParaRPr lang="en-GB" baseline="0" noProof="0" dirty="0" smtClean="0"/>
                    </a:p>
                    <a:p>
                      <a:r>
                        <a:rPr lang="en-GB" baseline="0" noProof="0" dirty="0" smtClean="0"/>
                        <a:t>13/11 – Expert group</a:t>
                      </a:r>
                    </a:p>
                    <a:p>
                      <a:endParaRPr lang="en-GB" baseline="0" noProof="0" dirty="0" smtClean="0"/>
                    </a:p>
                    <a:p>
                      <a:endParaRPr lang="en-GB" noProof="0" dirty="0"/>
                    </a:p>
                  </a:txBody>
                  <a:tcPr/>
                </a:tc>
                <a:tc>
                  <a:txBody>
                    <a:bodyPr/>
                    <a:lstStyle/>
                    <a:p>
                      <a:endParaRPr lang="en-GB" noProof="0" dirty="0" smtClean="0"/>
                    </a:p>
                    <a:p>
                      <a:endParaRPr lang="en-GB" noProof="0" dirty="0" smtClean="0"/>
                    </a:p>
                    <a:p>
                      <a:endParaRPr lang="en-GB" noProof="0" dirty="0" smtClean="0"/>
                    </a:p>
                    <a:p>
                      <a:endParaRPr lang="en-GB" noProof="0" dirty="0" smtClean="0"/>
                    </a:p>
                    <a:p>
                      <a:r>
                        <a:rPr lang="en-GB" noProof="0" dirty="0" smtClean="0"/>
                        <a:t>14/10- Committee</a:t>
                      </a:r>
                    </a:p>
                    <a:p>
                      <a:endParaRPr lang="en-GB" noProof="0" dirty="0" smtClean="0"/>
                    </a:p>
                    <a:p>
                      <a:endParaRPr lang="en-GB" noProof="0" dirty="0" smtClean="0"/>
                    </a:p>
                    <a:p>
                      <a:endParaRPr lang="en-GB" noProof="0" dirty="0" smtClean="0"/>
                    </a:p>
                    <a:p>
                      <a:endParaRPr lang="en-GB" noProof="0" dirty="0" smtClean="0"/>
                    </a:p>
                    <a:p>
                      <a:endParaRPr lang="en-GB" noProof="0" dirty="0" smtClean="0"/>
                    </a:p>
                    <a:p>
                      <a:r>
                        <a:rPr lang="en-GB" noProof="0" dirty="0" smtClean="0"/>
                        <a:t>Committees (</a:t>
                      </a:r>
                      <a:r>
                        <a:rPr lang="en-GB" baseline="0" noProof="0" dirty="0" smtClean="0"/>
                        <a:t>January and March 2015 – vote in July)</a:t>
                      </a:r>
                      <a:endParaRPr lang="en-GB" noProof="0" dirty="0" smtClean="0"/>
                    </a:p>
                    <a:p>
                      <a:endParaRPr lang="en-GB" noProof="0" dirty="0"/>
                    </a:p>
                  </a:txBody>
                  <a:tcPr/>
                </a:tc>
              </a:tr>
            </a:tbl>
          </a:graphicData>
        </a:graphic>
      </p:graphicFrame>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8</a:t>
            </a:fld>
            <a:endParaRPr lang="en-GB" dirty="0"/>
          </a:p>
        </p:txBody>
      </p:sp>
      <p:sp>
        <p:nvSpPr>
          <p:cNvPr id="3" name="TextBox 2"/>
          <p:cNvSpPr txBox="1"/>
          <p:nvPr/>
        </p:nvSpPr>
        <p:spPr>
          <a:xfrm>
            <a:off x="2169815" y="5715733"/>
            <a:ext cx="5256584" cy="338554"/>
          </a:xfrm>
          <a:prstGeom prst="rect">
            <a:avLst/>
          </a:prstGeom>
          <a:solidFill>
            <a:schemeClr val="accent6">
              <a:lumMod val="20000"/>
              <a:lumOff val="80000"/>
            </a:schemeClr>
          </a:solidFill>
          <a:ln>
            <a:solidFill>
              <a:schemeClr val="accent6">
                <a:lumMod val="40000"/>
                <a:lumOff val="60000"/>
              </a:schemeClr>
            </a:solidFill>
          </a:ln>
        </p:spPr>
        <p:txBody>
          <a:bodyPr wrap="square" rtlCol="0">
            <a:spAutoFit/>
          </a:bodyPr>
          <a:lstStyle/>
          <a:p>
            <a:r>
              <a:rPr lang="en-GB" sz="1600" i="1" dirty="0" smtClean="0">
                <a:solidFill>
                  <a:schemeClr val="tx1"/>
                </a:solidFill>
              </a:rPr>
              <a:t>Simultaneous Publication- September 2015 </a:t>
            </a:r>
            <a:endParaRPr lang="en-GB" sz="1600" i="1" dirty="0">
              <a:solidFill>
                <a:schemeClr val="tx1"/>
              </a:solidFill>
            </a:endParaRPr>
          </a:p>
        </p:txBody>
      </p:sp>
      <p:sp>
        <p:nvSpPr>
          <p:cNvPr id="5" name="TextBox 4"/>
          <p:cNvSpPr txBox="1"/>
          <p:nvPr/>
        </p:nvSpPr>
        <p:spPr>
          <a:xfrm>
            <a:off x="1819300" y="2276872"/>
            <a:ext cx="5688632" cy="338554"/>
          </a:xfrm>
          <a:prstGeom prst="rect">
            <a:avLst/>
          </a:prstGeom>
          <a:solidFill>
            <a:schemeClr val="bg2">
              <a:lumMod val="40000"/>
              <a:lumOff val="60000"/>
            </a:schemeClr>
          </a:solidFill>
          <a:ln>
            <a:solidFill>
              <a:schemeClr val="bg2">
                <a:lumMod val="40000"/>
                <a:lumOff val="60000"/>
              </a:schemeClr>
            </a:solidFill>
          </a:ln>
        </p:spPr>
        <p:txBody>
          <a:bodyPr wrap="square" rtlCol="0">
            <a:spAutoFit/>
          </a:bodyPr>
          <a:lstStyle>
            <a:defPPr>
              <a:defRPr lang="en-GB"/>
            </a:defPPr>
            <a:lvl1pPr>
              <a:defRPr sz="1600">
                <a:solidFill>
                  <a:schemeClr val="tx1"/>
                </a:solidFill>
              </a:defRPr>
            </a:lvl1pPr>
          </a:lstStyle>
          <a:p>
            <a:pPr algn="ctr"/>
            <a:r>
              <a:rPr lang="en-GB" b="0" dirty="0" smtClean="0"/>
              <a:t>Expert </a:t>
            </a:r>
            <a:r>
              <a:rPr lang="en-GB" b="0" dirty="0"/>
              <a:t>groups for simplification on 10/9/2014</a:t>
            </a:r>
          </a:p>
        </p:txBody>
      </p:sp>
      <p:sp>
        <p:nvSpPr>
          <p:cNvPr id="7" name="TextBox 6"/>
          <p:cNvSpPr txBox="1"/>
          <p:nvPr/>
        </p:nvSpPr>
        <p:spPr>
          <a:xfrm>
            <a:off x="1965995" y="4509120"/>
            <a:ext cx="5688632" cy="338554"/>
          </a:xfrm>
          <a:prstGeom prst="rect">
            <a:avLst/>
          </a:prstGeom>
          <a:solidFill>
            <a:schemeClr val="bg1"/>
          </a:solidFill>
          <a:ln>
            <a:solidFill>
              <a:srgbClr val="FFFF00"/>
            </a:solidFill>
          </a:ln>
        </p:spPr>
        <p:txBody>
          <a:bodyPr wrap="square" rtlCol="0">
            <a:spAutoFit/>
          </a:bodyPr>
          <a:lstStyle>
            <a:defPPr>
              <a:defRPr lang="en-GB"/>
            </a:defPPr>
            <a:lvl1pPr>
              <a:defRPr sz="1600">
                <a:solidFill>
                  <a:schemeClr val="tx1"/>
                </a:solidFill>
              </a:defRPr>
            </a:lvl1pPr>
          </a:lstStyle>
          <a:p>
            <a:pPr algn="ctr"/>
            <a:r>
              <a:rPr lang="en-GB" dirty="0" smtClean="0"/>
              <a:t>Civil dialogue group meeting on 21/11/2014</a:t>
            </a:r>
            <a:endParaRPr lang="en-GB" dirty="0"/>
          </a:p>
        </p:txBody>
      </p:sp>
      <p:sp>
        <p:nvSpPr>
          <p:cNvPr id="8" name="TextBox 7"/>
          <p:cNvSpPr txBox="1"/>
          <p:nvPr/>
        </p:nvSpPr>
        <p:spPr>
          <a:xfrm>
            <a:off x="467544" y="2798673"/>
            <a:ext cx="8424936" cy="338554"/>
          </a:xfrm>
          <a:prstGeom prst="rect">
            <a:avLst/>
          </a:prstGeom>
          <a:solidFill>
            <a:schemeClr val="bg1"/>
          </a:solidFill>
          <a:ln>
            <a:solidFill>
              <a:srgbClr val="FFFF00"/>
            </a:solidFill>
          </a:ln>
        </p:spPr>
        <p:txBody>
          <a:bodyPr wrap="square" rtlCol="0">
            <a:spAutoFit/>
          </a:bodyPr>
          <a:lstStyle>
            <a:defPPr>
              <a:defRPr lang="en-GB"/>
            </a:defPPr>
            <a:lvl1pPr>
              <a:defRPr sz="1600">
                <a:solidFill>
                  <a:schemeClr val="tx1"/>
                </a:solidFill>
              </a:defRPr>
            </a:lvl1pPr>
          </a:lstStyle>
          <a:p>
            <a:r>
              <a:rPr lang="en-GB" dirty="0" smtClean="0"/>
              <a:t>Civil dialogue group: Written consultation from 15/09 to 10/10/2014</a:t>
            </a:r>
            <a:endParaRPr lang="en-GB" dirty="0"/>
          </a:p>
        </p:txBody>
      </p:sp>
    </p:spTree>
    <p:extLst>
      <p:ext uri="{BB962C8B-B14F-4D97-AF65-F5344CB8AC3E}">
        <p14:creationId xmlns:p14="http://schemas.microsoft.com/office/powerpoint/2010/main" val="981094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did we built draft DA and IA?</a:t>
            </a:r>
            <a:endParaRPr lang="en-GB" dirty="0"/>
          </a:p>
        </p:txBody>
      </p:sp>
      <p:sp>
        <p:nvSpPr>
          <p:cNvPr id="3" name="Content Placeholder 2"/>
          <p:cNvSpPr>
            <a:spLocks noGrp="1"/>
          </p:cNvSpPr>
          <p:nvPr>
            <p:ph idx="1"/>
          </p:nvPr>
        </p:nvSpPr>
        <p:spPr>
          <a:xfrm>
            <a:off x="251520" y="1916832"/>
            <a:ext cx="8582025" cy="4824413"/>
          </a:xfrm>
        </p:spPr>
        <p:txBody>
          <a:bodyPr/>
          <a:lstStyle/>
          <a:p>
            <a:pPr>
              <a:buClrTx/>
              <a:buFont typeface="Wingdings" panose="05000000000000000000" pitchFamily="2" charset="2"/>
              <a:buChar char="§"/>
            </a:pPr>
            <a:r>
              <a:rPr lang="en-GB" dirty="0" smtClean="0"/>
              <a:t>Exchanges during the negotiations on the basic-act</a:t>
            </a:r>
          </a:p>
          <a:p>
            <a:pPr marL="0" indent="0">
              <a:buClrTx/>
            </a:pPr>
            <a:endParaRPr lang="en-GB" dirty="0" smtClean="0"/>
          </a:p>
          <a:p>
            <a:pPr>
              <a:buClrTx/>
              <a:buFont typeface="Wingdings" panose="05000000000000000000" pitchFamily="2" charset="2"/>
              <a:buChar char="§"/>
            </a:pPr>
            <a:r>
              <a:rPr lang="en-GB" dirty="0" smtClean="0"/>
              <a:t>Experience gained with the current regime</a:t>
            </a:r>
          </a:p>
          <a:p>
            <a:pPr marL="0" indent="0">
              <a:buClrTx/>
            </a:pPr>
            <a:endParaRPr lang="en-GB" dirty="0" smtClean="0"/>
          </a:p>
          <a:p>
            <a:pPr>
              <a:buClrTx/>
              <a:buFont typeface="Wingdings" panose="05000000000000000000" pitchFamily="2" charset="2"/>
              <a:buChar char="§"/>
            </a:pPr>
            <a:r>
              <a:rPr lang="en-GB" dirty="0" smtClean="0"/>
              <a:t>Aim to have rules as identical as possible for multi and simple programmes</a:t>
            </a:r>
          </a:p>
          <a:p>
            <a:pPr>
              <a:buClrTx/>
              <a:buFont typeface="Wingdings" panose="05000000000000000000" pitchFamily="2" charset="2"/>
              <a:buChar char="§"/>
            </a:pPr>
            <a:endParaRPr lang="en-GB" dirty="0"/>
          </a:p>
          <a:p>
            <a:pPr>
              <a:buClrTx/>
              <a:buFont typeface="Wingdings" panose="05000000000000000000" pitchFamily="2" charset="2"/>
              <a:buChar char="§"/>
            </a:pPr>
            <a:r>
              <a:rPr lang="en-GB" dirty="0" smtClean="0"/>
              <a:t>Brainstorming within the experts groups for simplification on 10/9/2014</a:t>
            </a:r>
          </a:p>
          <a:p>
            <a:pPr>
              <a:buClrTx/>
              <a:buFont typeface="Wingdings" panose="05000000000000000000" pitchFamily="2" charset="2"/>
              <a:buChar char="§"/>
            </a:pPr>
            <a:endParaRPr lang="en-GB" dirty="0"/>
          </a:p>
          <a:p>
            <a:pPr>
              <a:buClrTx/>
              <a:buFont typeface="Wingdings" panose="05000000000000000000" pitchFamily="2" charset="2"/>
              <a:buChar char="§"/>
            </a:pPr>
            <a:r>
              <a:rPr lang="en-GB" dirty="0" smtClean="0"/>
              <a:t>Stakeholders consultation</a:t>
            </a:r>
            <a:endParaRPr lang="en-GB" dirty="0"/>
          </a:p>
        </p:txBody>
      </p:sp>
      <p:sp>
        <p:nvSpPr>
          <p:cNvPr id="4" name="Slide Number Placeholder 3"/>
          <p:cNvSpPr>
            <a:spLocks noGrp="1"/>
          </p:cNvSpPr>
          <p:nvPr>
            <p:ph type="sldNum" sz="quarter" idx="12"/>
          </p:nvPr>
        </p:nvSpPr>
        <p:spPr/>
        <p:txBody>
          <a:bodyPr/>
          <a:lstStyle/>
          <a:p>
            <a:pPr>
              <a:defRPr/>
            </a:pPr>
            <a:fld id="{4537BB2E-9F9E-4BAA-AE43-CD66653A998B}" type="slidenum">
              <a:rPr lang="en-GB" smtClean="0"/>
              <a:pPr>
                <a:defRPr/>
              </a:pPr>
              <a:t>9</a:t>
            </a:fld>
            <a:endParaRPr lang="en-GB" dirty="0"/>
          </a:p>
        </p:txBody>
      </p:sp>
    </p:spTree>
    <p:extLst>
      <p:ext uri="{BB962C8B-B14F-4D97-AF65-F5344CB8AC3E}">
        <p14:creationId xmlns:p14="http://schemas.microsoft.com/office/powerpoint/2010/main" val="955768505"/>
      </p:ext>
    </p:extLst>
  </p:cSld>
  <p:clrMapOvr>
    <a:masterClrMapping/>
  </p:clrMapOvr>
</p:sld>
</file>

<file path=ppt/theme/theme1.xml><?xml version="1.0" encoding="utf-8"?>
<a:theme xmlns:a="http://schemas.openxmlformats.org/drawingml/2006/main" name="2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rgbClr val="003399"/>
          </a:solidFill>
          <a:miter lim="800000"/>
          <a:headEnd/>
          <a:tailEnd/>
        </a:ln>
        <a:effectLst/>
        <a:extLst>
          <a:ext uri="{909E8E84-426E-40DD-AFC4-6F175D3DCCD1}">
            <a14:hiddenFill xmlns:a14="http://schemas.microsoft.com/office/drawing/2010/main">
              <a:solidFill>
                <a:schemeClr va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nchor="ctr">
        <a:spAutoFit/>
      </a:bodyPr>
      <a:lstStyle>
        <a:defPPr fontAlgn="auto">
          <a:spcBef>
            <a:spcPts val="0"/>
          </a:spcBef>
          <a:spcAft>
            <a:spcPts val="0"/>
          </a:spcAft>
          <a:defRPr sz="900" b="0" i="1" kern="0" dirty="0">
            <a:solidFill>
              <a:sysClr val="windowText" lastClr="000000"/>
            </a:solidFill>
            <a:latin typeface="+mn-lt"/>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s_x0020_Document_x0020_Visible xmlns="a3f0bd47-a814-41bf-ab48-bd3069cde275">false</Is_x0020_Document_x0020_Visible>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91F1DE770A5C94184D93424090BDE10" ma:contentTypeVersion="2" ma:contentTypeDescription="Create a new document." ma:contentTypeScope="" ma:versionID="fe58cf79856bb35115223d8f413f3132">
  <xsd:schema xmlns:xsd="http://www.w3.org/2001/XMLSchema" xmlns:xs="http://www.w3.org/2001/XMLSchema" xmlns:p="http://schemas.microsoft.com/office/2006/metadata/properties" xmlns:ns1="http://schemas.microsoft.com/sharepoint/v3" xmlns:ns2="a3f0bd47-a814-41bf-ab48-bd3069cde275" targetNamespace="http://schemas.microsoft.com/office/2006/metadata/properties" ma:root="true" ma:fieldsID="00207d8aa973579a2bf262c5b437cc21" ns1:_="" ns2:_="">
    <xsd:import namespace="http://schemas.microsoft.com/sharepoint/v3"/>
    <xsd:import namespace="a3f0bd47-a814-41bf-ab48-bd3069cde275"/>
    <xsd:element name="properties">
      <xsd:complexType>
        <xsd:sequence>
          <xsd:element name="documentManagement">
            <xsd:complexType>
              <xsd:all>
                <xsd:element ref="ns1:PublishingStartDate" minOccurs="0"/>
                <xsd:element ref="ns1:PublishingExpirationDate" minOccurs="0"/>
                <xsd:element ref="ns2:Is_x0020_Document_x0020_Visibl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a3f0bd47-a814-41bf-ab48-bd3069cde275" elementFormDefault="qualified">
    <xsd:import namespace="http://schemas.microsoft.com/office/2006/documentManagement/types"/>
    <xsd:import namespace="http://schemas.microsoft.com/office/infopath/2007/PartnerControls"/>
    <xsd:element name="Is_x0020_Document_x0020_Visible" ma:index="10" nillable="true" ma:displayName="Is Document Visible" ma:default="0" ma:internalName="Is_x0020_Document_x0020_Visibl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E59B7A3-CD52-4428-BF39-6175D509F872}">
  <ds:schemaRefs>
    <ds:schemaRef ds:uri="http://schemas.microsoft.com/sharepoint/v3/contenttype/forms"/>
  </ds:schemaRefs>
</ds:datastoreItem>
</file>

<file path=customXml/itemProps2.xml><?xml version="1.0" encoding="utf-8"?>
<ds:datastoreItem xmlns:ds="http://schemas.openxmlformats.org/officeDocument/2006/customXml" ds:itemID="{16BDC1BB-82B9-4CF0-B3FE-5CEAB63E1F37}">
  <ds:schemaRefs>
    <ds:schemaRef ds:uri="http://purl.org/dc/elements/1.1/"/>
    <ds:schemaRef ds:uri="http://www.w3.org/XML/1998/namespace"/>
    <ds:schemaRef ds:uri="http://purl.org/dc/terms/"/>
    <ds:schemaRef ds:uri="a3f0bd47-a814-41bf-ab48-bd3069cde275"/>
    <ds:schemaRef ds:uri="http://schemas.microsoft.com/office/2006/documentManagement/types"/>
    <ds:schemaRef ds:uri="http://schemas.microsoft.com/office/2006/metadata/properties"/>
    <ds:schemaRef ds:uri="http://purl.org/dc/dcmitype/"/>
    <ds:schemaRef ds:uri="http://schemas.microsoft.com/office/infopath/2007/PartnerControls"/>
    <ds:schemaRef ds:uri="http://schemas.openxmlformats.org/package/2006/metadata/core-properties"/>
    <ds:schemaRef ds:uri="http://schemas.microsoft.com/sharepoint/v3"/>
  </ds:schemaRefs>
</ds:datastoreItem>
</file>

<file path=customXml/itemProps3.xml><?xml version="1.0" encoding="utf-8"?>
<ds:datastoreItem xmlns:ds="http://schemas.openxmlformats.org/officeDocument/2006/customXml" ds:itemID="{7AB6830D-4394-424A-BB55-8B53EE294F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a3f0bd47-a814-41bf-ab48-bd3069cde27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8561</TotalTime>
  <Words>1332</Words>
  <Application>Microsoft Office PowerPoint</Application>
  <PresentationFormat>On-screen Show (4:3)</PresentationFormat>
  <Paragraphs>176</Paragraphs>
  <Slides>16</Slides>
  <Notes>0</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2_Slide_Master</vt:lpstr>
      <vt:lpstr>1_Slide_Master</vt:lpstr>
      <vt:lpstr>The new promotion policy       </vt:lpstr>
      <vt:lpstr>PowerPoint Presentation</vt:lpstr>
      <vt:lpstr>Annual work programme </vt:lpstr>
      <vt:lpstr>Annual work programme</vt:lpstr>
      <vt:lpstr>Annual work programme for year n : in practice</vt:lpstr>
      <vt:lpstr>Annual work programme for 2016 : YOUR INPUT !</vt:lpstr>
      <vt:lpstr>Executive agency - CHAFEA</vt:lpstr>
      <vt:lpstr>Timing of delegated and implementing acts</vt:lpstr>
      <vt:lpstr>How did we built draft DA and IA?</vt:lpstr>
      <vt:lpstr>Simplification and better regulation for the future promotion policy</vt:lpstr>
      <vt:lpstr>PowerPoint Presentation</vt:lpstr>
      <vt:lpstr>PowerPoint Presentation</vt:lpstr>
      <vt:lpstr>PowerPoint Presentation</vt:lpstr>
      <vt:lpstr>PowerPoint Presentation</vt:lpstr>
      <vt:lpstr>PowerPoint Presentation</vt:lpstr>
      <vt:lpstr>PowerPoint Presentation</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CAP_2020_General_Presentation_Final_EN_131009_animTHFinal</dc:title>
  <dc:creator>turneem</dc:creator>
  <cp:lastModifiedBy>BUTTINI-PROVENZANO Roberta (AGRI)</cp:lastModifiedBy>
  <cp:revision>614</cp:revision>
  <cp:lastPrinted>2014-11-18T15:41:07Z</cp:lastPrinted>
  <dcterms:created xsi:type="dcterms:W3CDTF">2011-10-28T10:25:18Z</dcterms:created>
  <dcterms:modified xsi:type="dcterms:W3CDTF">2014-11-18T15:41:40Z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1171649027</vt:i4>
  </property>
  <property fmtid="{D5CDD505-2E9C-101B-9397-08002B2CF9AE}" pid="3" name="_NewReviewCycle">
    <vt:lpwstr/>
  </property>
  <property fmtid="{D5CDD505-2E9C-101B-9397-08002B2CF9AE}" pid="4" name="_EmailSubject">
    <vt:lpwstr>PPT final de TH</vt:lpwstr>
  </property>
  <property fmtid="{D5CDD505-2E9C-101B-9397-08002B2CF9AE}" pid="5" name="_AuthorEmail">
    <vt:lpwstr>Bente.Munch@ec.europa.eu</vt:lpwstr>
  </property>
  <property fmtid="{D5CDD505-2E9C-101B-9397-08002B2CF9AE}" pid="6" name="_AuthorEmailDisplayName">
    <vt:lpwstr>MUNCH Bente (AGRI)</vt:lpwstr>
  </property>
  <property fmtid="{D5CDD505-2E9C-101B-9397-08002B2CF9AE}" pid="7" name="ContentTypeId">
    <vt:lpwstr>0x010100391F1DE770A5C94184D93424090BDE10</vt:lpwstr>
  </property>
</Properties>
</file>