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8" r:id="rId3"/>
  </p:sldMasterIdLst>
  <p:notesMasterIdLst>
    <p:notesMasterId r:id="rId13"/>
  </p:notesMasterIdLst>
  <p:handoutMasterIdLst>
    <p:handoutMasterId r:id="rId14"/>
  </p:handoutMasterIdLst>
  <p:sldIdLst>
    <p:sldId id="274" r:id="rId4"/>
    <p:sldId id="271" r:id="rId5"/>
    <p:sldId id="257" r:id="rId6"/>
    <p:sldId id="268" r:id="rId7"/>
    <p:sldId id="270" r:id="rId8"/>
    <p:sldId id="259" r:id="rId9"/>
    <p:sldId id="272" r:id="rId10"/>
    <p:sldId id="269" r:id="rId11"/>
    <p:sldId id="273" r:id="rId12"/>
  </p:sldIdLst>
  <p:sldSz cx="9144000" cy="6858000" type="screen4x3"/>
  <p:notesSz cx="6858000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EC1"/>
    <a:srgbClr val="3166CF"/>
    <a:srgbClr val="3E6FD2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314" autoAdjust="0"/>
  </p:normalViewPr>
  <p:slideViewPr>
    <p:cSldViewPr>
      <p:cViewPr>
        <p:scale>
          <a:sx n="110" d="100"/>
          <a:sy n="11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960" y="-102"/>
      </p:cViewPr>
      <p:guideLst>
        <p:guide orient="horz" pos="312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2" y="0"/>
            <a:ext cx="297254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4"/>
            <a:ext cx="297254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2" y="9428164"/>
            <a:ext cx="297254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CF01E649-4CE6-43F7-A1D1-37B4F30AAF8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34594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2" y="0"/>
            <a:ext cx="297254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0" y="4714876"/>
            <a:ext cx="5487041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4"/>
            <a:ext cx="297254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2" y="9428164"/>
            <a:ext cx="297254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CBCE0F64-4E33-44A5-A662-8843EAF99D0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579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0F64-4E33-44A5-A662-8843EAF99D0C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5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0F64-4E33-44A5-A662-8843EAF99D0C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57870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0F64-4E33-44A5-A662-8843EAF99D0C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0881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0F64-4E33-44A5-A662-8843EAF99D0C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75818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0F64-4E33-44A5-A662-8843EAF99D0C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8951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0F64-4E33-44A5-A662-8843EAF99D0C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55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0F64-4E33-44A5-A662-8843EAF99D0C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188780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0F64-4E33-44A5-A662-8843EAF99D0C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40274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-10988" y="98606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4077072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fld id="{B36314FA-9D76-4A52-9EEF-7EA2422498B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71980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2BBEF4-F272-4BD9-98C1-0FF05E4B2A3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04231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1FC6E0-DDFB-455B-BCA8-E8AB7037F59B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33838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8BCB56-268A-4E4D-80A2-4F51A7673B9B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6444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03B12F-572D-4DD6-ABDA-AE36BA9A8C3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49603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4509120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CF8F63A9-B7FA-47B5-AE80-7C728C41B7B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8115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F555D173-703E-4518-9267-845DEDA7D25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8248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0E8EA441-4F84-43F7-B323-EF7B464838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6087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CF585-D68D-421C-938A-FF2DCDCC0CD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3451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B12F4-2FFA-4895-A136-DC456468DC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3958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3EA52-8475-4E77-A020-3A0EE12282B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1299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fld id="{B36314FA-9D76-4A52-9EEF-7EA2422498B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429122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0A49B-0D9F-458C-8D23-F17662C7E1C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69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3176587"/>
            <a:ext cx="8585200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A77E3-4503-4E0A-B49C-9F8B3FDCE6D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13672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7E276-A5DE-4F1F-8226-6432F6E0771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01571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48121-A0E6-4840-AACC-CE69FDC6404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94860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1D77B-DCA4-4E67-9843-2CD6DD309BD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56543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83354-61B9-4794-8E5A-8125D9C2358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062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4D7C5-EB8B-4F0C-92CE-C18A0553C52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22684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4509120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CF8F63A9-B7FA-47B5-AE80-7C728C41B7B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81153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F555D173-703E-4518-9267-845DEDA7D25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8248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0E8EA441-4F84-43F7-B323-EF7B464838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608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fld id="{8802B11F-DBDA-4C6B-B809-BBD6491A8576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8408240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CF585-D68D-421C-938A-FF2DCDCC0CD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3451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B12F4-2FFA-4895-A136-DC456468DC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3958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3EA52-8475-4E77-A020-3A0EE12282B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12994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0A49B-0D9F-458C-8D23-F17662C7E1C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6947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3176587"/>
            <a:ext cx="8585200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A77E3-4503-4E0A-B49C-9F8B3FDCE6D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13672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7E276-A5DE-4F1F-8226-6432F6E0771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01571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48121-A0E6-4840-AACC-CE69FDC6404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94860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1D77B-DCA4-4E67-9843-2CD6DD309BD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56543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83354-61B9-4794-8E5A-8125D9C2358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062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4D7C5-EB8B-4F0C-92CE-C18A0553C52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2268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140EE2-E22A-47F2-AF98-918DD61A2EDD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098440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C5CF6-AC8B-4051-8FDD-B6BE81F384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514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223F9A-0C40-4E39-8AC1-71D407CE888E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854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292EBC-0AAB-4E39-B748-FDD455FCEB2B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74813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5BB83A-53B4-4846-AEC5-8095FAD3934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16242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CD5F08-50CC-457A-ABFE-BDAFEB5516E5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7780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A07C43-FCFF-4526-98C6-8AD14EA4E6F1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4837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fld id="{B36314FA-9D76-4A52-9EEF-7EA2422498B0}" type="slidenum">
              <a:rPr lang="en-GB" altLang="en-US" smtClean="0"/>
              <a:pPr/>
              <a:t>‹#›</a:t>
            </a:fld>
            <a:endParaRPr lang="en-GB" altLang="en-US"/>
          </a:p>
        </p:txBody>
      </p:sp>
      <p:pic>
        <p:nvPicPr>
          <p:cNvPr id="2057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CF90D82-90DE-48E5-9AA2-17E2E9A6CB4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CF90D82-90DE-48E5-9AA2-17E2E9A6CB4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.png"/><Relationship Id="rId5" Type="http://schemas.openxmlformats.org/officeDocument/2006/relationships/hyperlink" Target="https://ec.europa.eu/agriculture/promotion_en" TargetMode="Externa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052513"/>
            <a:ext cx="8585200" cy="2808535"/>
          </a:xfrm>
        </p:spPr>
        <p:txBody>
          <a:bodyPr/>
          <a:lstStyle/>
          <a:p>
            <a:r>
              <a:rPr lang="en-GB" sz="4000" dirty="0">
                <a:solidFill>
                  <a:srgbClr val="00B050"/>
                </a:solidFill>
              </a:rPr>
              <a:t>High level mission to</a:t>
            </a:r>
            <a:br>
              <a:rPr lang="en-GB" sz="4000" dirty="0">
                <a:solidFill>
                  <a:srgbClr val="00B050"/>
                </a:solidFill>
              </a:rPr>
            </a:br>
            <a:r>
              <a:rPr lang="en-GB" sz="4000" dirty="0">
                <a:solidFill>
                  <a:srgbClr val="00B050"/>
                </a:solidFill>
              </a:rPr>
              <a:t>Saudi Arabia – Iran </a:t>
            </a:r>
            <a:br>
              <a:rPr lang="en-GB" sz="4000" dirty="0">
                <a:solidFill>
                  <a:srgbClr val="00B050"/>
                </a:solidFill>
              </a:rPr>
            </a:br>
            <a:r>
              <a:rPr lang="en-GB" sz="3600" i="1" dirty="0">
                <a:solidFill>
                  <a:srgbClr val="00B050"/>
                </a:solidFill>
              </a:rPr>
              <a:t>7-12(3) - November 2017</a:t>
            </a:r>
            <a:r>
              <a:rPr lang="en-GB" sz="1800" i="1" dirty="0">
                <a:solidFill>
                  <a:srgbClr val="00B050"/>
                </a:solidFill>
              </a:rPr>
              <a:t/>
            </a:r>
            <a:br>
              <a:rPr lang="en-GB" sz="1800" i="1" dirty="0">
                <a:solidFill>
                  <a:srgbClr val="00B050"/>
                </a:solidFill>
              </a:rPr>
            </a:b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563" y="3933056"/>
            <a:ext cx="5558581" cy="1944216"/>
          </a:xfrm>
        </p:spPr>
        <p:txBody>
          <a:bodyPr/>
          <a:lstStyle/>
          <a:p>
            <a:r>
              <a:rPr lang="fr-BE" altLang="en-US" dirty="0" smtClean="0"/>
              <a:t>Civil Dialogue Group on </a:t>
            </a:r>
            <a:r>
              <a:rPr lang="fr-BE" altLang="en-US" dirty="0" err="1" smtClean="0"/>
              <a:t>Quality</a:t>
            </a:r>
            <a:r>
              <a:rPr lang="fr-BE" altLang="en-US" dirty="0" smtClean="0"/>
              <a:t> and Promotion</a:t>
            </a:r>
            <a:endParaRPr lang="fr-BE" altLang="en-US" dirty="0"/>
          </a:p>
          <a:p>
            <a:r>
              <a:rPr lang="fr-BE" altLang="en-US" dirty="0"/>
              <a:t>Promotion of Agricultural </a:t>
            </a:r>
            <a:r>
              <a:rPr lang="fr-BE" altLang="en-US" dirty="0" err="1"/>
              <a:t>Products</a:t>
            </a:r>
            <a:endParaRPr lang="fr-BE" altLang="en-US" dirty="0"/>
          </a:p>
          <a:p>
            <a:endParaRPr lang="fr-BE" altLang="en-US" dirty="0"/>
          </a:p>
          <a:p>
            <a:r>
              <a:rPr lang="fr-BE" altLang="en-US" dirty="0"/>
              <a:t>Brussels, </a:t>
            </a:r>
            <a:r>
              <a:rPr lang="fr-BE" altLang="en-US" dirty="0" smtClean="0"/>
              <a:t>30 </a:t>
            </a:r>
            <a:r>
              <a:rPr lang="fr-BE" altLang="en-US" dirty="0" err="1"/>
              <a:t>June</a:t>
            </a:r>
            <a:r>
              <a:rPr lang="fr-BE" altLang="en-US" dirty="0"/>
              <a:t> 2017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9CF585-D68D-421C-938A-FF2DCDCC0CD1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558451"/>
            <a:ext cx="1768622" cy="290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562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94141"/>
            <a:ext cx="8229600" cy="936625"/>
          </a:xfrm>
        </p:spPr>
        <p:txBody>
          <a:bodyPr/>
          <a:lstStyle/>
          <a:p>
            <a:r>
              <a:rPr lang="en-GB" sz="2800" dirty="0" smtClean="0"/>
              <a:t>High Level Mission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4032447"/>
          </a:xfrm>
        </p:spPr>
        <p:txBody>
          <a:bodyPr/>
          <a:lstStyle/>
          <a:p>
            <a:pPr marL="0" indent="0">
              <a:buNone/>
            </a:pPr>
            <a:r>
              <a:rPr lang="fr-BE" b="1" i="0" dirty="0" smtClean="0"/>
              <a:t>2 aspects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fr-BE" sz="2000" b="1" i="0" dirty="0" err="1" smtClean="0"/>
              <a:t>Political</a:t>
            </a:r>
            <a:r>
              <a:rPr lang="fr-BE" sz="2000" b="1" i="0" dirty="0" smtClean="0"/>
              <a:t> aspect </a:t>
            </a:r>
            <a:r>
              <a:rPr lang="fr-BE" sz="2000" i="0" dirty="0" smtClean="0"/>
              <a:t>(</a:t>
            </a:r>
            <a:r>
              <a:rPr lang="fr-BE" sz="2000" i="0" dirty="0" err="1" smtClean="0"/>
              <a:t>bilateral</a:t>
            </a:r>
            <a:r>
              <a:rPr lang="fr-BE" sz="2000" i="0" dirty="0" smtClean="0"/>
              <a:t> </a:t>
            </a:r>
            <a:r>
              <a:rPr lang="fr-BE" sz="2000" i="0" dirty="0"/>
              <a:t>meetings of the </a:t>
            </a:r>
            <a:r>
              <a:rPr lang="fr-BE" sz="2000" i="0" dirty="0" smtClean="0"/>
              <a:t/>
            </a:r>
            <a:br>
              <a:rPr lang="fr-BE" sz="2000" i="0" dirty="0" smtClean="0"/>
            </a:br>
            <a:r>
              <a:rPr lang="fr-BE" sz="2000" i="0" dirty="0" err="1" smtClean="0"/>
              <a:t>Commissioner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with</a:t>
            </a:r>
            <a:r>
              <a:rPr lang="fr-BE" sz="2000" i="0" dirty="0" smtClean="0"/>
              <a:t> </a:t>
            </a:r>
            <a:r>
              <a:rPr lang="fr-BE" sz="2000" i="0" dirty="0"/>
              <a:t>local </a:t>
            </a:r>
            <a:r>
              <a:rPr lang="fr-BE" sz="2000" i="0" dirty="0" err="1" smtClean="0"/>
              <a:t>authorities</a:t>
            </a:r>
            <a:r>
              <a:rPr lang="fr-BE" sz="2000" i="0" dirty="0" smtClean="0"/>
              <a:t>)</a:t>
            </a:r>
            <a:endParaRPr lang="fr-BE" sz="2000" i="0" dirty="0"/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fr-BE" sz="2000" b="1" i="0" dirty="0" smtClean="0"/>
              <a:t>Business aspect </a:t>
            </a:r>
            <a:r>
              <a:rPr lang="fr-BE" sz="2000" i="0" dirty="0" smtClean="0"/>
              <a:t>(Business </a:t>
            </a:r>
            <a:r>
              <a:rPr lang="fr-BE" sz="2000" i="0" dirty="0" err="1" smtClean="0"/>
              <a:t>delegation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activities</a:t>
            </a:r>
            <a:r>
              <a:rPr lang="fr-BE" sz="2000" i="0" dirty="0" smtClean="0"/>
              <a:t>)</a:t>
            </a:r>
          </a:p>
          <a:p>
            <a:pPr marL="0" indent="0">
              <a:buClrTx/>
              <a:buNone/>
            </a:pPr>
            <a:endParaRPr lang="fr-BE" sz="2000" i="0" dirty="0"/>
          </a:p>
          <a:p>
            <a:pPr marL="0" indent="0">
              <a:buNone/>
            </a:pPr>
            <a:r>
              <a:rPr lang="en-GB" b="1" i="0" dirty="0" smtClean="0"/>
              <a:t>Objectives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fr-BE" sz="2000" i="0" dirty="0" err="1" smtClean="0"/>
              <a:t>Discuss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market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access</a:t>
            </a:r>
            <a:endParaRPr lang="en-GB" sz="2000" i="0" dirty="0" smtClean="0"/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sz="2000" i="0" dirty="0" smtClean="0"/>
              <a:t>Establish or enhance business relations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sz="2000" i="0" dirty="0" smtClean="0"/>
              <a:t>Improve understanding of the markets</a:t>
            </a:r>
          </a:p>
          <a:p>
            <a:pPr marL="0" indent="0">
              <a:buClrTx/>
              <a:buNone/>
            </a:pPr>
            <a:endParaRPr lang="en-GB" sz="1200" i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418" y="980728"/>
            <a:ext cx="1408582" cy="231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35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340768"/>
            <a:ext cx="8229600" cy="936625"/>
          </a:xfrm>
        </p:spPr>
        <p:txBody>
          <a:bodyPr/>
          <a:lstStyle/>
          <a:p>
            <a:r>
              <a:rPr lang="en-US" altLang="en-US" sz="2800" dirty="0" smtClean="0"/>
              <a:t>EU Business Delegation</a:t>
            </a:r>
            <a:endParaRPr lang="en-US" altLang="en-US" sz="2800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2708920"/>
            <a:ext cx="4320480" cy="3096965"/>
          </a:xfrm>
        </p:spPr>
        <p:txBody>
          <a:bodyPr/>
          <a:lstStyle/>
          <a:p>
            <a:pPr>
              <a:buClrTx/>
            </a:pPr>
            <a:r>
              <a:rPr lang="en-US" altLang="en-US" i="0" dirty="0" smtClean="0"/>
              <a:t>40 to 50 representatives of key </a:t>
            </a:r>
          </a:p>
          <a:p>
            <a:pPr>
              <a:buClrTx/>
            </a:pPr>
            <a:r>
              <a:rPr lang="en-US" altLang="en-US" i="0" dirty="0" smtClean="0"/>
              <a:t>sectors of EU </a:t>
            </a:r>
            <a:r>
              <a:rPr lang="en-US" altLang="en-US" i="0" dirty="0" err="1" smtClean="0"/>
              <a:t>agri</a:t>
            </a:r>
            <a:r>
              <a:rPr lang="en-US" altLang="en-US" i="0" dirty="0" smtClean="0"/>
              <a:t>-food production</a:t>
            </a:r>
          </a:p>
          <a:p>
            <a:pPr>
              <a:buClrTx/>
            </a:pPr>
            <a:r>
              <a:rPr lang="en-US" altLang="en-US" dirty="0"/>
              <a:t>c</a:t>
            </a:r>
            <a:r>
              <a:rPr lang="en-US" altLang="en-US" i="0" dirty="0" smtClean="0"/>
              <a:t>ompanies, sectorial </a:t>
            </a:r>
            <a:r>
              <a:rPr lang="en-US" altLang="en-US" i="0" dirty="0" err="1" smtClean="0"/>
              <a:t>organisations</a:t>
            </a:r>
            <a:endParaRPr lang="en-US" altLang="en-US" i="0" dirty="0" smtClean="0"/>
          </a:p>
          <a:p>
            <a:endParaRPr lang="en-US" altLang="en-US" sz="1000" i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060" y="2564904"/>
            <a:ext cx="4217767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Saudi Arabia : Sectors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916832"/>
            <a:ext cx="7416824" cy="3816424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i="0" dirty="0" smtClean="0"/>
              <a:t>poultry </a:t>
            </a:r>
            <a:r>
              <a:rPr lang="en-GB" sz="2000" i="0" dirty="0"/>
              <a:t>and beef </a:t>
            </a:r>
            <a:r>
              <a:rPr lang="en-GB" sz="2000" i="0" dirty="0" smtClean="0"/>
              <a:t>meat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i="0" dirty="0" smtClean="0"/>
              <a:t>dairy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i="0" dirty="0" smtClean="0"/>
              <a:t>fresh </a:t>
            </a:r>
            <a:r>
              <a:rPr lang="en-GB" sz="2000" i="0" dirty="0"/>
              <a:t>&amp; frozen fruits and </a:t>
            </a:r>
            <a:r>
              <a:rPr lang="en-GB" sz="2000" i="0" dirty="0" smtClean="0"/>
              <a:t>vegetables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i="0" dirty="0" smtClean="0"/>
              <a:t>olive oil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i="0" dirty="0" smtClean="0"/>
              <a:t>bakery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i="0" dirty="0" smtClean="0"/>
              <a:t>confectionery </a:t>
            </a:r>
            <a:r>
              <a:rPr lang="en-GB" sz="2000" i="0" dirty="0"/>
              <a:t>and chocolate </a:t>
            </a:r>
            <a:r>
              <a:rPr lang="en-GB" sz="2000" i="0" dirty="0" smtClean="0"/>
              <a:t>products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i="0" dirty="0" smtClean="0"/>
              <a:t>cereals </a:t>
            </a:r>
            <a:r>
              <a:rPr lang="en-GB" sz="2000" i="0" dirty="0"/>
              <a:t>for human </a:t>
            </a:r>
            <a:r>
              <a:rPr lang="en-GB" sz="2000" i="0" dirty="0" smtClean="0"/>
              <a:t>use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i="0" dirty="0" smtClean="0"/>
              <a:t>fodder/cereals </a:t>
            </a:r>
            <a:r>
              <a:rPr lang="en-GB" sz="2000" i="0" dirty="0"/>
              <a:t>for animal </a:t>
            </a:r>
            <a:r>
              <a:rPr lang="en-GB" sz="2000" i="0" dirty="0" smtClean="0"/>
              <a:t>use</a:t>
            </a:r>
          </a:p>
          <a:p>
            <a:pPr lvl="0"/>
            <a:endParaRPr lang="en-GB" sz="2000" dirty="0"/>
          </a:p>
          <a:p>
            <a:endParaRPr lang="en-GB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52736"/>
            <a:ext cx="1408113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7630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Iran :  Sectors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844824"/>
            <a:ext cx="7128792" cy="3816424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ClrTx/>
              <a:buNone/>
            </a:pPr>
            <a:r>
              <a:rPr lang="fr-BE" sz="2000" i="0" dirty="0" err="1" smtClean="0"/>
              <a:t>Principally</a:t>
            </a:r>
            <a:r>
              <a:rPr lang="fr-BE" sz="2000" i="0" dirty="0" smtClean="0"/>
              <a:t>:</a:t>
            </a:r>
            <a:endParaRPr lang="en-GB" sz="2000" i="0" dirty="0"/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i="0" dirty="0" smtClean="0"/>
              <a:t>dairy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i="0" dirty="0" smtClean="0"/>
              <a:t>meats </a:t>
            </a:r>
            <a:r>
              <a:rPr lang="en-GB" sz="2000" i="0" dirty="0"/>
              <a:t>(notably beef and sheep </a:t>
            </a:r>
            <a:r>
              <a:rPr lang="en-GB" sz="2000" i="0" dirty="0" smtClean="0"/>
              <a:t>meat)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i="0" dirty="0" smtClean="0"/>
              <a:t>olive oil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i="0" dirty="0" smtClean="0"/>
              <a:t>cereals </a:t>
            </a:r>
            <a:r>
              <a:rPr lang="en-GB" sz="2000" i="0" dirty="0"/>
              <a:t>and </a:t>
            </a:r>
            <a:r>
              <a:rPr lang="en-GB" sz="2000" i="0" dirty="0" smtClean="0"/>
              <a:t>oilseeds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i="0" dirty="0" smtClean="0"/>
              <a:t>food </a:t>
            </a:r>
            <a:r>
              <a:rPr lang="en-GB" sz="2000" i="0" dirty="0"/>
              <a:t>and feed </a:t>
            </a:r>
            <a:r>
              <a:rPr lang="en-GB" sz="2000" i="0" dirty="0" smtClean="0"/>
              <a:t>additives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i="0" dirty="0" smtClean="0"/>
              <a:t>genetic </a:t>
            </a:r>
            <a:r>
              <a:rPr lang="en-GB" sz="2000" i="0" dirty="0"/>
              <a:t>materials (both of plant and animal origin</a:t>
            </a:r>
            <a:r>
              <a:rPr lang="en-GB" sz="2000" i="0" dirty="0" smtClean="0"/>
              <a:t>) </a:t>
            </a:r>
          </a:p>
          <a:p>
            <a:pPr marL="0" indent="0">
              <a:buClrTx/>
            </a:pPr>
            <a:endParaRPr lang="en-GB" sz="2000" dirty="0" smtClean="0"/>
          </a:p>
          <a:p>
            <a:pPr marL="0" indent="0">
              <a:buClrTx/>
            </a:pPr>
            <a:r>
              <a:rPr lang="en-GB" sz="2000" dirty="0" smtClean="0"/>
              <a:t>Potentially: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dirty="0" smtClean="0"/>
              <a:t>fruit </a:t>
            </a:r>
            <a:r>
              <a:rPr lang="en-GB" sz="2000" dirty="0"/>
              <a:t>and vegetables or </a:t>
            </a:r>
            <a:r>
              <a:rPr lang="en-GB" sz="2000" dirty="0" smtClean="0"/>
              <a:t>confectionery</a:t>
            </a:r>
            <a:endParaRPr lang="en-GB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268760"/>
            <a:ext cx="1408113" cy="230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6390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Programme elements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348"/>
            <a:ext cx="8229600" cy="2982735"/>
          </a:xfrm>
        </p:spPr>
        <p:txBody>
          <a:bodyPr/>
          <a:lstStyle/>
          <a:p>
            <a:pPr algn="ctr"/>
            <a:endParaRPr lang="en-GB" sz="1800" b="1" i="0" dirty="0" smtClean="0"/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i="0" dirty="0" smtClean="0"/>
              <a:t>Business Forum "Doing business in Saudi Arabia / Iran"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i="0" dirty="0" smtClean="0"/>
              <a:t>Presentations by EU business representatives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BE" sz="2000" i="0" dirty="0" err="1" smtClean="0"/>
              <a:t>Individual</a:t>
            </a:r>
            <a:r>
              <a:rPr lang="fr-BE" sz="2000" i="0" dirty="0" smtClean="0"/>
              <a:t> B2B meetings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BE" sz="2000" i="0" dirty="0" smtClean="0"/>
              <a:t>Business </a:t>
            </a:r>
            <a:r>
              <a:rPr lang="fr-BE" sz="2000" i="0" dirty="0" err="1" smtClean="0"/>
              <a:t>dinner</a:t>
            </a:r>
            <a:endParaRPr lang="fr-BE" sz="2000" i="0" dirty="0"/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BE" sz="2000" i="0" dirty="0" err="1" smtClean="0"/>
              <a:t>Retail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visits</a:t>
            </a:r>
            <a:r>
              <a:rPr lang="fr-BE" sz="2000" i="0" dirty="0" smtClean="0"/>
              <a:t> (to </a:t>
            </a:r>
            <a:r>
              <a:rPr lang="fr-BE" sz="2000" i="0" dirty="0" err="1" smtClean="0"/>
              <a:t>selected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supermarkets</a:t>
            </a:r>
            <a:r>
              <a:rPr lang="fr-BE" sz="2000" i="0" dirty="0" smtClean="0"/>
              <a:t>, shopping </a:t>
            </a:r>
            <a:r>
              <a:rPr lang="fr-BE" sz="2000" i="0" dirty="0" err="1" smtClean="0"/>
              <a:t>malls</a:t>
            </a:r>
            <a:r>
              <a:rPr lang="fr-BE" sz="2000" i="0" dirty="0" smtClean="0"/>
              <a:t>)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BE" sz="2000" i="0" dirty="0" smtClean="0"/>
              <a:t>Field </a:t>
            </a:r>
            <a:r>
              <a:rPr lang="fr-BE" sz="2000" i="0" dirty="0" err="1" smtClean="0"/>
              <a:t>visits</a:t>
            </a:r>
            <a:r>
              <a:rPr lang="fr-BE" sz="2000" i="0" dirty="0"/>
              <a:t> </a:t>
            </a:r>
            <a:r>
              <a:rPr lang="fr-BE" sz="2000" i="0" dirty="0" smtClean="0"/>
              <a:t>(to </a:t>
            </a:r>
            <a:r>
              <a:rPr lang="fr-BE" sz="2000" i="0" dirty="0" err="1" smtClean="0"/>
              <a:t>selected</a:t>
            </a:r>
            <a:r>
              <a:rPr lang="fr-BE" sz="2000" i="0" dirty="0" smtClean="0"/>
              <a:t> local agri-food </a:t>
            </a:r>
            <a:r>
              <a:rPr lang="fr-BE" sz="2000" i="0" dirty="0" err="1" smtClean="0"/>
              <a:t>companies</a:t>
            </a:r>
            <a:r>
              <a:rPr lang="fr-BE" sz="2000" i="0" dirty="0" smtClean="0"/>
              <a:t>)</a:t>
            </a:r>
          </a:p>
          <a:p>
            <a:pPr>
              <a:buClrTx/>
            </a:pPr>
            <a:endParaRPr lang="en-GB" sz="2000" i="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69160"/>
            <a:ext cx="25177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755083"/>
            <a:ext cx="2070663" cy="138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782258"/>
            <a:ext cx="2087619" cy="1391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334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8261"/>
            <a:ext cx="8229600" cy="936625"/>
          </a:xfrm>
        </p:spPr>
        <p:txBody>
          <a:bodyPr/>
          <a:lstStyle/>
          <a:p>
            <a:r>
              <a:rPr lang="en-GB" sz="2800" dirty="0" smtClean="0"/>
              <a:t>Timeline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3226740"/>
          </a:xfrm>
        </p:spPr>
        <p:txBody>
          <a:bodyPr/>
          <a:lstStyle/>
          <a:p>
            <a:pPr marL="0" indent="0">
              <a:buNone/>
            </a:pPr>
            <a:r>
              <a:rPr lang="en-GB" sz="2000" i="0" dirty="0" smtClean="0"/>
              <a:t>Riyadh</a:t>
            </a:r>
            <a:r>
              <a:rPr lang="en-GB" sz="2000" i="0" dirty="0"/>
              <a:t>: 7-10 November 2017</a:t>
            </a:r>
          </a:p>
          <a:p>
            <a:pPr marL="0" indent="0">
              <a:buNone/>
            </a:pPr>
            <a:r>
              <a:rPr lang="en-GB" sz="2000" i="0" dirty="0"/>
              <a:t>Tehran: 10-12(13) November </a:t>
            </a:r>
            <a:r>
              <a:rPr lang="en-GB" sz="2000" i="0" dirty="0" smtClean="0"/>
              <a:t>2017</a:t>
            </a:r>
          </a:p>
          <a:p>
            <a:pPr marL="0" indent="0">
              <a:buNone/>
            </a:pPr>
            <a:endParaRPr lang="fr-BE" sz="2000" i="0" dirty="0"/>
          </a:p>
          <a:p>
            <a:pPr>
              <a:buClrTx/>
            </a:pPr>
            <a:r>
              <a:rPr lang="fr-BE" sz="2000" dirty="0" smtClean="0"/>
              <a:t>27 </a:t>
            </a:r>
            <a:r>
              <a:rPr lang="fr-BE" sz="2000" i="0" dirty="0" err="1" smtClean="0"/>
              <a:t>June</a:t>
            </a:r>
            <a:r>
              <a:rPr lang="fr-BE" sz="2000" i="0" dirty="0" smtClean="0"/>
              <a:t> : </a:t>
            </a:r>
            <a:r>
              <a:rPr lang="fr-BE" sz="2000" i="0" dirty="0" err="1" smtClean="0"/>
              <a:t>launch</a:t>
            </a:r>
            <a:r>
              <a:rPr lang="fr-BE" sz="2000" i="0" dirty="0" smtClean="0"/>
              <a:t> of invitation </a:t>
            </a:r>
            <a:r>
              <a:rPr lang="fr-BE" sz="2000" i="0" dirty="0" err="1" smtClean="0"/>
              <a:t>process</a:t>
            </a:r>
            <a:endParaRPr lang="fr-BE" sz="2000" i="0" dirty="0" smtClean="0"/>
          </a:p>
          <a:p>
            <a:pPr>
              <a:buClrTx/>
            </a:pPr>
            <a:r>
              <a:rPr lang="fr-BE" sz="2000" dirty="0" smtClean="0"/>
              <a:t>10</a:t>
            </a:r>
            <a:r>
              <a:rPr lang="fr-BE" sz="2000" i="0" dirty="0" smtClean="0"/>
              <a:t> July : </a:t>
            </a:r>
            <a:r>
              <a:rPr lang="fr-BE" sz="2000" i="0" dirty="0" err="1" smtClean="0"/>
              <a:t>closing</a:t>
            </a:r>
            <a:r>
              <a:rPr lang="fr-BE" sz="2000" i="0" dirty="0" smtClean="0"/>
              <a:t> of registrations</a:t>
            </a:r>
          </a:p>
          <a:p>
            <a:pPr>
              <a:buClrTx/>
            </a:pPr>
            <a:r>
              <a:rPr lang="fr-BE" sz="2000" i="0" dirty="0" err="1" smtClean="0"/>
              <a:t>September</a:t>
            </a:r>
            <a:r>
              <a:rPr lang="fr-BE" sz="2000" i="0" dirty="0" smtClean="0"/>
              <a:t> : confirmation of participation / </a:t>
            </a:r>
            <a:r>
              <a:rPr lang="fr-BE" sz="2000" i="0" dirty="0" err="1" smtClean="0"/>
              <a:t>start</a:t>
            </a:r>
            <a:r>
              <a:rPr lang="fr-BE" sz="2000" i="0" dirty="0" smtClean="0"/>
              <a:t> of visa </a:t>
            </a:r>
          </a:p>
          <a:p>
            <a:pPr>
              <a:buClrTx/>
            </a:pPr>
            <a:r>
              <a:rPr lang="fr-BE" sz="2000" i="0" dirty="0" err="1" smtClean="0"/>
              <a:t>procedure</a:t>
            </a:r>
            <a:endParaRPr lang="fr-BE" sz="2000" i="0" dirty="0" smtClean="0"/>
          </a:p>
          <a:p>
            <a:pPr>
              <a:buClrTx/>
            </a:pPr>
            <a:endParaRPr lang="fr-BE" sz="2000" i="0" dirty="0" smtClean="0"/>
          </a:p>
          <a:p>
            <a:pPr>
              <a:buClrTx/>
            </a:pPr>
            <a:endParaRPr lang="fr-BE" sz="2000" i="0" dirty="0" smtClean="0"/>
          </a:p>
          <a:p>
            <a:pPr>
              <a:buClrTx/>
            </a:pPr>
            <a:endParaRPr lang="en-GB" sz="2000" i="0" dirty="0"/>
          </a:p>
          <a:p>
            <a:pPr marL="0" indent="0">
              <a:buNone/>
            </a:pPr>
            <a:endParaRPr lang="en-GB" sz="2000" i="0" dirty="0" smtClean="0"/>
          </a:p>
          <a:p>
            <a:pPr marL="0" indent="0">
              <a:buClrTx/>
              <a:buNone/>
            </a:pPr>
            <a:endParaRPr lang="en-GB" sz="2000" i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418" y="980728"/>
            <a:ext cx="1408582" cy="231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86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585200" cy="504825"/>
          </a:xfrm>
        </p:spPr>
        <p:txBody>
          <a:bodyPr/>
          <a:lstStyle/>
          <a:p>
            <a:pPr algn="ctr"/>
            <a:r>
              <a:rPr lang="en-GB" sz="2800" dirty="0" smtClean="0"/>
              <a:t>Important considerations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2420888"/>
            <a:ext cx="7632848" cy="2376264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dirty="0" smtClean="0"/>
              <a:t>Priority for halal producers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dirty="0" smtClean="0"/>
              <a:t>No alcoholic beverages or pig products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dirty="0" smtClean="0"/>
              <a:t>Only 1 participant per company/organisation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dirty="0" smtClean="0"/>
              <a:t>Strict visa application procedure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37973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88" y="1592626"/>
            <a:ext cx="4536504" cy="302433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43"/>
          <a:stretch/>
        </p:blipFill>
        <p:spPr>
          <a:xfrm>
            <a:off x="4711477" y="1412776"/>
            <a:ext cx="4284332" cy="35280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5301208"/>
            <a:ext cx="8136904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More information on EU High Level Missions: </a:t>
            </a:r>
            <a:r>
              <a:rPr lang="en-GB" sz="1600" dirty="0" smtClean="0">
                <a:hlinkClick r:id="rId5"/>
              </a:rPr>
              <a:t>https</a:t>
            </a:r>
            <a:r>
              <a:rPr lang="en-GB" sz="1600" dirty="0">
                <a:hlinkClick r:id="rId5"/>
              </a:rPr>
              <a:t>://</a:t>
            </a:r>
            <a:r>
              <a:rPr lang="en-GB" sz="1600" dirty="0" smtClean="0">
                <a:hlinkClick r:id="rId5"/>
              </a:rPr>
              <a:t>ec.europa.eu/agriculture/promotion_en</a:t>
            </a:r>
            <a:endParaRPr lang="en-GB" sz="1600" dirty="0" smtClean="0"/>
          </a:p>
          <a:p>
            <a:endParaRPr lang="en-GB" sz="1600" dirty="0"/>
          </a:p>
          <a:p>
            <a:pPr algn="ctr"/>
            <a:r>
              <a:rPr lang="en-GB" sz="1600" dirty="0" smtClean="0"/>
              <a:t>Thank you for your attention</a:t>
            </a:r>
            <a:endParaRPr lang="en-GB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35750"/>
            <a:ext cx="1224136" cy="2008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55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3399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hlink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anchor="ctr">
        <a:spAutoFit/>
      </a:bodyPr>
      <a:lstStyle>
        <a:defPPr fontAlgn="auto">
          <a:spcBef>
            <a:spcPts val="0"/>
          </a:spcBef>
          <a:spcAft>
            <a:spcPts val="0"/>
          </a:spcAft>
          <a:defRPr sz="900" b="0" i="1" kern="0" dirty="0">
            <a:solidFill>
              <a:sysClr val="windowText" lastClr="000000"/>
            </a:solidFill>
            <a:latin typeface="+mn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2012-07-06-presentation-GREECE</Template>
  <TotalTime>575</TotalTime>
  <Words>243</Words>
  <Application>Microsoft Office PowerPoint</Application>
  <PresentationFormat>On-screen Show (4:3)</PresentationFormat>
  <Paragraphs>74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1_Slide_Master</vt:lpstr>
      <vt:lpstr>2_Slide_Master</vt:lpstr>
      <vt:lpstr>3_Slide_Master</vt:lpstr>
      <vt:lpstr>High level mission to Saudi Arabia – Iran  7-12(3) - November 2017 </vt:lpstr>
      <vt:lpstr>High Level Mission</vt:lpstr>
      <vt:lpstr>EU Business Delegation</vt:lpstr>
      <vt:lpstr>Saudi Arabia : Sectors</vt:lpstr>
      <vt:lpstr>Iran :  Sectors</vt:lpstr>
      <vt:lpstr>Programme elements</vt:lpstr>
      <vt:lpstr>Timeline</vt:lpstr>
      <vt:lpstr>Important considerations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BIENKOWSKI Pawel (AGRI-EXT)</dc:creator>
  <cp:lastModifiedBy>BUTTINI-PROVENZANO Roberta (AGRI)</cp:lastModifiedBy>
  <cp:revision>32</cp:revision>
  <cp:lastPrinted>2017-06-13T07:58:27Z</cp:lastPrinted>
  <dcterms:created xsi:type="dcterms:W3CDTF">2017-04-12T13:14:25Z</dcterms:created>
  <dcterms:modified xsi:type="dcterms:W3CDTF">2017-06-28T14:11:38Z</dcterms:modified>
</cp:coreProperties>
</file>