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8" r:id="rId4"/>
    <p:sldMasterId id="2147483684" r:id="rId5"/>
  </p:sldMasterIdLst>
  <p:notesMasterIdLst>
    <p:notesMasterId r:id="rId15"/>
  </p:notesMasterIdLst>
  <p:handoutMasterIdLst>
    <p:handoutMasterId r:id="rId16"/>
  </p:handoutMasterIdLst>
  <p:sldIdLst>
    <p:sldId id="320" r:id="rId6"/>
    <p:sldId id="450" r:id="rId7"/>
    <p:sldId id="451" r:id="rId8"/>
    <p:sldId id="453" r:id="rId9"/>
    <p:sldId id="426" r:id="rId10"/>
    <p:sldId id="452" r:id="rId11"/>
    <p:sldId id="454" r:id="rId12"/>
    <p:sldId id="456" r:id="rId13"/>
    <p:sldId id="449" r:id="rId14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A62A"/>
    <a:srgbClr val="0F5494"/>
    <a:srgbClr val="2C6E1C"/>
    <a:srgbClr val="D78C05"/>
    <a:srgbClr val="67909F"/>
    <a:srgbClr val="3166CF"/>
    <a:srgbClr val="006666"/>
    <a:srgbClr val="A50021"/>
    <a:srgbClr val="467A39"/>
    <a:srgbClr val="3F85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1233" autoAdjust="0"/>
    <p:restoredTop sz="94705" autoAdjust="0"/>
  </p:normalViewPr>
  <p:slideViewPr>
    <p:cSldViewPr showGuides="1">
      <p:cViewPr>
        <p:scale>
          <a:sx n="100" d="100"/>
          <a:sy n="100" d="100"/>
        </p:scale>
        <p:origin x="-7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51" y="1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4039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1" y="9444039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2857E09-ADEE-4BE4-BD99-0CE761370E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6633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1" y="1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4039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1" y="9444039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6" rIns="91413" bIns="45706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17060C3-425A-40C8-96DE-44F040BD28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1392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82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554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80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4127500" y="965200"/>
            <a:ext cx="5021263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211960" y="4509120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CF8F63A9-B7FA-47B5-AE80-7C728C41B7B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5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48121-A0E6-4840-AACC-CE69FDC6404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48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1D77B-DCA4-4E67-9843-2CD6DD309BD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5654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83354-61B9-4794-8E5A-8125D9C2358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06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6875" y="1052513"/>
            <a:ext cx="2146300" cy="5400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052513"/>
            <a:ext cx="62865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4D7C5-EB8B-4F0C-92CE-C18A0553C5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2268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0"/>
          <p:cNvSpPr>
            <a:spLocks noChangeArrowheads="1"/>
          </p:cNvSpPr>
          <p:nvPr userDrawn="1"/>
        </p:nvSpPr>
        <p:spPr bwMode="auto">
          <a:xfrm>
            <a:off x="-10988" y="98606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4127500" y="965200"/>
            <a:ext cx="5021263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05094" y="4077072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3B7816D3-D941-4E32-BFC2-C701ACF1D9C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980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0" y="96520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460851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3" y="4509120"/>
            <a:ext cx="4705795" cy="1152525"/>
          </a:xfrm>
        </p:spPr>
        <p:txBody>
          <a:bodyPr/>
          <a:lstStyle>
            <a:lvl1pPr algn="l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Subtitle</a:t>
            </a:r>
            <a:endParaRPr lang="en-GB" noProof="0" dirty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9CDF8B13-E21A-4FE8-9A7C-F4A1DE5AB1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912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65200"/>
            <a:ext cx="91567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349500"/>
            <a:ext cx="7343775" cy="1439863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508500"/>
            <a:ext cx="7343775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E91D8F81-7660-4D9C-BF7D-E26EE185A41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0824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7BB2E-9F9E-4BAA-AE43-CD66653A99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9844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43B67-D9BB-4342-A53D-F8F29C8682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563" y="1628775"/>
            <a:ext cx="4214812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775" y="1628775"/>
            <a:ext cx="4214813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5FD-6EF8-4153-AB33-93FB0FC496A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4813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0" y="96520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460851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3" y="4509120"/>
            <a:ext cx="4705795" cy="1152525"/>
          </a:xfrm>
        </p:spPr>
        <p:txBody>
          <a:bodyPr/>
          <a:lstStyle>
            <a:lvl1pPr algn="l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Subtitle</a:t>
            </a:r>
            <a:endParaRPr lang="en-GB" noProof="0" dirty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F555D173-703E-4518-9267-845DEDA7D25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8248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84154-7DC1-4C83-900B-E82C84F646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6242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59D31-FFE7-4F2B-A330-7474E91694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80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7C5AB-1E28-48AE-B474-DA85D8A3C5D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3763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EEF0F-52AD-440A-9BDD-31EC7AADD51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231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1898-08BC-4274-A951-C44B133100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8380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4EB45-312E-4BDA-A409-C9BAB481DBD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4447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6875" y="1052513"/>
            <a:ext cx="2146300" cy="5400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052513"/>
            <a:ext cx="62865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D39C9-8389-47B9-A822-3DBDFB49525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960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65200"/>
            <a:ext cx="91567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349500"/>
            <a:ext cx="7343775" cy="1439863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508500"/>
            <a:ext cx="7343775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0E8EA441-4F84-43F7-B323-EF7B4648380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660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CF585-D68D-421C-938A-FF2DCDCC0CD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34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B12F4-2FFA-4895-A136-DC456468DC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39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563" y="1628775"/>
            <a:ext cx="4214812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775" y="1628775"/>
            <a:ext cx="4214813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3EA52-8475-4E77-A020-3A0EE12282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29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0A49B-0D9F-458C-8D23-F17662C7E1C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69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400" y="3176587"/>
            <a:ext cx="8585200" cy="504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A77E3-4503-4E0A-B49C-9F8B3FDCE6D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36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7E276-A5DE-4F1F-8226-6432F6E077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15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1052513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628775"/>
            <a:ext cx="8582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53113" y="6524625"/>
            <a:ext cx="2895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94188" y="6659563"/>
            <a:ext cx="611187" cy="198437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86250" y="6635750"/>
            <a:ext cx="62865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F90D82-90DE-48E5-9AA2-17E2E9A6CB4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3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050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24" r:id="rId1"/>
    <p:sldLayoutId id="2147485225" r:id="rId2"/>
    <p:sldLayoutId id="2147485226" r:id="rId3"/>
    <p:sldLayoutId id="2147485204" r:id="rId4"/>
    <p:sldLayoutId id="2147485205" r:id="rId5"/>
    <p:sldLayoutId id="2147485206" r:id="rId6"/>
    <p:sldLayoutId id="2147485207" r:id="rId7"/>
    <p:sldLayoutId id="2147485208" r:id="rId8"/>
    <p:sldLayoutId id="2147485209" r:id="rId9"/>
    <p:sldLayoutId id="2147485210" r:id="rId10"/>
    <p:sldLayoutId id="2147485211" r:id="rId11"/>
    <p:sldLayoutId id="2147485212" r:id="rId12"/>
    <p:sldLayoutId id="214748521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defRPr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1052513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628775"/>
            <a:ext cx="8582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53113" y="6524625"/>
            <a:ext cx="2895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94188" y="6659563"/>
            <a:ext cx="611187" cy="198437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86250" y="6635750"/>
            <a:ext cx="62865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CD1DF68-FBEE-49DC-90A8-E9B615548E0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2057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050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27" r:id="rId1"/>
    <p:sldLayoutId id="2147485228" r:id="rId2"/>
    <p:sldLayoutId id="2147485229" r:id="rId3"/>
    <p:sldLayoutId id="2147485214" r:id="rId4"/>
    <p:sldLayoutId id="2147485215" r:id="rId5"/>
    <p:sldLayoutId id="2147485216" r:id="rId6"/>
    <p:sldLayoutId id="2147485217" r:id="rId7"/>
    <p:sldLayoutId id="2147485218" r:id="rId8"/>
    <p:sldLayoutId id="2147485219" r:id="rId9"/>
    <p:sldLayoutId id="2147485220" r:id="rId10"/>
    <p:sldLayoutId id="2147485221" r:id="rId11"/>
    <p:sldLayoutId id="2147485222" r:id="rId12"/>
    <p:sldLayoutId id="214748522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defRPr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agriculture/promotion_e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707904" y="4724400"/>
            <a:ext cx="5256709" cy="1152525"/>
          </a:xfrm>
        </p:spPr>
        <p:txBody>
          <a:bodyPr/>
          <a:lstStyle/>
          <a:p>
            <a:pPr marL="0" indent="0" eaLnBrk="1" hangingPunct="1">
              <a:buClr>
                <a:srgbClr val="FFFFFF"/>
              </a:buClr>
            </a:pPr>
            <a:endParaRPr lang="en-GB" dirty="0" smtClean="0">
              <a:solidFill>
                <a:srgbClr val="FFFFFF"/>
              </a:solidFill>
            </a:endParaRPr>
          </a:p>
          <a:p>
            <a:pPr marL="0" indent="0" eaLnBrk="1" hangingPunct="1">
              <a:buClr>
                <a:srgbClr val="FFFFFF"/>
              </a:buClr>
            </a:pP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026" name="Picture 2" descr="C:\Users\THISSMA\AppData\Local\Microsoft\Windows\Temporary Internet Files\Content.Outlook\GPZ7LADV\ENJO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501" y="3789040"/>
            <a:ext cx="146597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395536" y="4612352"/>
            <a:ext cx="640871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defRPr i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fr-BE" altLang="en-US" sz="2000" b="0" kern="0" dirty="0" err="1" smtClean="0"/>
              <a:t>Committee</a:t>
            </a:r>
            <a:r>
              <a:rPr lang="fr-BE" altLang="en-US" sz="2000" b="0" kern="0" dirty="0" smtClean="0"/>
              <a:t> for Common Organisation </a:t>
            </a:r>
            <a:br>
              <a:rPr lang="fr-BE" altLang="en-US" sz="2000" b="0" kern="0" dirty="0" smtClean="0"/>
            </a:br>
            <a:r>
              <a:rPr lang="fr-BE" altLang="en-US" sz="2000" b="0" kern="0" dirty="0" smtClean="0"/>
              <a:t>of Agricultural </a:t>
            </a:r>
            <a:r>
              <a:rPr lang="fr-BE" altLang="en-US" sz="2000" b="0" kern="0" dirty="0" err="1" smtClean="0"/>
              <a:t>Markets</a:t>
            </a:r>
            <a:r>
              <a:rPr lang="fr-BE" altLang="en-US" sz="2000" b="0" kern="0" dirty="0" smtClean="0"/>
              <a:t> </a:t>
            </a:r>
          </a:p>
          <a:p>
            <a:pPr algn="l"/>
            <a:r>
              <a:rPr lang="fr-BE" altLang="en-US" sz="2000" b="0" kern="0" dirty="0" smtClean="0"/>
              <a:t>Promotion of Agricultural </a:t>
            </a:r>
            <a:r>
              <a:rPr lang="fr-BE" altLang="en-US" sz="2000" b="0" kern="0" dirty="0" err="1" smtClean="0"/>
              <a:t>Products</a:t>
            </a:r>
            <a:endParaRPr lang="fr-BE" altLang="en-US" sz="2000" b="0" kern="0" dirty="0" smtClean="0"/>
          </a:p>
          <a:p>
            <a:endParaRPr lang="fr-BE" altLang="en-US" sz="2000" b="0" kern="0" dirty="0" smtClean="0"/>
          </a:p>
          <a:p>
            <a:pPr algn="l"/>
            <a:r>
              <a:rPr lang="fr-BE" altLang="en-US" sz="2000" b="0" kern="0" dirty="0" smtClean="0"/>
              <a:t>Brussels, 15 </a:t>
            </a:r>
            <a:r>
              <a:rPr lang="fr-BE" altLang="en-US" sz="2000" b="0" kern="0" dirty="0" err="1" smtClean="0"/>
              <a:t>June</a:t>
            </a:r>
            <a:r>
              <a:rPr lang="fr-BE" altLang="en-US" sz="2000" b="0" kern="0" dirty="0" smtClean="0"/>
              <a:t>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1751468"/>
            <a:ext cx="792088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bg1"/>
                </a:solidFill>
              </a:rPr>
              <a:t>High level mission to</a:t>
            </a:r>
            <a:br>
              <a:rPr lang="en-GB" sz="3200" b="1" dirty="0" smtClean="0">
                <a:solidFill>
                  <a:schemeClr val="bg1"/>
                </a:solidFill>
              </a:rPr>
            </a:br>
            <a:r>
              <a:rPr lang="en-GB" sz="3200" b="1" dirty="0" smtClean="0">
                <a:solidFill>
                  <a:schemeClr val="bg1"/>
                </a:solidFill>
              </a:rPr>
              <a:t>Canada</a:t>
            </a:r>
          </a:p>
          <a:p>
            <a:pPr algn="ctr"/>
            <a:r>
              <a:rPr lang="en-GB" sz="2800" i="1" dirty="0" smtClean="0">
                <a:solidFill>
                  <a:schemeClr val="bg1"/>
                </a:solidFill>
              </a:rPr>
              <a:t>30 April – 3 May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3600" dirty="0" err="1" smtClean="0"/>
              <a:t>Context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3"/>
            <a:ext cx="7416824" cy="4392488"/>
          </a:xfrm>
        </p:spPr>
        <p:txBody>
          <a:bodyPr/>
          <a:lstStyle/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CETA Agreement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SIAL Toronto, EU </a:t>
            </a:r>
            <a:r>
              <a:rPr lang="fr-BE" sz="2200" dirty="0" err="1" smtClean="0"/>
              <a:t>Region</a:t>
            </a:r>
            <a:r>
              <a:rPr lang="fr-BE" sz="2200" dirty="0" smtClean="0"/>
              <a:t> of </a:t>
            </a:r>
            <a:r>
              <a:rPr lang="fr-BE" sz="2200" dirty="0" err="1" smtClean="0"/>
              <a:t>Honour</a:t>
            </a:r>
            <a:endParaRPr lang="fr-BE" sz="2200" dirty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0F5494"/>
              </a:solidFill>
            </a:endParaRP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51664"/>
            <a:ext cx="446449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54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3600" dirty="0" smtClean="0"/>
              <a:t>Programme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3"/>
            <a:ext cx="4968552" cy="4392488"/>
          </a:xfrm>
        </p:spPr>
        <p:txBody>
          <a:bodyPr/>
          <a:lstStyle/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1" dirty="0" err="1" smtClean="0"/>
              <a:t>Political</a:t>
            </a:r>
            <a:r>
              <a:rPr lang="fr-BE" sz="2200" b="1" dirty="0" smtClean="0"/>
              <a:t> programme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>
                <a:solidFill>
                  <a:srgbClr val="0F5494"/>
                </a:solidFill>
              </a:rPr>
              <a:t>Bilateral meetings of Commissioner and national authorities (Minister of Agriculture </a:t>
            </a:r>
            <a:r>
              <a:rPr lang="fr-BE" sz="2200" dirty="0" err="1" smtClean="0">
                <a:solidFill>
                  <a:srgbClr val="0F5494"/>
                </a:solidFill>
              </a:rPr>
              <a:t>McAuley</a:t>
            </a:r>
            <a:r>
              <a:rPr lang="fr-BE" sz="2200" dirty="0">
                <a:solidFill>
                  <a:srgbClr val="0F5494"/>
                </a:solidFill>
              </a:rPr>
              <a:t>, </a:t>
            </a:r>
            <a:r>
              <a:rPr lang="fr-BE" sz="2200" dirty="0" smtClean="0">
                <a:solidFill>
                  <a:srgbClr val="0F5494"/>
                </a:solidFill>
              </a:rPr>
              <a:t>Trade Minister Champagne, etc</a:t>
            </a:r>
            <a:r>
              <a:rPr lang="fr-BE" sz="2200" dirty="0">
                <a:solidFill>
                  <a:srgbClr val="0F5494"/>
                </a:solidFill>
              </a:rPr>
              <a:t>.</a:t>
            </a:r>
            <a:r>
              <a:rPr lang="fr-BE" sz="2200" dirty="0" smtClean="0">
                <a:solidFill>
                  <a:srgbClr val="0F5494"/>
                </a:solidFill>
              </a:rPr>
              <a:t>)</a:t>
            </a:r>
          </a:p>
          <a:p>
            <a:pPr marL="457200" lvl="1" indent="0">
              <a:buClr>
                <a:srgbClr val="42A62A"/>
              </a:buClr>
              <a:buNone/>
            </a:pPr>
            <a:endParaRPr lang="fr-BE" sz="2200" dirty="0">
              <a:solidFill>
                <a:srgbClr val="0F5494"/>
              </a:solidFill>
            </a:endParaRP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1" dirty="0" smtClean="0">
                <a:solidFill>
                  <a:srgbClr val="0F5494"/>
                </a:solidFill>
              </a:rPr>
              <a:t>Business programme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>
                <a:solidFill>
                  <a:srgbClr val="0F5494"/>
                </a:solidFill>
              </a:rPr>
              <a:t>Business delegation activities</a:t>
            </a:r>
            <a:endParaRPr lang="fr-BE" sz="2200" dirty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0F5494"/>
              </a:solidFill>
            </a:endParaRP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77204"/>
            <a:ext cx="354150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48" y="4292685"/>
            <a:ext cx="3475196" cy="253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970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3600" dirty="0" smtClean="0"/>
              <a:t>Objectives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7416824" cy="4392488"/>
          </a:xfrm>
        </p:spPr>
        <p:txBody>
          <a:bodyPr/>
          <a:lstStyle/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800" dirty="0" err="1" smtClean="0">
                <a:solidFill>
                  <a:srgbClr val="0F5494"/>
                </a:solidFill>
                <a:ea typeface="+mn-ea"/>
                <a:cs typeface="+mn-cs"/>
              </a:rPr>
              <a:t>Market</a:t>
            </a:r>
            <a:r>
              <a:rPr lang="fr-BE" sz="2800" dirty="0" smtClean="0">
                <a:solidFill>
                  <a:srgbClr val="0F5494"/>
                </a:solidFill>
                <a:ea typeface="+mn-ea"/>
                <a:cs typeface="+mn-cs"/>
              </a:rPr>
              <a:t> </a:t>
            </a:r>
            <a:r>
              <a:rPr lang="fr-BE" sz="2800" dirty="0" err="1" smtClean="0">
                <a:solidFill>
                  <a:srgbClr val="0F5494"/>
                </a:solidFill>
                <a:ea typeface="+mn-ea"/>
                <a:cs typeface="+mn-cs"/>
              </a:rPr>
              <a:t>knowledge</a:t>
            </a:r>
            <a:r>
              <a:rPr lang="fr-BE" sz="2800" dirty="0" smtClean="0">
                <a:solidFill>
                  <a:srgbClr val="0F5494"/>
                </a:solidFill>
                <a:ea typeface="+mn-ea"/>
                <a:cs typeface="+mn-cs"/>
              </a:rPr>
              <a:t> </a:t>
            </a:r>
            <a:br>
              <a:rPr lang="fr-BE" sz="2800" dirty="0" smtClean="0">
                <a:solidFill>
                  <a:srgbClr val="0F5494"/>
                </a:solidFill>
                <a:ea typeface="+mn-ea"/>
                <a:cs typeface="+mn-cs"/>
              </a:rPr>
            </a:br>
            <a:r>
              <a:rPr lang="fr-BE" sz="2800" dirty="0" smtClean="0">
                <a:solidFill>
                  <a:srgbClr val="0F5494"/>
                </a:solidFill>
                <a:ea typeface="+mn-ea"/>
                <a:cs typeface="+mn-cs"/>
              </a:rPr>
              <a:t>(Entry </a:t>
            </a:r>
            <a:r>
              <a:rPr lang="fr-BE" sz="2800" dirty="0" err="1" smtClean="0">
                <a:solidFill>
                  <a:srgbClr val="0F5494"/>
                </a:solidFill>
                <a:ea typeface="+mn-ea"/>
                <a:cs typeface="+mn-cs"/>
              </a:rPr>
              <a:t>Handbook</a:t>
            </a:r>
            <a:r>
              <a:rPr lang="fr-BE" sz="2800" dirty="0" smtClean="0">
                <a:solidFill>
                  <a:srgbClr val="0F5494"/>
                </a:solidFill>
                <a:ea typeface="+mn-ea"/>
                <a:cs typeface="+mn-cs"/>
              </a:rPr>
              <a:t>)</a:t>
            </a:r>
          </a:p>
          <a:p>
            <a:pPr lvl="2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600" dirty="0" smtClean="0">
                <a:solidFill>
                  <a:srgbClr val="0F5494"/>
                </a:solidFill>
                <a:ea typeface="+mn-ea"/>
                <a:cs typeface="+mn-cs"/>
              </a:rPr>
              <a:t>Regulatory framework</a:t>
            </a:r>
            <a:endParaRPr lang="fr-BE" sz="2600" dirty="0">
              <a:solidFill>
                <a:srgbClr val="0F5494"/>
              </a:solidFill>
              <a:ea typeface="+mn-ea"/>
              <a:cs typeface="+mn-cs"/>
            </a:endParaRPr>
          </a:p>
          <a:p>
            <a:pPr lvl="2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600" dirty="0">
                <a:solidFill>
                  <a:srgbClr val="0F5494"/>
                </a:solidFill>
                <a:ea typeface="+mn-ea"/>
                <a:cs typeface="+mn-cs"/>
              </a:rPr>
              <a:t>Consumer preferences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800" dirty="0">
                <a:solidFill>
                  <a:srgbClr val="0F5494"/>
                </a:solidFill>
                <a:ea typeface="+mn-ea"/>
                <a:cs typeface="+mn-cs"/>
              </a:rPr>
              <a:t>Business contacts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F5494"/>
              </a:solidFill>
            </a:endParaRP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8"/>
            <a:ext cx="391903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428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2800" dirty="0" smtClean="0"/>
              <a:t>Business </a:t>
            </a:r>
            <a:r>
              <a:rPr lang="fr-FR" sz="2800" dirty="0" err="1" smtClean="0"/>
              <a:t>Delegation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3"/>
            <a:ext cx="7416824" cy="4392488"/>
          </a:xfrm>
        </p:spPr>
        <p:txBody>
          <a:bodyPr/>
          <a:lstStyle/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60 participants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22 </a:t>
            </a:r>
            <a:r>
              <a:rPr lang="fr-BE" sz="2200" dirty="0" err="1" smtClean="0"/>
              <a:t>Member</a:t>
            </a:r>
            <a:r>
              <a:rPr lang="fr-BE" sz="2200" dirty="0" smtClean="0"/>
              <a:t> states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57% </a:t>
            </a:r>
            <a:r>
              <a:rPr lang="fr-BE" sz="2200" dirty="0" err="1" smtClean="0"/>
              <a:t>newcomers</a:t>
            </a:r>
            <a:endParaRPr lang="fr-BE" sz="22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67% </a:t>
            </a:r>
            <a:r>
              <a:rPr lang="fr-BE" sz="2200" dirty="0" err="1" smtClean="0"/>
              <a:t>from</a:t>
            </a:r>
            <a:r>
              <a:rPr lang="fr-BE" sz="2200" dirty="0" smtClean="0"/>
              <a:t> </a:t>
            </a:r>
            <a:r>
              <a:rPr lang="fr-BE" sz="2200" dirty="0" err="1" smtClean="0"/>
              <a:t>private</a:t>
            </a:r>
            <a:r>
              <a:rPr lang="fr-BE" sz="2200" dirty="0" smtClean="0"/>
              <a:t> </a:t>
            </a:r>
            <a:r>
              <a:rPr lang="fr-BE" sz="2200" dirty="0" err="1" smtClean="0"/>
              <a:t>sector</a:t>
            </a:r>
            <a:r>
              <a:rPr lang="fr-BE" sz="2200" dirty="0" smtClean="0"/>
              <a:t> / 33% </a:t>
            </a:r>
            <a:r>
              <a:rPr lang="fr-BE" sz="2200" dirty="0" err="1" smtClean="0"/>
              <a:t>umbrella</a:t>
            </a:r>
            <a:r>
              <a:rPr lang="fr-BE" sz="2200" dirty="0" smtClean="0"/>
              <a:t> organisations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smtClean="0"/>
              <a:t>5 main </a:t>
            </a:r>
            <a:r>
              <a:rPr lang="fr-BE" sz="2200" dirty="0" err="1" smtClean="0"/>
              <a:t>product</a:t>
            </a:r>
            <a:r>
              <a:rPr lang="fr-BE" sz="2200" dirty="0" smtClean="0"/>
              <a:t> </a:t>
            </a:r>
            <a:r>
              <a:rPr lang="fr-BE" sz="2200" dirty="0" err="1" smtClean="0"/>
              <a:t>categories</a:t>
            </a:r>
            <a:endParaRPr lang="fr-BE" sz="2200" dirty="0" smtClean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Alcoolic</a:t>
            </a:r>
            <a:r>
              <a:rPr lang="fr-BE" sz="2200" dirty="0">
                <a:solidFill>
                  <a:srgbClr val="0F5494"/>
                </a:solidFill>
                <a:ea typeface="+mn-ea"/>
                <a:cs typeface="+mn-cs"/>
              </a:rPr>
              <a:t> </a:t>
            </a: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beverages</a:t>
            </a:r>
            <a:endParaRPr lang="fr-BE" sz="2200" dirty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Dairy</a:t>
            </a:r>
            <a:r>
              <a:rPr lang="fr-BE" sz="2200" dirty="0">
                <a:solidFill>
                  <a:srgbClr val="0F5494"/>
                </a:solidFill>
                <a:ea typeface="+mn-ea"/>
                <a:cs typeface="+mn-cs"/>
              </a:rPr>
              <a:t> 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Meat</a:t>
            </a:r>
            <a:r>
              <a:rPr lang="fr-BE" sz="2200" dirty="0">
                <a:solidFill>
                  <a:srgbClr val="0F5494"/>
                </a:solidFill>
                <a:ea typeface="+mn-ea"/>
                <a:cs typeface="+mn-cs"/>
              </a:rPr>
              <a:t> and </a:t>
            </a: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meat</a:t>
            </a:r>
            <a:r>
              <a:rPr lang="fr-BE" sz="2200" dirty="0">
                <a:solidFill>
                  <a:srgbClr val="0F5494"/>
                </a:solidFill>
                <a:ea typeface="+mn-ea"/>
                <a:cs typeface="+mn-cs"/>
              </a:rPr>
              <a:t> </a:t>
            </a: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products</a:t>
            </a:r>
            <a:endParaRPr lang="fr-BE" sz="2200" dirty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>
                <a:solidFill>
                  <a:srgbClr val="0F5494"/>
                </a:solidFill>
                <a:ea typeface="+mn-ea"/>
                <a:cs typeface="+mn-cs"/>
              </a:rPr>
              <a:t>Fruit and </a:t>
            </a:r>
            <a:r>
              <a:rPr lang="fr-BE" sz="2200" dirty="0" err="1">
                <a:solidFill>
                  <a:srgbClr val="0F5494"/>
                </a:solidFill>
                <a:ea typeface="+mn-ea"/>
                <a:cs typeface="+mn-cs"/>
              </a:rPr>
              <a:t>vegetables</a:t>
            </a:r>
            <a:endParaRPr lang="fr-BE" sz="2200" dirty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dirty="0" err="1" smtClean="0">
                <a:solidFill>
                  <a:srgbClr val="0F5494"/>
                </a:solidFill>
                <a:ea typeface="+mn-ea"/>
                <a:cs typeface="+mn-cs"/>
              </a:rPr>
              <a:t>Confectionary</a:t>
            </a:r>
            <a:r>
              <a:rPr lang="fr-BE" sz="2200" dirty="0" smtClean="0">
                <a:solidFill>
                  <a:srgbClr val="0F5494"/>
                </a:solidFill>
                <a:ea typeface="+mn-ea"/>
                <a:cs typeface="+mn-cs"/>
              </a:rPr>
              <a:t>, </a:t>
            </a:r>
            <a:r>
              <a:rPr lang="fr-BE" sz="2200" dirty="0" err="1" smtClean="0">
                <a:solidFill>
                  <a:srgbClr val="0F5494"/>
                </a:solidFill>
                <a:ea typeface="+mn-ea"/>
                <a:cs typeface="+mn-cs"/>
              </a:rPr>
              <a:t>others</a:t>
            </a:r>
            <a:endParaRPr lang="fr-BE" sz="2200" dirty="0">
              <a:solidFill>
                <a:srgbClr val="0F5494"/>
              </a:solidFill>
              <a:ea typeface="+mn-ea"/>
              <a:cs typeface="+mn-cs"/>
            </a:endParaRPr>
          </a:p>
          <a:p>
            <a:pPr marL="0" indent="0">
              <a:buClr>
                <a:srgbClr val="42A62A"/>
              </a:buClr>
            </a:pPr>
            <a:endParaRPr lang="en-GB" sz="22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156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2800" dirty="0" smtClean="0"/>
              <a:t>Business </a:t>
            </a:r>
            <a:r>
              <a:rPr lang="fr-FR" sz="2800" dirty="0" err="1" smtClean="0"/>
              <a:t>Delegation</a:t>
            </a:r>
            <a:r>
              <a:rPr lang="fr-FR" sz="2800" dirty="0" smtClean="0"/>
              <a:t> – 4 </a:t>
            </a:r>
            <a:r>
              <a:rPr lang="fr-FR" sz="2800" dirty="0" err="1" smtClean="0"/>
              <a:t>days</a:t>
            </a:r>
            <a:r>
              <a:rPr lang="fr-FR" sz="2800" dirty="0" smtClean="0"/>
              <a:t> programme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4104456" cy="4392488"/>
          </a:xfrm>
        </p:spPr>
        <p:txBody>
          <a:bodyPr/>
          <a:lstStyle/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DAY 1 - Welcome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dirty="0" smtClean="0"/>
              <a:t>Arrival at the hotel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dirty="0" smtClean="0"/>
              <a:t>Networking dinner</a:t>
            </a:r>
          </a:p>
          <a:p>
            <a:pPr marL="457200" lvl="1" indent="0">
              <a:buClr>
                <a:srgbClr val="42A62A"/>
              </a:buClr>
              <a:buNone/>
            </a:pPr>
            <a:endParaRPr lang="fr-BE" sz="2000" dirty="0" smtClean="0"/>
          </a:p>
          <a:p>
            <a:pPr marL="457200" lvl="1" indent="0">
              <a:buClr>
                <a:srgbClr val="42A62A"/>
              </a:buClr>
              <a:buNone/>
            </a:pPr>
            <a:endParaRPr lang="fr-BE" sz="2000" dirty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DAY 2 Business activities at the hotel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dirty="0" smtClean="0"/>
              <a:t>Business Forum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dirty="0" smtClean="0"/>
              <a:t>B2B meetings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 smtClean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>
              <a:solidFill>
                <a:srgbClr val="0F5494"/>
              </a:solidFill>
              <a:ea typeface="+mn-ea"/>
              <a:cs typeface="+mn-cs"/>
            </a:endParaRPr>
          </a:p>
          <a:p>
            <a:pPr marL="0" indent="0">
              <a:buClr>
                <a:srgbClr val="42A62A"/>
              </a:buClr>
            </a:pPr>
            <a:endParaRPr lang="en-GB" sz="20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788024" y="1844824"/>
            <a:ext cx="410445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defRPr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000" b="0" dirty="0" smtClean="0"/>
              <a:t>DAY 3 – Business activities at SIAL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b="0" dirty="0" smtClean="0"/>
              <a:t>B2B activities at SIAL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b="0" dirty="0" smtClean="0"/>
              <a:t>Fair inauguration 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b="0" dirty="0" smtClean="0"/>
              <a:t>CETA Session </a:t>
            </a:r>
          </a:p>
          <a:p>
            <a:pPr marL="457200" lvl="1" indent="0">
              <a:buClr>
                <a:srgbClr val="42A62A"/>
              </a:buClr>
              <a:buNone/>
            </a:pPr>
            <a:endParaRPr lang="fr-BE" sz="20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000" b="0" dirty="0" smtClean="0"/>
              <a:t>DAY 4 – Visits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b="0" dirty="0" err="1" smtClean="0"/>
              <a:t>Retail</a:t>
            </a:r>
            <a:r>
              <a:rPr lang="fr-BE" sz="1800" b="0" dirty="0" smtClean="0"/>
              <a:t> </a:t>
            </a:r>
            <a:r>
              <a:rPr lang="fr-BE" sz="1800" b="0" dirty="0" err="1" smtClean="0"/>
              <a:t>visits</a:t>
            </a:r>
            <a:r>
              <a:rPr lang="fr-BE" sz="1800" b="0" dirty="0" smtClean="0"/>
              <a:t> </a:t>
            </a:r>
            <a:r>
              <a:rPr lang="fr-BE" sz="1800" b="0" i="1" dirty="0" smtClean="0"/>
              <a:t>(</a:t>
            </a:r>
            <a:r>
              <a:rPr lang="fr-BE" sz="1800" b="0" i="1" dirty="0" err="1" smtClean="0"/>
              <a:t>Loblaws</a:t>
            </a:r>
            <a:r>
              <a:rPr lang="fr-BE" sz="1800" b="0" i="1" dirty="0" smtClean="0"/>
              <a:t>, Metro, </a:t>
            </a:r>
            <a:r>
              <a:rPr lang="fr-BE" sz="1800" b="0" i="1" dirty="0" err="1" smtClean="0"/>
              <a:t>Pusateri's</a:t>
            </a:r>
            <a:r>
              <a:rPr lang="fr-BE" sz="1800" b="0" i="1" dirty="0" smtClean="0"/>
              <a:t>)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1800" b="0" dirty="0" smtClean="0"/>
              <a:t>Field </a:t>
            </a:r>
            <a:r>
              <a:rPr lang="fr-BE" sz="1800" b="0" dirty="0" err="1" smtClean="0"/>
              <a:t>visits</a:t>
            </a:r>
            <a:r>
              <a:rPr lang="fr-BE" sz="1800" b="0" dirty="0" smtClean="0"/>
              <a:t> (LCBO, Ontario Food Terminal, St Lawrence </a:t>
            </a:r>
            <a:r>
              <a:rPr lang="fr-BE" sz="1800" b="0" dirty="0" err="1" smtClean="0"/>
              <a:t>Market</a:t>
            </a:r>
            <a:r>
              <a:rPr lang="fr-BE" sz="1800" b="0" dirty="0" smtClean="0"/>
              <a:t>, Food Starters, Food Innovation &amp; </a:t>
            </a:r>
            <a:r>
              <a:rPr lang="fr-BE" sz="1800" b="0" dirty="0" err="1" smtClean="0"/>
              <a:t>Research</a:t>
            </a:r>
            <a:r>
              <a:rPr lang="fr-BE" sz="1800" b="0" dirty="0"/>
              <a:t> </a:t>
            </a:r>
            <a:r>
              <a:rPr lang="fr-BE" sz="1800" b="0" dirty="0" smtClean="0"/>
              <a:t>Centre)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 smtClean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 smtClean="0">
              <a:solidFill>
                <a:srgbClr val="0F5494"/>
              </a:solidFill>
              <a:ea typeface="+mn-ea"/>
              <a:cs typeface="+mn-cs"/>
            </a:endParaRPr>
          </a:p>
          <a:p>
            <a:pPr marL="0" indent="0">
              <a:buClr>
                <a:srgbClr val="42A62A"/>
              </a:buClr>
            </a:pPr>
            <a:endParaRPr lang="en-GB" sz="20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28184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2800" dirty="0" err="1" smtClean="0"/>
              <a:t>Results</a:t>
            </a:r>
            <a:r>
              <a:rPr lang="fr-FR" sz="2800" dirty="0" smtClean="0"/>
              <a:t> – Evaluation by BD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7416824" cy="4392488"/>
          </a:xfrm>
        </p:spPr>
        <p:txBody>
          <a:bodyPr/>
          <a:lstStyle/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 smtClean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>
              <a:solidFill>
                <a:srgbClr val="0F5494"/>
              </a:solidFill>
              <a:ea typeface="+mn-ea"/>
              <a:cs typeface="+mn-cs"/>
            </a:endParaRPr>
          </a:p>
          <a:p>
            <a:pPr marL="0" indent="0">
              <a:buClr>
                <a:srgbClr val="42A62A"/>
              </a:buClr>
            </a:pPr>
            <a:endParaRPr lang="en-GB" sz="20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1520" y="1772816"/>
            <a:ext cx="770485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defRPr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66% </a:t>
            </a:r>
            <a:r>
              <a:rPr lang="fr-BE" sz="2200" b="0" dirty="0" err="1" smtClean="0"/>
              <a:t>response</a:t>
            </a:r>
            <a:endParaRPr lang="fr-BE" sz="2200" b="0" dirty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Global : 59% satisfaction rate</a:t>
            </a:r>
          </a:p>
          <a:p>
            <a:pPr marL="0" indent="0">
              <a:buClr>
                <a:srgbClr val="42A62A"/>
              </a:buClr>
            </a:pPr>
            <a:endParaRPr lang="fr-BE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 smtClean="0"/>
              <a:t>Highest</a:t>
            </a:r>
            <a:r>
              <a:rPr lang="fr-BE" sz="2200" b="0" dirty="0" smtClean="0"/>
              <a:t> score (&gt; 80%)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Retail visits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Business forum</a:t>
            </a:r>
            <a:br>
              <a:rPr lang="fr-BE" sz="2200" b="0" dirty="0" smtClean="0"/>
            </a:br>
            <a:r>
              <a:rPr lang="fr-BE" sz="2200" b="0" dirty="0" err="1" smtClean="0"/>
              <a:t>introductory</a:t>
            </a:r>
            <a:r>
              <a:rPr lang="fr-BE" sz="2200" b="0" dirty="0" smtClean="0"/>
              <a:t> seminar</a:t>
            </a:r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 smtClean="0"/>
              <a:t>Lowest</a:t>
            </a:r>
            <a:r>
              <a:rPr lang="fr-BE" sz="2200" b="0" dirty="0" smtClean="0"/>
              <a:t> score 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B2B meetings</a:t>
            </a:r>
          </a:p>
          <a:p>
            <a:pPr marL="457200" lvl="1" indent="0">
              <a:buClr>
                <a:srgbClr val="42A62A"/>
              </a:buClr>
              <a:buNone/>
            </a:pPr>
            <a:endParaRPr lang="fr-BE" sz="2200" b="0" dirty="0" smtClean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/>
          </a:p>
          <a:p>
            <a:pPr marL="57150" indent="0">
              <a:buClr>
                <a:srgbClr val="42A62A"/>
              </a:buClr>
            </a:pPr>
            <a:endParaRPr lang="fr-BE" sz="2200" b="0" dirty="0" smtClean="0">
              <a:solidFill>
                <a:srgbClr val="0F5494"/>
              </a:solidFill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>
              <a:solidFill>
                <a:srgbClr val="0F5494"/>
              </a:solidFill>
            </a:endParaRPr>
          </a:p>
          <a:p>
            <a:pPr marL="0" indent="0">
              <a:buClr>
                <a:srgbClr val="42A62A"/>
              </a:buClr>
            </a:pPr>
            <a:endParaRPr lang="en-GB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060848"/>
            <a:ext cx="3152048" cy="20882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44" y="4221088"/>
            <a:ext cx="315204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25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sz="2800" dirty="0" err="1" smtClean="0"/>
              <a:t>Results</a:t>
            </a:r>
            <a:r>
              <a:rPr lang="fr-FR" sz="2800" dirty="0" smtClean="0"/>
              <a:t> – Evaluation by BD</a:t>
            </a:r>
            <a:endParaRPr lang="fr-F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7416824" cy="4392488"/>
          </a:xfrm>
        </p:spPr>
        <p:txBody>
          <a:bodyPr/>
          <a:lstStyle/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 smtClean="0">
              <a:solidFill>
                <a:srgbClr val="0F5494"/>
              </a:solidFill>
              <a:ea typeface="+mn-ea"/>
              <a:cs typeface="+mn-cs"/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000" dirty="0">
              <a:solidFill>
                <a:srgbClr val="0F5494"/>
              </a:solidFill>
              <a:ea typeface="+mn-ea"/>
              <a:cs typeface="+mn-cs"/>
            </a:endParaRPr>
          </a:p>
          <a:p>
            <a:pPr marL="0" indent="0">
              <a:buClr>
                <a:srgbClr val="42A62A"/>
              </a:buClr>
            </a:pPr>
            <a:endParaRPr lang="en-GB" sz="200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1520" y="1772816"/>
            <a:ext cx="770485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defRPr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Most useful</a:t>
            </a:r>
            <a:endParaRPr lang="fr-BE" sz="2200" b="0" dirty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Retail visits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Networking meals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smtClean="0"/>
              <a:t>"</a:t>
            </a:r>
            <a:r>
              <a:rPr lang="fr-BE" sz="2200" b="0" dirty="0" err="1" smtClean="0"/>
              <a:t>Sectorial</a:t>
            </a:r>
            <a:r>
              <a:rPr lang="fr-BE" sz="2200" b="0" dirty="0" smtClean="0"/>
              <a:t>" Breakfasts </a:t>
            </a:r>
            <a:br>
              <a:rPr lang="fr-BE" sz="2200" b="0" dirty="0" smtClean="0"/>
            </a:br>
            <a:r>
              <a:rPr lang="fr-BE" sz="2200" b="0" dirty="0" err="1" smtClean="0"/>
              <a:t>with</a:t>
            </a:r>
            <a:r>
              <a:rPr lang="fr-BE" sz="2200" b="0" dirty="0" smtClean="0"/>
              <a:t> Commissioner</a:t>
            </a: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 smtClean="0"/>
              <a:t>Introductory</a:t>
            </a:r>
            <a:r>
              <a:rPr lang="fr-BE" sz="2200" b="0" dirty="0" smtClean="0"/>
              <a:t> </a:t>
            </a:r>
            <a:r>
              <a:rPr lang="fr-BE" sz="2200" b="0" dirty="0" err="1" smtClean="0"/>
              <a:t>seminar</a:t>
            </a:r>
            <a:endParaRPr lang="fr-BE" sz="2200" b="0" dirty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/>
              <a:t>Forecast</a:t>
            </a:r>
            <a:r>
              <a:rPr lang="fr-BE" sz="2200" b="0" dirty="0"/>
              <a:t> for future business : 56% </a:t>
            </a:r>
            <a:endParaRPr lang="fr-BE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 smtClean="0"/>
              <a:t>Contracts</a:t>
            </a:r>
            <a:r>
              <a:rPr lang="fr-BE" sz="2200" b="0" dirty="0" smtClean="0"/>
              <a:t> </a:t>
            </a:r>
            <a:r>
              <a:rPr lang="fr-BE" sz="2200" b="0" dirty="0" err="1"/>
              <a:t>concluded</a:t>
            </a:r>
            <a:r>
              <a:rPr lang="fr-BE" sz="2200" b="0" dirty="0"/>
              <a:t> : 15% </a:t>
            </a:r>
            <a:endParaRPr lang="fr-BE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r>
              <a:rPr lang="fr-BE" sz="2200" b="0" dirty="0" err="1" smtClean="0"/>
              <a:t>Interest</a:t>
            </a:r>
            <a:r>
              <a:rPr lang="fr-BE" sz="2200" b="0" dirty="0" smtClean="0"/>
              <a:t> </a:t>
            </a:r>
            <a:r>
              <a:rPr lang="fr-BE" sz="2200" b="0" dirty="0"/>
              <a:t>in future missions : 90</a:t>
            </a:r>
            <a:r>
              <a:rPr lang="fr-BE" sz="2200" b="0" dirty="0" smtClean="0"/>
              <a:t>%</a:t>
            </a:r>
            <a:endParaRPr lang="fr-BE" sz="2200" b="0" dirty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/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/>
          </a:p>
          <a:p>
            <a:pPr marL="57150" indent="0">
              <a:buClr>
                <a:srgbClr val="42A62A"/>
              </a:buClr>
            </a:pPr>
            <a:endParaRPr lang="fr-BE" sz="2200" b="0" dirty="0" smtClean="0">
              <a:solidFill>
                <a:srgbClr val="0F5494"/>
              </a:solidFill>
            </a:endParaRPr>
          </a:p>
          <a:p>
            <a:pPr lvl="1"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fr-BE" sz="2200" b="0" dirty="0" smtClean="0">
              <a:solidFill>
                <a:srgbClr val="0F5494"/>
              </a:solidFill>
            </a:endParaRPr>
          </a:p>
          <a:p>
            <a:pPr marL="0" indent="0">
              <a:buClr>
                <a:srgbClr val="42A62A"/>
              </a:buClr>
            </a:pPr>
            <a:endParaRPr lang="en-GB" sz="2200" b="0" dirty="0" smtClean="0"/>
          </a:p>
          <a:p>
            <a:pPr>
              <a:buClr>
                <a:srgbClr val="42A62A"/>
              </a:buClr>
              <a:buFont typeface="Arial" panose="020B0604020202020204" pitchFamily="34" charset="0"/>
              <a:buChar char="•"/>
            </a:pPr>
            <a:endParaRPr lang="en-GB" sz="22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72816"/>
            <a:ext cx="3524487" cy="233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50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2"/>
            <a:ext cx="8582025" cy="4824413"/>
          </a:xfrm>
        </p:spPr>
        <p:txBody>
          <a:bodyPr/>
          <a:lstStyle/>
          <a:p>
            <a:pPr marL="0" indent="0">
              <a:lnSpc>
                <a:spcPct val="150000"/>
              </a:lnSpc>
              <a:buClrTx/>
            </a:pPr>
            <a:r>
              <a:rPr lang="fr-FR" b="1" dirty="0"/>
              <a:t>More info on </a:t>
            </a:r>
            <a:r>
              <a:rPr lang="fr-FR" b="1" dirty="0" smtClean="0"/>
              <a:t>High </a:t>
            </a:r>
            <a:r>
              <a:rPr lang="fr-FR" b="1" dirty="0" err="1" smtClean="0"/>
              <a:t>Level</a:t>
            </a:r>
            <a:r>
              <a:rPr lang="fr-FR" b="1" dirty="0" smtClean="0"/>
              <a:t> Missions</a:t>
            </a:r>
            <a:endParaRPr lang="en-GB" b="1" dirty="0"/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dirty="0" smtClean="0"/>
              <a:t>DG </a:t>
            </a:r>
            <a:r>
              <a:rPr lang="en-GB" dirty="0" err="1" smtClean="0"/>
              <a:t>Agri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ec.europa.eu/agriculture/promotion_en</a:t>
            </a:r>
            <a:endParaRPr lang="en-GB" b="1" dirty="0" smtClean="0"/>
          </a:p>
          <a:p>
            <a:pPr marL="0" indent="0">
              <a:buClrTx/>
            </a:pPr>
            <a:endParaRPr lang="en-GB" b="1" dirty="0"/>
          </a:p>
          <a:p>
            <a:pPr marL="0" indent="0">
              <a:buClrTx/>
            </a:pPr>
            <a:endParaRPr lang="en-GB" b="1" dirty="0" smtClean="0"/>
          </a:p>
          <a:p>
            <a:pPr marL="0" indent="0">
              <a:buClrTx/>
            </a:pPr>
            <a:endParaRPr lang="en-GB" b="1" dirty="0"/>
          </a:p>
          <a:p>
            <a:pPr marL="0" indent="0">
              <a:buClrTx/>
            </a:pPr>
            <a:endParaRPr lang="en-GB" b="1" dirty="0" smtClean="0"/>
          </a:p>
          <a:p>
            <a:pPr marL="0" indent="0">
              <a:buClrTx/>
            </a:pPr>
            <a:endParaRPr lang="fr-BE" b="1" dirty="0" smtClean="0"/>
          </a:p>
          <a:p>
            <a:pPr marL="0" indent="0">
              <a:buClrTx/>
            </a:pPr>
            <a:endParaRPr lang="fr-BE" b="1" dirty="0"/>
          </a:p>
          <a:p>
            <a:pPr marL="0" indent="0">
              <a:buClrTx/>
            </a:pPr>
            <a:endParaRPr lang="fr-BE" b="1" dirty="0" smtClean="0"/>
          </a:p>
          <a:p>
            <a:pPr marL="0" indent="0">
              <a:buClrTx/>
            </a:pPr>
            <a:endParaRPr lang="en-GB" b="1" dirty="0"/>
          </a:p>
          <a:p>
            <a:pPr marL="0" indent="0" algn="ctr">
              <a:buClrTx/>
            </a:pPr>
            <a:r>
              <a:rPr lang="fr-FR" b="1" dirty="0" err="1">
                <a:solidFill>
                  <a:srgbClr val="42A62A"/>
                </a:solidFill>
              </a:rPr>
              <a:t>Thank</a:t>
            </a:r>
            <a:r>
              <a:rPr lang="fr-FR" b="1" dirty="0">
                <a:solidFill>
                  <a:srgbClr val="42A62A"/>
                </a:solidFill>
              </a:rPr>
              <a:t> </a:t>
            </a:r>
            <a:r>
              <a:rPr lang="fr-FR" b="1" dirty="0" err="1">
                <a:solidFill>
                  <a:srgbClr val="42A62A"/>
                </a:solidFill>
              </a:rPr>
              <a:t>you</a:t>
            </a:r>
            <a:r>
              <a:rPr lang="fr-FR" b="1" dirty="0">
                <a:solidFill>
                  <a:srgbClr val="42A62A"/>
                </a:solidFill>
              </a:rPr>
              <a:t> for </a:t>
            </a:r>
            <a:r>
              <a:rPr lang="fr-FR" b="1" dirty="0" err="1">
                <a:solidFill>
                  <a:srgbClr val="42A62A"/>
                </a:solidFill>
              </a:rPr>
              <a:t>your</a:t>
            </a:r>
            <a:r>
              <a:rPr lang="fr-FR" b="1" dirty="0">
                <a:solidFill>
                  <a:srgbClr val="42A62A"/>
                </a:solidFill>
              </a:rPr>
              <a:t> attention. </a:t>
            </a:r>
            <a:endParaRPr lang="en-GB" b="1" dirty="0" smtClean="0">
              <a:solidFill>
                <a:srgbClr val="42A62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Picture 2" descr="C:\Users\THISSMA\AppData\Local\Microsoft\Windows\Temporary Internet Files\Content.Outlook\GPZ7LADV\ENJO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980728"/>
            <a:ext cx="1469136" cy="267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078863"/>
            <a:ext cx="3419872" cy="226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4500"/>
      </p:ext>
    </p:extLst>
  </p:cSld>
  <p:clrMapOvr>
    <a:masterClrMapping/>
  </p:clrMapOvr>
</p:sld>
</file>

<file path=ppt/theme/theme1.xml><?xml version="1.0" encoding="utf-8"?>
<a:theme xmlns:a="http://schemas.openxmlformats.org/drawingml/2006/main" name="2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rgbClr val="003399"/>
          </a:solidFill>
          <a:miter lim="800000"/>
          <a:headEnd/>
          <a:tailEnd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hlink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anchor="ctr">
        <a:spAutoFit/>
      </a:bodyPr>
      <a:lstStyle>
        <a:defPPr fontAlgn="auto">
          <a:spcBef>
            <a:spcPts val="0"/>
          </a:spcBef>
          <a:spcAft>
            <a:spcPts val="0"/>
          </a:spcAft>
          <a:defRPr sz="900" b="0" i="1" kern="0" dirty="0">
            <a:solidFill>
              <a:sysClr val="windowText" lastClr="000000"/>
            </a:solidFill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F1DE770A5C94184D93424090BDE10" ma:contentTypeVersion="2" ma:contentTypeDescription="Create a new document." ma:contentTypeScope="" ma:versionID="fe58cf79856bb35115223d8f413f3132">
  <xsd:schema xmlns:xsd="http://www.w3.org/2001/XMLSchema" xmlns:xs="http://www.w3.org/2001/XMLSchema" xmlns:p="http://schemas.microsoft.com/office/2006/metadata/properties" xmlns:ns1="http://schemas.microsoft.com/sharepoint/v3" xmlns:ns2="a3f0bd47-a814-41bf-ab48-bd3069cde275" targetNamespace="http://schemas.microsoft.com/office/2006/metadata/properties" ma:root="true" ma:fieldsID="00207d8aa973579a2bf262c5b437cc21" ns1:_="" ns2:_="">
    <xsd:import namespace="http://schemas.microsoft.com/sharepoint/v3"/>
    <xsd:import namespace="a3f0bd47-a814-41bf-ab48-bd3069cde27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Is_x0020_Document_x0020_Visibl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0bd47-a814-41bf-ab48-bd3069cde275" elementFormDefault="qualified">
    <xsd:import namespace="http://schemas.microsoft.com/office/2006/documentManagement/types"/>
    <xsd:import namespace="http://schemas.microsoft.com/office/infopath/2007/PartnerControls"/>
    <xsd:element name="Is_x0020_Document_x0020_Visible" ma:index="10" nillable="true" ma:displayName="Is Document Visible" ma:default="0" ma:internalName="Is_x0020_Document_x0020_Visibl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s_x0020_Document_x0020_Visible xmlns="a3f0bd47-a814-41bf-ab48-bd3069cde275">false</Is_x0020_Document_x0020_Visible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B6830D-4394-424A-BB55-8B53EE294F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3f0bd47-a814-41bf-ab48-bd3069cde2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BDC1BB-82B9-4CF0-B3FE-5CEAB63E1F37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a3f0bd47-a814-41bf-ab48-bd3069cde275"/>
    <ds:schemaRef ds:uri="http://purl.org/dc/dcmitype/"/>
    <ds:schemaRef ds:uri="http://purl.org/dc/elements/1.1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E59B7A3-CD52-4428-BF39-6175D509F8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9742</TotalTime>
  <Words>235</Words>
  <Application>Microsoft Office PowerPoint</Application>
  <PresentationFormat>On-screen Show (4:3)</PresentationFormat>
  <Paragraphs>117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2_Slide_Master</vt:lpstr>
      <vt:lpstr>1_Slide_Master</vt:lpstr>
      <vt:lpstr>PowerPoint Presentation</vt:lpstr>
      <vt:lpstr>Context</vt:lpstr>
      <vt:lpstr>Programme</vt:lpstr>
      <vt:lpstr>Objectives</vt:lpstr>
      <vt:lpstr>Business Delegation</vt:lpstr>
      <vt:lpstr>Business Delegation – 4 days programme</vt:lpstr>
      <vt:lpstr>Results – Evaluation by BD</vt:lpstr>
      <vt:lpstr>Results – Evaluation by BD</vt:lpstr>
      <vt:lpstr> 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CAP_2020_General_Presentation_Final_EN_131009_animTHFinal</dc:title>
  <dc:creator>turneem</dc:creator>
  <cp:lastModifiedBy>BUTTINI-PROVENZANO Roberta (AGRI)</cp:lastModifiedBy>
  <cp:revision>668</cp:revision>
  <cp:lastPrinted>2017-06-02T11:28:22Z</cp:lastPrinted>
  <dcterms:created xsi:type="dcterms:W3CDTF">2011-10-28T10:25:18Z</dcterms:created>
  <dcterms:modified xsi:type="dcterms:W3CDTF">2017-06-28T14:14:17Z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0x010100391F1DE770A5C94184D93424090BDE10</vt:lpwstr>
  </property>
</Properties>
</file>