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8" r:id="rId4"/>
    <p:sldMasterId id="2147483684" r:id="rId5"/>
  </p:sldMasterIdLst>
  <p:notesMasterIdLst>
    <p:notesMasterId r:id="rId13"/>
  </p:notesMasterIdLst>
  <p:handoutMasterIdLst>
    <p:handoutMasterId r:id="rId14"/>
  </p:handoutMasterIdLst>
  <p:sldIdLst>
    <p:sldId id="320" r:id="rId6"/>
    <p:sldId id="496" r:id="rId7"/>
    <p:sldId id="508" r:id="rId8"/>
    <p:sldId id="495" r:id="rId9"/>
    <p:sldId id="504" r:id="rId10"/>
    <p:sldId id="505" r:id="rId11"/>
    <p:sldId id="507" r:id="rId12"/>
  </p:sldIdLst>
  <p:sldSz cx="9144000" cy="6858000" type="screen4x3"/>
  <p:notesSz cx="6805613" cy="99441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ERC Elodie (AGRI)" initials="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FF"/>
    <a:srgbClr val="0F5494"/>
    <a:srgbClr val="42A62A"/>
    <a:srgbClr val="A50021"/>
    <a:srgbClr val="D78C05"/>
    <a:srgbClr val="67909F"/>
    <a:srgbClr val="2C6E1C"/>
    <a:srgbClr val="3166CF"/>
    <a:srgbClr val="006666"/>
    <a:srgbClr val="467A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33" autoAdjust="0"/>
    <p:restoredTop sz="74743" autoAdjust="0"/>
  </p:normalViewPr>
  <p:slideViewPr>
    <p:cSldViewPr showGuides="1">
      <p:cViewPr>
        <p:scale>
          <a:sx n="100" d="100"/>
          <a:sy n="100" d="100"/>
        </p:scale>
        <p:origin x="-72" y="468"/>
      </p:cViewPr>
      <p:guideLst>
        <p:guide orient="horz" pos="2160"/>
        <p:guide pos="2880"/>
      </p:guideLst>
    </p:cSldViewPr>
  </p:slideViewPr>
  <p:notesTextViewPr>
    <p:cViewPr>
      <p:scale>
        <a:sx n="100" d="100"/>
        <a:sy n="100" d="100"/>
      </p:scale>
      <p:origin x="0" y="0"/>
    </p:cViewPr>
  </p:notesTextViewPr>
  <p:sorterViewPr>
    <p:cViewPr>
      <p:scale>
        <a:sx n="128" d="100"/>
        <a:sy n="12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6" y="3"/>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14" tIns="45006" rIns="90014" bIns="4500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54456" y="3"/>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14" tIns="45006" rIns="90014" bIns="4500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6" y="9444042"/>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14" tIns="45006" rIns="90014" bIns="4500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54456" y="9444042"/>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14" tIns="45006" rIns="90014" bIns="45006" numCol="1" anchor="b" anchorCtr="0" compatLnSpc="1">
            <a:prstTxWarp prst="textNoShape">
              <a:avLst/>
            </a:prstTxWarp>
          </a:bodyPr>
          <a:lstStyle>
            <a:lvl1pPr algn="r">
              <a:defRPr sz="1200" b="0">
                <a:solidFill>
                  <a:schemeClr val="tx1"/>
                </a:solidFill>
                <a:latin typeface="Arial" charset="0"/>
              </a:defRPr>
            </a:lvl1pPr>
          </a:lstStyle>
          <a:p>
            <a:pPr>
              <a:defRPr/>
            </a:pPr>
            <a:fld id="{F2857E09-ADEE-4BE4-BD99-0CE761370E6A}" type="slidenum">
              <a:rPr lang="en-GB"/>
              <a:pPr>
                <a:defRPr/>
              </a:pPr>
              <a:t>‹#›</a:t>
            </a:fld>
            <a:endParaRPr lang="en-GB"/>
          </a:p>
        </p:txBody>
      </p:sp>
    </p:spTree>
    <p:extLst>
      <p:ext uri="{BB962C8B-B14F-4D97-AF65-F5344CB8AC3E}">
        <p14:creationId xmlns:p14="http://schemas.microsoft.com/office/powerpoint/2010/main" val="3263663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6" y="3"/>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14" tIns="45006" rIns="90014" bIns="4500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54456" y="3"/>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14" tIns="45006" rIns="90014" bIns="4500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8916" name="Rectangle 4"/>
          <p:cNvSpPr>
            <a:spLocks noGrp="1" noRot="1" noChangeAspect="1" noChangeArrowheads="1" noTextEdit="1"/>
          </p:cNvSpPr>
          <p:nvPr>
            <p:ph type="sldImg" idx="2"/>
          </p:nvPr>
        </p:nvSpPr>
        <p:spPr bwMode="auto">
          <a:xfrm>
            <a:off x="914400" y="744538"/>
            <a:ext cx="4979988" cy="37353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1040" y="4722815"/>
            <a:ext cx="5443537" cy="447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14" tIns="45006" rIns="90014" bIns="45006"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6" y="9444042"/>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14" tIns="45006" rIns="90014" bIns="4500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54456" y="9444042"/>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14" tIns="45006" rIns="90014" bIns="45006" numCol="1" anchor="b" anchorCtr="0" compatLnSpc="1">
            <a:prstTxWarp prst="textNoShape">
              <a:avLst/>
            </a:prstTxWarp>
          </a:bodyPr>
          <a:lstStyle>
            <a:lvl1pPr algn="r">
              <a:defRPr sz="1200" b="0">
                <a:solidFill>
                  <a:schemeClr val="tx1"/>
                </a:solidFill>
                <a:latin typeface="Arial" charset="0"/>
              </a:defRPr>
            </a:lvl1pPr>
          </a:lstStyle>
          <a:p>
            <a:pPr>
              <a:defRPr/>
            </a:pPr>
            <a:fld id="{B17060C3-425A-40C8-96DE-44F040BD2858}" type="slidenum">
              <a:rPr lang="en-GB"/>
              <a:pPr>
                <a:defRPr/>
              </a:pPr>
              <a:t>‹#›</a:t>
            </a:fld>
            <a:endParaRPr lang="en-GB"/>
          </a:p>
        </p:txBody>
      </p:sp>
    </p:spTree>
    <p:extLst>
      <p:ext uri="{BB962C8B-B14F-4D97-AF65-F5344CB8AC3E}">
        <p14:creationId xmlns:p14="http://schemas.microsoft.com/office/powerpoint/2010/main" val="33291392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79988" cy="3735387"/>
          </a:xfrm>
        </p:spPr>
      </p:sp>
      <p:sp>
        <p:nvSpPr>
          <p:cNvPr id="3" name="Notes Placeholder 2"/>
          <p:cNvSpPr>
            <a:spLocks noGrp="1"/>
          </p:cNvSpPr>
          <p:nvPr>
            <p:ph type="body" idx="1"/>
          </p:nvPr>
        </p:nvSpPr>
        <p:spPr/>
        <p:txBody>
          <a:bodyPr/>
          <a:lstStyle/>
          <a:p>
            <a:r>
              <a:rPr lang="en-GB" dirty="0" smtClean="0"/>
              <a:t>Reasons</a:t>
            </a:r>
            <a:r>
              <a:rPr lang="en-GB" baseline="0" dirty="0" smtClean="0"/>
              <a:t> that led to adding this point to the agenda</a:t>
            </a:r>
            <a:endParaRPr lang="en-GB" dirty="0" smtClean="0"/>
          </a:p>
          <a:p>
            <a:pPr marL="171450" indent="-171450">
              <a:buFont typeface="Arial" panose="020B0604020202020204" pitchFamily="34" charset="0"/>
              <a:buChar char="•"/>
            </a:pPr>
            <a:r>
              <a:rPr lang="en-GB" dirty="0" smtClean="0"/>
              <a:t>Queries</a:t>
            </a:r>
            <a:r>
              <a:rPr lang="en-GB" baseline="0" dirty="0" smtClean="0"/>
              <a:t> received… </a:t>
            </a:r>
          </a:p>
          <a:p>
            <a:pPr marL="171450" indent="-171450">
              <a:buFont typeface="Arial" panose="020B0604020202020204" pitchFamily="34" charset="0"/>
              <a:buChar char="•"/>
            </a:pPr>
            <a:r>
              <a:rPr lang="en-GB" baseline="0" dirty="0" smtClean="0"/>
              <a:t>One MS suggested the discussion </a:t>
            </a:r>
            <a:endParaRPr lang="en-GB" dirty="0" smtClean="0"/>
          </a:p>
          <a:p>
            <a:pPr marL="171450" indent="-171450">
              <a:buFont typeface="Arial" panose="020B0604020202020204" pitchFamily="34" charset="0"/>
              <a:buChar char="•"/>
            </a:pPr>
            <a:r>
              <a:rPr lang="en-GB" dirty="0" smtClean="0"/>
              <a:t>GAs for</a:t>
            </a:r>
            <a:r>
              <a:rPr lang="en-GB" baseline="0" dirty="0" smtClean="0"/>
              <a:t> SPs and for MPs contain same </a:t>
            </a:r>
            <a:r>
              <a:rPr lang="en-GB" sz="1200" dirty="0" smtClean="0">
                <a:solidFill>
                  <a:srgbClr val="0F5494"/>
                </a:solidFill>
              </a:rPr>
              <a:t>provisions, in particular with regard eligible costs, budget transfer,</a:t>
            </a:r>
            <a:r>
              <a:rPr lang="en-GB" sz="1200" baseline="0" dirty="0" smtClean="0">
                <a:solidFill>
                  <a:srgbClr val="0F5494"/>
                </a:solidFill>
              </a:rPr>
              <a:t> amendments; Therefore we should strive to have same interpretation and thus application of them</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dirty="0" smtClean="0">
                <a:solidFill>
                  <a:srgbClr val="0F5494"/>
                </a:solidFill>
              </a:rPr>
              <a:t>NB The decision on the amendments is at the discretion of the Member State competent authorities </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GB" sz="1200" dirty="0" smtClean="0">
              <a:solidFill>
                <a:srgbClr val="0F5494"/>
              </a:solidFill>
            </a:endParaRPr>
          </a:p>
          <a:p>
            <a:endParaRPr lang="fr-FR"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1</a:t>
            </a:fld>
            <a:endParaRPr lang="en-GB" dirty="0"/>
          </a:p>
        </p:txBody>
      </p:sp>
    </p:spTree>
    <p:extLst>
      <p:ext uri="{BB962C8B-B14F-4D97-AF65-F5344CB8AC3E}">
        <p14:creationId xmlns:p14="http://schemas.microsoft.com/office/powerpoint/2010/main" val="3901807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79988" cy="3735387"/>
          </a:xfrm>
        </p:spPr>
      </p:sp>
      <p:sp>
        <p:nvSpPr>
          <p:cNvPr id="3" name="Notes Placeholder 2"/>
          <p:cNvSpPr>
            <a:spLocks noGrp="1"/>
          </p:cNvSpPr>
          <p:nvPr>
            <p:ph type="body" idx="1"/>
          </p:nvPr>
        </p:nvSpPr>
        <p:spPr/>
        <p:txBody>
          <a:bodyPr/>
          <a:lstStyle/>
          <a:p>
            <a:r>
              <a:rPr lang="en-GB" dirty="0" smtClean="0"/>
              <a:t>NB</a:t>
            </a:r>
          </a:p>
          <a:p>
            <a:pPr marL="171450" indent="-171450">
              <a:buFontTx/>
              <a:buChar char="-"/>
            </a:pPr>
            <a:r>
              <a:rPr lang="en-GB" dirty="0" smtClean="0"/>
              <a:t>Art 10(6)</a:t>
            </a:r>
            <a:r>
              <a:rPr lang="en-GB" baseline="0" dirty="0" smtClean="0"/>
              <a:t> of IR: Where appropriate, </a:t>
            </a:r>
            <a:r>
              <a:rPr lang="en-GB" u="sng" baseline="0" dirty="0" smtClean="0"/>
              <a:t>Member States may amend certain terms </a:t>
            </a:r>
            <a:r>
              <a:rPr lang="en-GB" baseline="0" dirty="0" smtClean="0"/>
              <a:t>in the model contracts in order to comply with their national law, provided that this does not infringe Union legislation.</a:t>
            </a:r>
          </a:p>
          <a:p>
            <a:pPr marL="171450" indent="-171450">
              <a:buFontTx/>
              <a:buChar char="-"/>
            </a:pPr>
            <a:endParaRPr lang="en-GB" baseline="0" dirty="0" smtClean="0"/>
          </a:p>
          <a:p>
            <a:pPr marL="171450" indent="-171450">
              <a:buFontTx/>
              <a:buChar char="-"/>
            </a:pPr>
            <a:r>
              <a:rPr lang="en-GB" baseline="0" dirty="0" smtClean="0"/>
              <a:t>Art 14(1) of the GA for SPs: </a:t>
            </a:r>
            <a:r>
              <a:rPr lang="en-GB" sz="1200" b="0" kern="1200" dirty="0" smtClean="0">
                <a:solidFill>
                  <a:schemeClr val="tx1"/>
                </a:solidFill>
                <a:effectLst/>
                <a:latin typeface="Arial" charset="0"/>
                <a:ea typeface="+mn-ea"/>
                <a:cs typeface="+mn-cs"/>
              </a:rPr>
              <a:t>14.1.	Obligation to submit deliverables </a:t>
            </a:r>
          </a:p>
          <a:p>
            <a:r>
              <a:rPr lang="en-GB" sz="1200" b="0" kern="1200" dirty="0" smtClean="0">
                <a:solidFill>
                  <a:schemeClr val="tx1"/>
                </a:solidFill>
                <a:effectLst/>
                <a:latin typeface="Arial" charset="0"/>
                <a:ea typeface="+mn-ea"/>
                <a:cs typeface="+mn-cs"/>
              </a:rPr>
              <a:t> </a:t>
            </a:r>
            <a:r>
              <a:rPr lang="en-GB" sz="1200" b="0" i="1" kern="1200" dirty="0" smtClean="0">
                <a:solidFill>
                  <a:schemeClr val="tx1"/>
                </a:solidFill>
                <a:effectLst/>
                <a:latin typeface="Arial" charset="0"/>
                <a:ea typeface="+mn-ea"/>
                <a:cs typeface="+mn-cs"/>
              </a:rPr>
              <a:t>[OPTION by default: The coordinator must submit the ‘deliverables’ identified in Annex 1.]</a:t>
            </a:r>
            <a:endParaRPr lang="en-GB" sz="1200" b="0" kern="1200" dirty="0" smtClean="0">
              <a:solidFill>
                <a:schemeClr val="tx1"/>
              </a:solidFill>
              <a:effectLst/>
              <a:latin typeface="Arial" charset="0"/>
              <a:ea typeface="+mn-ea"/>
              <a:cs typeface="+mn-cs"/>
            </a:endParaRPr>
          </a:p>
          <a:p>
            <a:r>
              <a:rPr lang="en-GB" sz="1200" b="0" i="1" kern="1200" dirty="0" smtClean="0">
                <a:solidFill>
                  <a:schemeClr val="tx1"/>
                </a:solidFill>
                <a:effectLst/>
                <a:latin typeface="Arial" charset="0"/>
                <a:ea typeface="+mn-ea"/>
                <a:cs typeface="+mn-cs"/>
              </a:rPr>
              <a:t> [OPTION if </a:t>
            </a:r>
            <a:r>
              <a:rPr lang="en-GB" sz="1200" b="0" i="1" u="sng" kern="1200" dirty="0" smtClean="0">
                <a:solidFill>
                  <a:schemeClr val="tx1"/>
                </a:solidFill>
                <a:effectLst/>
                <a:latin typeface="Arial" charset="0"/>
                <a:ea typeface="+mn-ea"/>
                <a:cs typeface="+mn-cs"/>
              </a:rPr>
              <a:t>a Member State</a:t>
            </a:r>
            <a:r>
              <a:rPr lang="en-GB" sz="1200" b="0" i="1" u="sng" kern="1200" baseline="0" dirty="0" smtClean="0">
                <a:solidFill>
                  <a:schemeClr val="tx1"/>
                </a:solidFill>
                <a:effectLst/>
                <a:latin typeface="Arial" charset="0"/>
                <a:ea typeface="+mn-ea"/>
                <a:cs typeface="+mn-cs"/>
              </a:rPr>
              <a:t> </a:t>
            </a:r>
            <a:r>
              <a:rPr lang="en-GB" sz="1200" b="0" i="1" u="sng" kern="1200" dirty="0" smtClean="0">
                <a:solidFill>
                  <a:schemeClr val="tx1"/>
                </a:solidFill>
                <a:effectLst/>
                <a:latin typeface="Arial" charset="0"/>
                <a:ea typeface="+mn-ea"/>
                <a:cs typeface="+mn-cs"/>
              </a:rPr>
              <a:t>would require continuous monitoring</a:t>
            </a:r>
            <a:r>
              <a:rPr lang="en-GB" sz="1200" b="0" i="1" kern="1200" dirty="0" smtClean="0">
                <a:solidFill>
                  <a:schemeClr val="tx1"/>
                </a:solidFill>
                <a:effectLst/>
                <a:latin typeface="Arial" charset="0"/>
                <a:ea typeface="+mn-ea"/>
                <a:cs typeface="+mn-cs"/>
              </a:rPr>
              <a:t>: The coordinator must submit the ‘deliverables’ identified in Annex 1 in accordance with the </a:t>
            </a:r>
            <a:r>
              <a:rPr lang="en-GB" sz="1200" b="0" i="1" u="sng" kern="1200" dirty="0" smtClean="0">
                <a:solidFill>
                  <a:schemeClr val="tx1"/>
                </a:solidFill>
                <a:effectLst/>
                <a:latin typeface="Arial" charset="0"/>
                <a:ea typeface="+mn-ea"/>
                <a:cs typeface="+mn-cs"/>
              </a:rPr>
              <a:t>timing and conditions set out in Annex 8</a:t>
            </a:r>
            <a:r>
              <a:rPr lang="en-GB" sz="1200" b="0" i="1" kern="1200" dirty="0" smtClean="0">
                <a:solidFill>
                  <a:schemeClr val="tx1"/>
                </a:solidFill>
                <a:effectLst/>
                <a:latin typeface="Arial" charset="0"/>
                <a:ea typeface="+mn-ea"/>
                <a:cs typeface="+mn-cs"/>
              </a:rPr>
              <a:t>.] </a:t>
            </a:r>
            <a:endParaRPr lang="en-GB" sz="1200" b="0" i="0" kern="1200" dirty="0" smtClean="0">
              <a:solidFill>
                <a:schemeClr val="tx1"/>
              </a:solidFill>
              <a:effectLst/>
              <a:latin typeface="Arial" charset="0"/>
              <a:ea typeface="+mn-ea"/>
              <a:cs typeface="+mn-cs"/>
            </a:endParaRPr>
          </a:p>
          <a:p>
            <a:endParaRPr lang="en-GB" sz="1200" i="0" kern="1200" dirty="0" smtClean="0">
              <a:solidFill>
                <a:schemeClr val="tx1"/>
              </a:solidFill>
              <a:effectLst/>
              <a:latin typeface="Arial" charset="0"/>
              <a:ea typeface="+mn-ea"/>
              <a:cs typeface="+mn-cs"/>
            </a:endParaRPr>
          </a:p>
          <a:p>
            <a:r>
              <a:rPr lang="en-GB" sz="1200" u="sng" kern="1200" dirty="0" smtClean="0">
                <a:solidFill>
                  <a:schemeClr val="tx1"/>
                </a:solidFill>
                <a:effectLst/>
                <a:latin typeface="Arial" charset="0"/>
                <a:ea typeface="+mn-ea"/>
                <a:cs typeface="+mn-cs"/>
              </a:rPr>
              <a:t>Amendments may NOT result in changes that — if known before awarding the grant — would have had an impact on the award decision</a:t>
            </a:r>
            <a:r>
              <a:rPr lang="en-GB" sz="1200" kern="1200" dirty="0" smtClean="0">
                <a:solidFill>
                  <a:schemeClr val="tx1"/>
                </a:solidFill>
                <a:effectLst/>
                <a:latin typeface="Arial" charset="0"/>
                <a:ea typeface="+mn-ea"/>
                <a:cs typeface="+mn-cs"/>
              </a:rPr>
              <a:t>. </a:t>
            </a:r>
          </a:p>
          <a:p>
            <a:r>
              <a:rPr lang="en-GB" sz="1200" kern="1200" dirty="0" smtClean="0">
                <a:solidFill>
                  <a:schemeClr val="tx1"/>
                </a:solidFill>
                <a:effectLst/>
                <a:latin typeface="Arial" charset="0"/>
                <a:ea typeface="+mn-ea"/>
                <a:cs typeface="+mn-cs"/>
              </a:rPr>
              <a:t>Thus the changes that would e.g.: </a:t>
            </a:r>
          </a:p>
          <a:p>
            <a:pPr marL="171450" lvl="0" indent="-171450">
              <a:buFont typeface="Arial" panose="020B0604020202020204" pitchFamily="34" charset="0"/>
              <a:buChar char="•"/>
            </a:pPr>
            <a:r>
              <a:rPr lang="fr-FR" sz="1200" kern="1200" dirty="0" smtClean="0">
                <a:solidFill>
                  <a:schemeClr val="tx1"/>
                </a:solidFill>
                <a:effectLst/>
                <a:latin typeface="Arial" charset="0"/>
                <a:ea typeface="+mn-ea"/>
                <a:cs typeface="+mn-cs"/>
              </a:rPr>
              <a:t>an impact on the </a:t>
            </a:r>
            <a:r>
              <a:rPr lang="fr-FR" sz="1200" u="sng" kern="1200" dirty="0" err="1" smtClean="0">
                <a:solidFill>
                  <a:schemeClr val="tx1"/>
                </a:solidFill>
                <a:effectLst/>
                <a:latin typeface="Arial" charset="0"/>
                <a:ea typeface="+mn-ea"/>
                <a:cs typeface="+mn-cs"/>
              </a:rPr>
              <a:t>eligibility</a:t>
            </a:r>
            <a:r>
              <a:rPr lang="fr-FR" sz="1200" u="sng" kern="1200" dirty="0" smtClean="0">
                <a:solidFill>
                  <a:schemeClr val="tx1"/>
                </a:solidFill>
                <a:effectLst/>
                <a:latin typeface="Arial" charset="0"/>
                <a:ea typeface="+mn-ea"/>
                <a:cs typeface="+mn-cs"/>
              </a:rPr>
              <a:t> </a:t>
            </a:r>
            <a:r>
              <a:rPr lang="fr-FR" sz="1200" u="sng" kern="1200" dirty="0" err="1" smtClean="0">
                <a:solidFill>
                  <a:schemeClr val="tx1"/>
                </a:solidFill>
                <a:effectLst/>
                <a:latin typeface="Arial" charset="0"/>
                <a:ea typeface="+mn-ea"/>
                <a:cs typeface="+mn-cs"/>
              </a:rPr>
              <a:t>criteria</a:t>
            </a:r>
            <a:endParaRPr lang="en-GB" sz="12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involve changes to the programme and/or its budget and affect the </a:t>
            </a:r>
            <a:r>
              <a:rPr lang="en-GB" sz="1200" u="sng" kern="1200" dirty="0" smtClean="0">
                <a:solidFill>
                  <a:schemeClr val="tx1"/>
                </a:solidFill>
                <a:effectLst/>
                <a:latin typeface="Arial" charset="0"/>
                <a:ea typeface="+mn-ea"/>
                <a:cs typeface="+mn-cs"/>
              </a:rPr>
              <a:t>award criteria</a:t>
            </a:r>
            <a:r>
              <a:rPr lang="en-GB" sz="1200" kern="1200" dirty="0" smtClean="0">
                <a:solidFill>
                  <a:schemeClr val="tx1"/>
                </a:solidFill>
                <a:effectLst/>
                <a:latin typeface="Arial" charset="0"/>
                <a:ea typeface="+mn-ea"/>
                <a:cs typeface="+mn-cs"/>
              </a:rPr>
              <a:t> announced in the work programme/call (e.g. the tasks in Annex 1 are changed so substantially that the programme no longer corresponds to the scope of the call)</a:t>
            </a:r>
            <a:endParaRPr lang="en-GB" dirty="0" smtClean="0">
              <a:solidFill>
                <a:srgbClr val="0F5494"/>
              </a:solidFill>
            </a:endParaRPr>
          </a:p>
          <a:p>
            <a:endParaRPr lang="en-GB" dirty="0" smtClean="0">
              <a:solidFill>
                <a:srgbClr val="0F5494"/>
              </a:solidFill>
            </a:endParaRPr>
          </a:p>
          <a:p>
            <a:r>
              <a:rPr lang="en-GB" dirty="0" smtClean="0">
                <a:solidFill>
                  <a:srgbClr val="0F5494"/>
                </a:solidFill>
              </a:rPr>
              <a:t>- Subject of</a:t>
            </a:r>
            <a:r>
              <a:rPr lang="en-GB" baseline="0" dirty="0" smtClean="0">
                <a:solidFill>
                  <a:srgbClr val="0F5494"/>
                </a:solidFill>
              </a:rPr>
              <a:t> </a:t>
            </a:r>
            <a:r>
              <a:rPr lang="en-GB" dirty="0" smtClean="0">
                <a:solidFill>
                  <a:srgbClr val="0F5494"/>
                </a:solidFill>
              </a:rPr>
              <a:t>Art 39 of the GA,</a:t>
            </a:r>
            <a:r>
              <a:rPr lang="en-GB" baseline="0" dirty="0" smtClean="0">
                <a:solidFill>
                  <a:srgbClr val="0F5494"/>
                </a:solidFill>
              </a:rPr>
              <a:t> presented on the next slide</a:t>
            </a:r>
            <a:endParaRPr lang="en-GB" dirty="0" smtClean="0">
              <a:solidFill>
                <a:srgbClr val="0F5494"/>
              </a:solidFill>
            </a:endParaRPr>
          </a:p>
          <a:p>
            <a:pPr marL="0" indent="0">
              <a:buFontTx/>
              <a:buNone/>
            </a:pPr>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2</a:t>
            </a:fld>
            <a:endParaRPr lang="en-GB" dirty="0"/>
          </a:p>
        </p:txBody>
      </p:sp>
    </p:spTree>
    <p:extLst>
      <p:ext uri="{BB962C8B-B14F-4D97-AF65-F5344CB8AC3E}">
        <p14:creationId xmlns:p14="http://schemas.microsoft.com/office/powerpoint/2010/main" val="2535669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79988" cy="3735387"/>
          </a:xfrm>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Arial" panose="020B0604020202020204" pitchFamily="34" charset="0"/>
                <a:ea typeface="+mn-ea"/>
                <a:cs typeface="Arial" panose="020B0604020202020204" pitchFamily="34" charset="0"/>
              </a:rPr>
              <a:t>Amendments may NOT result in changes that — if known before awarding the grant — would have had an impact on the award decision. Those are mostly changes that: </a:t>
            </a:r>
            <a:endParaRPr lang="en-GB" dirty="0" smtClean="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u="sng" dirty="0" smtClean="0">
                <a:latin typeface="Arial" panose="020B0604020202020204" pitchFamily="34" charset="0"/>
                <a:cs typeface="Arial" panose="020B0604020202020204" pitchFamily="34" charset="0"/>
              </a:rPr>
              <a:t> involve the consortium composition and have an impact on the eligibility criteria</a:t>
            </a:r>
            <a:r>
              <a:rPr lang="en-GB" dirty="0" smtClean="0">
                <a:latin typeface="Arial" panose="020B0604020202020204" pitchFamily="34" charset="0"/>
                <a:cs typeface="Arial" panose="020B0604020202020204" pitchFamily="34" charset="0"/>
              </a:rPr>
              <a:t> set out in General Annexes A and C to the Main Work Programme (e.g. consortium of three entities established in three different Member States (BG, PL and FR) and replacement of the PL beneficiary by a BG beneficiary while the call required the representation in the consortium of at least three Member States)</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latin typeface="Arial" panose="020B0604020202020204" pitchFamily="34" charset="0"/>
                <a:cs typeface="Arial" panose="020B0604020202020204" pitchFamily="34" charset="0"/>
              </a:rPr>
              <a:t> </a:t>
            </a:r>
            <a:r>
              <a:rPr lang="en-GB" u="sng" dirty="0" smtClean="0">
                <a:latin typeface="Arial" panose="020B0604020202020204" pitchFamily="34" charset="0"/>
                <a:cs typeface="Arial" panose="020B0604020202020204" pitchFamily="34" charset="0"/>
              </a:rPr>
              <a:t>involve changes to the action and/or its budget and affect the award criteria announced in the work programme/call </a:t>
            </a:r>
            <a:r>
              <a:rPr lang="en-GB" dirty="0" smtClean="0">
                <a:latin typeface="Arial" panose="020B0604020202020204" pitchFamily="34" charset="0"/>
                <a:cs typeface="Arial" panose="020B0604020202020204" pitchFamily="34" charset="0"/>
              </a:rPr>
              <a:t>(e.g. the tasks in Annex 1 are changed so substantially that the action no longer corresponds to the scope of the call)</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latin typeface="Arial" panose="020B0604020202020204" pitchFamily="34" charset="0"/>
                <a:cs typeface="Arial" panose="020B0604020202020204" pitchFamily="34" charset="0"/>
              </a:rPr>
              <a:t> </a:t>
            </a:r>
            <a:r>
              <a:rPr lang="en-GB" u="sng" dirty="0" smtClean="0">
                <a:latin typeface="Arial" panose="020B0604020202020204" pitchFamily="34" charset="0"/>
                <a:cs typeface="Arial" panose="020B0604020202020204" pitchFamily="34" charset="0"/>
              </a:rPr>
              <a:t>breach the principle of equal treatment of applicants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latin typeface="Arial" panose="020B0604020202020204" pitchFamily="34" charset="0"/>
                <a:cs typeface="Arial" panose="020B0604020202020204" pitchFamily="34" charset="0"/>
              </a:rPr>
              <a:t> </a:t>
            </a:r>
            <a:r>
              <a:rPr lang="en-GB" u="sng" dirty="0" smtClean="0">
                <a:latin typeface="Arial" panose="020B0604020202020204" pitchFamily="34" charset="0"/>
                <a:cs typeface="Arial" panose="020B0604020202020204" pitchFamily="34" charset="0"/>
              </a:rPr>
              <a:t>do not comply with the rules applicable to the GA (i.e. Financial Regulation No 966/2012, Rules for Participation Regulation No 1290/2013, etc.) or with provisions of the GA itself (e.g. amendment to subcontract tasks of the coordinator</a:t>
            </a:r>
            <a:r>
              <a:rPr lang="en-GB" dirty="0" smtClean="0">
                <a:latin typeface="Arial" panose="020B0604020202020204" pitchFamily="34" charset="0"/>
                <a:cs typeface="Arial" panose="020B0604020202020204" pitchFamily="34" charset="0"/>
              </a:rPr>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smtClean="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smtClean="0">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latin typeface="Arial" panose="020B0604020202020204" pitchFamily="34" charset="0"/>
                <a:cs typeface="Arial" panose="020B0604020202020204" pitchFamily="34" charset="0"/>
              </a:rPr>
              <a:t>(► amendments to the grant agreement that involve modifications of the programme should be concluded cautiously/ sparingly /thoughtfully…)</a:t>
            </a:r>
          </a:p>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3</a:t>
            </a:fld>
            <a:endParaRPr lang="en-GB" dirty="0"/>
          </a:p>
        </p:txBody>
      </p:sp>
    </p:spTree>
    <p:extLst>
      <p:ext uri="{BB962C8B-B14F-4D97-AF65-F5344CB8AC3E}">
        <p14:creationId xmlns:p14="http://schemas.microsoft.com/office/powerpoint/2010/main" val="2535669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79988" cy="3735387"/>
          </a:xfrm>
        </p:spPr>
      </p:sp>
      <p:sp>
        <p:nvSpPr>
          <p:cNvPr id="3" name="Notes Placeholder 2"/>
          <p:cNvSpPr>
            <a:spLocks noGrp="1"/>
          </p:cNvSpPr>
          <p:nvPr>
            <p:ph type="body" idx="1"/>
          </p:nvPr>
        </p:nvSpPr>
        <p:spPr/>
        <p:txBody>
          <a:bodyPr/>
          <a:lstStyle/>
          <a:p>
            <a:r>
              <a:rPr lang="en-GB" sz="1200" b="1" u="none" kern="1200" dirty="0" smtClean="0">
                <a:solidFill>
                  <a:schemeClr val="tx1"/>
                </a:solidFill>
                <a:effectLst/>
                <a:latin typeface="Arial" charset="0"/>
                <a:ea typeface="+mn-ea"/>
                <a:cs typeface="+mn-cs"/>
              </a:rPr>
              <a:t>What can be transferred? </a:t>
            </a:r>
            <a:endParaRPr lang="en-GB" sz="1200" u="none" kern="1200" dirty="0" smtClean="0">
              <a:solidFill>
                <a:schemeClr val="tx1"/>
              </a:solidFill>
              <a:effectLst/>
              <a:latin typeface="Arial" charset="0"/>
              <a:ea typeface="+mn-ea"/>
              <a:cs typeface="+mn-cs"/>
            </a:endParaRPr>
          </a:p>
          <a:p>
            <a:r>
              <a:rPr lang="en-GB" sz="1200" u="none" kern="1200" dirty="0" smtClean="0">
                <a:solidFill>
                  <a:schemeClr val="tx1"/>
                </a:solidFill>
                <a:effectLst/>
                <a:latin typeface="Arial" charset="0"/>
                <a:ea typeface="+mn-ea"/>
                <a:cs typeface="+mn-cs"/>
              </a:rPr>
              <a:t>If the incurred eligible costs are lower than the estimated eligible costs, the difference can be allocated to another beneficiary or another budget category. </a:t>
            </a:r>
            <a:r>
              <a:rPr lang="en-GB" sz="1200" kern="1200" dirty="0" smtClean="0">
                <a:solidFill>
                  <a:schemeClr val="tx1"/>
                </a:solidFill>
                <a:effectLst/>
                <a:latin typeface="Arial" charset="0"/>
                <a:ea typeface="+mn-ea"/>
                <a:cs typeface="+mn-cs"/>
              </a:rPr>
              <a:t>The amount reimbursed for the other beneficiary (by application of its reimbursement rate) or for the other budget category (to which the budget transfer is intended) may thus be higher than planned. </a:t>
            </a:r>
          </a:p>
          <a:p>
            <a:endParaRPr lang="en-GB" sz="1200" b="1" kern="1200" dirty="0" smtClean="0">
              <a:solidFill>
                <a:schemeClr val="tx1"/>
              </a:solidFill>
              <a:effectLst/>
              <a:latin typeface="Arial" charset="0"/>
              <a:ea typeface="+mn-ea"/>
              <a:cs typeface="+mn-cs"/>
            </a:endParaRPr>
          </a:p>
          <a:p>
            <a:r>
              <a:rPr lang="en-GB" sz="1200" b="1" kern="1200" dirty="0" smtClean="0">
                <a:solidFill>
                  <a:schemeClr val="tx1"/>
                </a:solidFill>
                <a:effectLst/>
                <a:latin typeface="Arial" charset="0"/>
                <a:ea typeface="+mn-ea"/>
                <a:cs typeface="+mn-cs"/>
              </a:rPr>
              <a:t>What not? </a:t>
            </a:r>
            <a:endParaRPr lang="en-GB"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The GA allows transfers of budget, not of </a:t>
            </a:r>
            <a:r>
              <a:rPr lang="en-GB" sz="1200" b="1" kern="1200" dirty="0" smtClean="0">
                <a:solidFill>
                  <a:schemeClr val="tx1"/>
                </a:solidFill>
                <a:effectLst/>
                <a:latin typeface="Arial" charset="0"/>
                <a:ea typeface="+mn-ea"/>
                <a:cs typeface="+mn-cs"/>
              </a:rPr>
              <a:t>tasks</a:t>
            </a:r>
            <a:r>
              <a:rPr lang="en-GB" sz="1200" kern="1200" dirty="0" smtClean="0">
                <a:solidFill>
                  <a:schemeClr val="tx1"/>
                </a:solidFill>
                <a:effectLst/>
                <a:latin typeface="Arial" charset="0"/>
                <a:ea typeface="+mn-ea"/>
                <a:cs typeface="+mn-cs"/>
              </a:rPr>
              <a:t>. </a:t>
            </a:r>
          </a:p>
          <a:p>
            <a:r>
              <a:rPr lang="en-GB" sz="1200" kern="1200" dirty="0" smtClean="0">
                <a:solidFill>
                  <a:schemeClr val="tx1"/>
                </a:solidFill>
                <a:effectLst/>
                <a:latin typeface="Arial" charset="0"/>
                <a:ea typeface="+mn-ea"/>
                <a:cs typeface="+mn-cs"/>
              </a:rPr>
              <a:t>A beneficiary cannot transfer budget to a </a:t>
            </a:r>
            <a:r>
              <a:rPr lang="en-GB" sz="1200" b="1" kern="1200" dirty="0" smtClean="0">
                <a:solidFill>
                  <a:schemeClr val="tx1"/>
                </a:solidFill>
                <a:effectLst/>
                <a:latin typeface="Arial" charset="0"/>
                <a:ea typeface="+mn-ea"/>
                <a:cs typeface="+mn-cs"/>
              </a:rPr>
              <a:t>form of costs </a:t>
            </a:r>
            <a:r>
              <a:rPr lang="en-GB" sz="1200" kern="1200" dirty="0" smtClean="0">
                <a:solidFill>
                  <a:schemeClr val="tx1"/>
                </a:solidFill>
                <a:effectLst/>
                <a:latin typeface="Arial" charset="0"/>
                <a:ea typeface="+mn-ea"/>
                <a:cs typeface="+mn-cs"/>
              </a:rPr>
              <a:t>that it did not set out </a:t>
            </a:r>
            <a:r>
              <a:rPr lang="en-GB" sz="1200" b="1" kern="1200" dirty="0" smtClean="0">
                <a:solidFill>
                  <a:schemeClr val="tx1"/>
                </a:solidFill>
                <a:effectLst/>
                <a:latin typeface="Arial" charset="0"/>
                <a:ea typeface="+mn-ea"/>
                <a:cs typeface="+mn-cs"/>
              </a:rPr>
              <a:t>in its estimated budget </a:t>
            </a:r>
            <a:r>
              <a:rPr lang="en-GB" sz="1200" kern="1200" dirty="0" smtClean="0">
                <a:solidFill>
                  <a:schemeClr val="tx1"/>
                </a:solidFill>
                <a:effectLst/>
                <a:latin typeface="Arial" charset="0"/>
                <a:ea typeface="+mn-ea"/>
                <a:cs typeface="+mn-cs"/>
              </a:rPr>
              <a:t>— except within the personnel costs category. </a:t>
            </a:r>
          </a:p>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4</a:t>
            </a:fld>
            <a:endParaRPr lang="en-GB" dirty="0"/>
          </a:p>
        </p:txBody>
      </p:sp>
    </p:spTree>
    <p:extLst>
      <p:ext uri="{BB962C8B-B14F-4D97-AF65-F5344CB8AC3E}">
        <p14:creationId xmlns:p14="http://schemas.microsoft.com/office/powerpoint/2010/main" val="2535669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79988" cy="3735387"/>
          </a:xfrm>
        </p:spPr>
      </p:sp>
      <p:sp>
        <p:nvSpPr>
          <p:cNvPr id="3" name="Notes Placeholder 2"/>
          <p:cNvSpPr>
            <a:spLocks noGrp="1"/>
          </p:cNvSpPr>
          <p:nvPr>
            <p:ph type="body" idx="1"/>
          </p:nvPr>
        </p:nvSpPr>
        <p:spPr/>
        <p:txBody>
          <a:bodyPr/>
          <a:lstStyle/>
          <a:p>
            <a:r>
              <a:rPr lang="en-GB" dirty="0" smtClean="0"/>
              <a:t>A significant change is a change that affects the activities included in the programme in Annex 1 to the GA </a:t>
            </a:r>
          </a:p>
          <a:p>
            <a:endParaRPr lang="en-GB" dirty="0" smtClean="0"/>
          </a:p>
          <a:p>
            <a:r>
              <a:rPr lang="en-GB" dirty="0" smtClean="0"/>
              <a:t>Change of Annex 1 (programme) would involve/require the change/update of Annex 2 (estimated budget) </a:t>
            </a:r>
          </a:p>
          <a:p>
            <a:endParaRPr lang="en-GB" dirty="0" smtClean="0"/>
          </a:p>
          <a:p>
            <a:r>
              <a:rPr lang="en-GB" dirty="0" smtClean="0"/>
              <a:t>NO amendment is needed: Transfers of amounts between beneficiaries </a:t>
            </a:r>
            <a:r>
              <a:rPr lang="en-GB" sz="1200" b="0" i="0" u="none" strike="noStrike" kern="1200" baseline="0" dirty="0" smtClean="0">
                <a:solidFill>
                  <a:schemeClr val="tx1"/>
                </a:solidFill>
                <a:latin typeface="Arial" charset="0"/>
                <a:ea typeface="+mn-ea"/>
                <a:cs typeface="+mn-cs"/>
              </a:rPr>
              <a:t>or between budget categories (or both) do NOT require an amendment, provided that the action is implemented in line with Annex 1 </a:t>
            </a:r>
            <a:endParaRPr lang="en-GB" dirty="0" smtClean="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5</a:t>
            </a:fld>
            <a:endParaRPr lang="en-GB" dirty="0"/>
          </a:p>
        </p:txBody>
      </p:sp>
    </p:spTree>
    <p:extLst>
      <p:ext uri="{BB962C8B-B14F-4D97-AF65-F5344CB8AC3E}">
        <p14:creationId xmlns:p14="http://schemas.microsoft.com/office/powerpoint/2010/main" val="2535669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79988" cy="373538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latin typeface="Arial" panose="020B0604020202020204" pitchFamily="34" charset="0"/>
                <a:cs typeface="Arial" panose="020B0604020202020204" pitchFamily="34" charset="0"/>
              </a:rPr>
              <a:t>► amendments to the grant agreement that involve modifications of the programme should be concluded cautiously/ sparingly /thoughtfully </a:t>
            </a:r>
          </a:p>
          <a:p>
            <a:endParaRPr lang="en-GB" sz="1200" dirty="0" smtClean="0">
              <a:latin typeface="Arial" panose="020B0604020202020204" pitchFamily="34" charset="0"/>
              <a:cs typeface="Arial" panose="020B0604020202020204" pitchFamily="34" charset="0"/>
            </a:endParaRPr>
          </a:p>
          <a:p>
            <a:pPr marL="0" marR="0" lvl="1" indent="0" algn="l" defTabSz="914400" rtl="0" eaLnBrk="0" fontAlgn="base" latinLnBrk="0" hangingPunct="0">
              <a:lnSpc>
                <a:spcPct val="100000"/>
              </a:lnSpc>
              <a:spcBef>
                <a:spcPct val="30000"/>
              </a:spcBef>
              <a:spcAft>
                <a:spcPct val="0"/>
              </a:spcAft>
              <a:buClrTx/>
              <a:buSzTx/>
              <a:buFontTx/>
              <a:buNone/>
              <a:tabLst/>
              <a:defRPr/>
            </a:pPr>
            <a:r>
              <a:rPr lang="en-GB" sz="1200" dirty="0" smtClean="0">
                <a:solidFill>
                  <a:srgbClr val="0F5494"/>
                </a:solidFill>
                <a:latin typeface="Arial" panose="020B0604020202020204" pitchFamily="34" charset="0"/>
                <a:cs typeface="Arial" panose="020B0604020202020204" pitchFamily="34" charset="0"/>
              </a:rPr>
              <a:t>the budget in Annex 2 to the grant agreement is an estimation. Therefore at the time of reporting, beneficiaries may declare costs that are different from the estimated eligible costs in the budget.</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GB" sz="1200" dirty="0" smtClean="0">
              <a:solidFill>
                <a:srgbClr val="0F5494"/>
              </a:solidFill>
              <a:latin typeface="Arial" panose="020B0604020202020204" pitchFamily="34" charset="0"/>
              <a:cs typeface="Arial" panose="020B0604020202020204" pitchFamily="34" charset="0"/>
            </a:endParaRPr>
          </a:p>
          <a:p>
            <a:pPr marL="0" marR="0" lvl="1" indent="0" algn="l" defTabSz="914400" rtl="0" eaLnBrk="0" fontAlgn="base" latinLnBrk="0" hangingPunct="0">
              <a:lnSpc>
                <a:spcPct val="100000"/>
              </a:lnSpc>
              <a:spcBef>
                <a:spcPct val="30000"/>
              </a:spcBef>
              <a:spcAft>
                <a:spcPct val="0"/>
              </a:spcAft>
              <a:buClrTx/>
              <a:buSzTx/>
              <a:buFontTx/>
              <a:buNone/>
              <a:tabLst/>
              <a:defRPr/>
            </a:pPr>
            <a:r>
              <a:rPr lang="en-GB" sz="1200" dirty="0" smtClean="0">
                <a:solidFill>
                  <a:srgbClr val="0F5494"/>
                </a:solidFill>
                <a:latin typeface="Arial" panose="020B0604020202020204" pitchFamily="34" charset="0"/>
                <a:cs typeface="Arial" panose="020B0604020202020204" pitchFamily="34" charset="0"/>
              </a:rPr>
              <a:t>When beneficiaries declare eligible costs in the payment requests, they are required to submit 'technical reports' which describe the activities set out in the programme were implemented and what results have been achieved by using the indicators identified in the programme. </a:t>
            </a:r>
            <a:r>
              <a:rPr lang="en-GB" sz="1200" u="sng" dirty="0" smtClean="0">
                <a:solidFill>
                  <a:srgbClr val="0F5494"/>
                </a:solidFill>
                <a:latin typeface="Arial" panose="020B0604020202020204" pitchFamily="34" charset="0"/>
                <a:cs typeface="Arial" panose="020B0604020202020204" pitchFamily="34" charset="0"/>
              </a:rPr>
              <a:t>Beneficiaries have to explain any differences between the activities and their outcomes that are planned or expected and those actually carried out or obtained </a:t>
            </a:r>
            <a:r>
              <a:rPr lang="en-GB" sz="1200" dirty="0" smtClean="0">
                <a:solidFill>
                  <a:srgbClr val="0F5494"/>
                </a:solidFill>
                <a:latin typeface="Arial" panose="020B0604020202020204" pitchFamily="34" charset="0"/>
                <a:cs typeface="Arial" panose="020B0604020202020204" pitchFamily="34" charset="0"/>
              </a:rPr>
              <a:t>(cf. Article 15 of the GA).</a:t>
            </a:r>
          </a:p>
          <a:p>
            <a:endParaRPr lang="en-GB" sz="1200" dirty="0" smtClean="0">
              <a:latin typeface="Arial" panose="020B0604020202020204" pitchFamily="34" charset="0"/>
              <a:cs typeface="Arial" panose="020B0604020202020204" pitchFamily="34" charset="0"/>
            </a:endParaRPr>
          </a:p>
          <a:p>
            <a:r>
              <a:rPr lang="en-GB" sz="1200" dirty="0" smtClean="0">
                <a:latin typeface="Arial" panose="020B0604020202020204" pitchFamily="34" charset="0"/>
                <a:cs typeface="Arial" panose="020B0604020202020204" pitchFamily="34" charset="0"/>
              </a:rPr>
              <a:t>ARTICLE 27 — REDUCTION OF THE GRANT</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latin typeface="Arial" panose="020B0604020202020204" pitchFamily="34" charset="0"/>
                <a:cs typeface="Arial" panose="020B0604020202020204" pitchFamily="34" charset="0"/>
              </a:rPr>
              <a:t>The Member State may — </a:t>
            </a:r>
            <a:r>
              <a:rPr lang="en-GB" sz="1200" u="sng" dirty="0" smtClean="0">
                <a:latin typeface="Arial" panose="020B0604020202020204" pitchFamily="34" charset="0"/>
                <a:cs typeface="Arial" panose="020B0604020202020204" pitchFamily="34" charset="0"/>
              </a:rPr>
              <a:t>at the payment of the balance or afterwards </a:t>
            </a:r>
            <a:r>
              <a:rPr lang="en-GB" sz="1200" dirty="0" smtClean="0">
                <a:latin typeface="Arial" panose="020B0604020202020204" pitchFamily="34" charset="0"/>
                <a:cs typeface="Arial" panose="020B0604020202020204" pitchFamily="34" charset="0"/>
              </a:rPr>
              <a:t>— </a:t>
            </a:r>
            <a:r>
              <a:rPr lang="en-GB" sz="1200" u="sng" dirty="0" smtClean="0">
                <a:latin typeface="Arial" panose="020B0604020202020204" pitchFamily="34" charset="0"/>
                <a:cs typeface="Arial" panose="020B0604020202020204" pitchFamily="34" charset="0"/>
              </a:rPr>
              <a:t>reduce the maximum grant amount </a:t>
            </a:r>
            <a:r>
              <a:rPr lang="en-GB" sz="1200" dirty="0" smtClean="0">
                <a:latin typeface="Arial" panose="020B0604020202020204" pitchFamily="34" charset="0"/>
                <a:cs typeface="Arial" panose="020B0604020202020204" pitchFamily="34" charset="0"/>
              </a:rPr>
              <a:t>(see Article 5.1), if a beneficiary (or a natural person who has the power to represent or take decisions on its behalf) </a:t>
            </a:r>
            <a:r>
              <a:rPr lang="en-GB" sz="1200" kern="1200" dirty="0" smtClean="0">
                <a:solidFill>
                  <a:schemeClr val="tx1"/>
                </a:solidFill>
                <a:effectLst/>
                <a:latin typeface="Arial" panose="020B0604020202020204" pitchFamily="34" charset="0"/>
                <a:ea typeface="+mn-ea"/>
                <a:cs typeface="Arial" panose="020B0604020202020204" pitchFamily="34" charset="0"/>
              </a:rPr>
              <a:t>has committed substantial errors, irregularities or fraud or </a:t>
            </a:r>
            <a:r>
              <a:rPr lang="en-GB" sz="1200" u="sng" kern="1200" dirty="0" smtClean="0">
                <a:solidFill>
                  <a:schemeClr val="tx1"/>
                </a:solidFill>
                <a:effectLst/>
                <a:latin typeface="Arial" panose="020B0604020202020204" pitchFamily="34" charset="0"/>
                <a:ea typeface="+mn-ea"/>
                <a:cs typeface="Arial" panose="020B0604020202020204" pitchFamily="34" charset="0"/>
              </a:rPr>
              <a:t>serious breach of obligations under the Agreement </a:t>
            </a:r>
            <a:r>
              <a:rPr lang="en-GB" sz="1200" kern="1200" dirty="0" smtClean="0">
                <a:solidFill>
                  <a:schemeClr val="tx1"/>
                </a:solidFill>
                <a:effectLst/>
                <a:latin typeface="Arial" panose="020B0604020202020204" pitchFamily="34" charset="0"/>
                <a:ea typeface="+mn-ea"/>
                <a:cs typeface="Arial" panose="020B0604020202020204" pitchFamily="34" charset="0"/>
              </a:rPr>
              <a:t>or during the award procedure (</a:t>
            </a:r>
            <a:r>
              <a:rPr lang="en-GB" sz="1200" u="sng" kern="1200" dirty="0" smtClean="0">
                <a:solidFill>
                  <a:schemeClr val="tx1"/>
                </a:solidFill>
                <a:effectLst/>
                <a:latin typeface="Arial" panose="020B0604020202020204" pitchFamily="34" charset="0"/>
                <a:ea typeface="+mn-ea"/>
                <a:cs typeface="Arial" panose="020B0604020202020204" pitchFamily="34" charset="0"/>
              </a:rPr>
              <a:t>including improper implementation of the action</a:t>
            </a:r>
            <a:r>
              <a:rPr lang="en-GB" sz="1200" kern="1200" dirty="0" smtClean="0">
                <a:solidFill>
                  <a:schemeClr val="tx1"/>
                </a:solidFill>
                <a:effectLst/>
                <a:latin typeface="Arial" panose="020B0604020202020204" pitchFamily="34" charset="0"/>
                <a:ea typeface="+mn-ea"/>
                <a:cs typeface="Arial" panose="020B0604020202020204" pitchFamily="34" charset="0"/>
              </a:rPr>
              <a:t>, submission of false information, failure to provide required information, breach of ethical principles). </a:t>
            </a:r>
            <a:r>
              <a:rPr lang="en-GB" sz="1200" dirty="0" smtClean="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6</a:t>
            </a:fld>
            <a:endParaRPr lang="en-GB" dirty="0"/>
          </a:p>
        </p:txBody>
      </p:sp>
    </p:spTree>
    <p:extLst>
      <p:ext uri="{BB962C8B-B14F-4D97-AF65-F5344CB8AC3E}">
        <p14:creationId xmlns:p14="http://schemas.microsoft.com/office/powerpoint/2010/main" val="2535669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79988" cy="3735387"/>
          </a:xfrm>
        </p:spPr>
      </p:sp>
      <p:sp>
        <p:nvSpPr>
          <p:cNvPr id="3" name="Notes Placeholder 2"/>
          <p:cNvSpPr>
            <a:spLocks noGrp="1"/>
          </p:cNvSpPr>
          <p:nvPr>
            <p:ph type="body" idx="1"/>
          </p:nvPr>
        </p:nvSpPr>
        <p:spPr/>
        <p:txBody>
          <a:bodyPr/>
          <a:lstStyle/>
          <a:p>
            <a:pPr marL="228600" indent="-228600">
              <a:buFont typeface="Arial" panose="020B0604020202020204" pitchFamily="34" charset="0"/>
              <a:buChar char="•"/>
            </a:pPr>
            <a:r>
              <a:rPr lang="en-GB" dirty="0" smtClean="0"/>
              <a:t>point</a:t>
            </a:r>
            <a:r>
              <a:rPr lang="en-GB" baseline="0" dirty="0" smtClean="0"/>
              <a:t> to be discussed on the next MANCOM(s)?</a:t>
            </a:r>
          </a:p>
          <a:p>
            <a:pPr marL="228600" indent="-228600">
              <a:buFont typeface="Arial" panose="020B0604020202020204" pitchFamily="34" charset="0"/>
              <a:buChar char="•"/>
            </a:pPr>
            <a:endParaRPr lang="en-GB" baseline="0" dirty="0" smtClean="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7</a:t>
            </a:fld>
            <a:endParaRPr lang="en-GB"/>
          </a:p>
        </p:txBody>
      </p:sp>
    </p:spTree>
    <p:extLst>
      <p:ext uri="{BB962C8B-B14F-4D97-AF65-F5344CB8AC3E}">
        <p14:creationId xmlns:p14="http://schemas.microsoft.com/office/powerpoint/2010/main" val="40935548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1"/>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4127502" y="965201"/>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9" y="188914"/>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9"/>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4211960" y="4509121"/>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CF8F63A9-B7FA-47B5-AE80-7C728C41B7B4}" type="slidenum">
              <a:rPr lang="en-GB"/>
              <a:pPr>
                <a:defRPr/>
              </a:pPr>
              <a:t>‹#›</a:t>
            </a:fld>
            <a:endParaRPr lang="en-GB" dirty="0"/>
          </a:p>
        </p:txBody>
      </p:sp>
    </p:spTree>
    <p:extLst>
      <p:ext uri="{BB962C8B-B14F-4D97-AF65-F5344CB8AC3E}">
        <p14:creationId xmlns:p14="http://schemas.microsoft.com/office/powerpoint/2010/main" val="3928115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4E48121-A0E6-4840-AACC-CE69FDC6404B}" type="slidenum">
              <a:rPr lang="en-GB"/>
              <a:pPr>
                <a:defRPr/>
              </a:pPr>
              <a:t>‹#›</a:t>
            </a:fld>
            <a:endParaRPr lang="en-GB" dirty="0"/>
          </a:p>
        </p:txBody>
      </p:sp>
    </p:spTree>
    <p:extLst>
      <p:ext uri="{BB962C8B-B14F-4D97-AF65-F5344CB8AC3E}">
        <p14:creationId xmlns:p14="http://schemas.microsoft.com/office/powerpoint/2010/main" val="1109486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F1D77B-DCA4-4E67-9843-2CD6DD309BD0}" type="slidenum">
              <a:rPr lang="en-GB"/>
              <a:pPr>
                <a:defRPr/>
              </a:pPr>
              <a:t>‹#›</a:t>
            </a:fld>
            <a:endParaRPr lang="en-GB" dirty="0"/>
          </a:p>
        </p:txBody>
      </p:sp>
    </p:spTree>
    <p:extLst>
      <p:ext uri="{BB962C8B-B14F-4D97-AF65-F5344CB8AC3E}">
        <p14:creationId xmlns:p14="http://schemas.microsoft.com/office/powerpoint/2010/main" val="4115654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D183354-61B9-4794-8E5A-8125D9C23581}" type="slidenum">
              <a:rPr lang="en-GB"/>
              <a:pPr>
                <a:defRPr/>
              </a:pPr>
              <a:t>‹#›</a:t>
            </a:fld>
            <a:endParaRPr lang="en-GB" dirty="0"/>
          </a:p>
        </p:txBody>
      </p:sp>
    </p:spTree>
    <p:extLst>
      <p:ext uri="{BB962C8B-B14F-4D97-AF65-F5344CB8AC3E}">
        <p14:creationId xmlns:p14="http://schemas.microsoft.com/office/powerpoint/2010/main" val="320606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264D7C5-EB8B-4F0C-92CE-C18A0553C523}" type="slidenum">
              <a:rPr lang="en-GB"/>
              <a:pPr>
                <a:defRPr/>
              </a:pPr>
              <a:t>‹#›</a:t>
            </a:fld>
            <a:endParaRPr lang="en-GB" dirty="0"/>
          </a:p>
        </p:txBody>
      </p:sp>
    </p:spTree>
    <p:extLst>
      <p:ext uri="{BB962C8B-B14F-4D97-AF65-F5344CB8AC3E}">
        <p14:creationId xmlns:p14="http://schemas.microsoft.com/office/powerpoint/2010/main" val="1972268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7" name="Rectangle 10"/>
          <p:cNvSpPr>
            <a:spLocks noChangeArrowheads="1"/>
          </p:cNvSpPr>
          <p:nvPr userDrawn="1"/>
        </p:nvSpPr>
        <p:spPr bwMode="auto">
          <a:xfrm>
            <a:off x="-10987" y="986061"/>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sp>
        <p:nvSpPr>
          <p:cNvPr id="5" name="Rectangle 10"/>
          <p:cNvSpPr>
            <a:spLocks noChangeArrowheads="1"/>
          </p:cNvSpPr>
          <p:nvPr userDrawn="1"/>
        </p:nvSpPr>
        <p:spPr bwMode="auto">
          <a:xfrm>
            <a:off x="4127502" y="965201"/>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9" y="188914"/>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9"/>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6005095" y="4077073"/>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13" name="Rectangle 12"/>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14" name="Rectangle 13"/>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5" name="Rectangle 14"/>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3B7816D3-D941-4E32-BFC2-C701ACF1D9CD}" type="slidenum">
              <a:rPr lang="en-GB"/>
              <a:pPr>
                <a:defRPr/>
              </a:pPr>
              <a:t>‹#›</a:t>
            </a:fld>
            <a:endParaRPr lang="en-GB" dirty="0"/>
          </a:p>
        </p:txBody>
      </p:sp>
    </p:spTree>
    <p:extLst>
      <p:ext uri="{BB962C8B-B14F-4D97-AF65-F5344CB8AC3E}">
        <p14:creationId xmlns:p14="http://schemas.microsoft.com/office/powerpoint/2010/main" val="3971980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1"/>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1" y="965201"/>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9" y="188914"/>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9"/>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4" y="4509121"/>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9CDF8B13-E21A-4FE8-9A7C-F4A1DE5AB1CF}" type="slidenum">
              <a:rPr lang="en-GB"/>
              <a:pPr>
                <a:defRPr/>
              </a:pPr>
              <a:t>‹#›</a:t>
            </a:fld>
            <a:endParaRPr lang="en-GB" dirty="0"/>
          </a:p>
        </p:txBody>
      </p:sp>
    </p:spTree>
    <p:extLst>
      <p:ext uri="{BB962C8B-B14F-4D97-AF65-F5344CB8AC3E}">
        <p14:creationId xmlns:p14="http://schemas.microsoft.com/office/powerpoint/2010/main" val="3742912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699"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9" y="188914"/>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4" y="2349501"/>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4" y="4508501"/>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E91D8F81-7660-4D9C-BF7D-E26EE185A41B}" type="slidenum">
              <a:rPr lang="en-GB"/>
              <a:pPr>
                <a:defRPr/>
              </a:pPr>
              <a:t>‹#›</a:t>
            </a:fld>
            <a:endParaRPr lang="en-GB" dirty="0"/>
          </a:p>
        </p:txBody>
      </p:sp>
    </p:spTree>
    <p:extLst>
      <p:ext uri="{BB962C8B-B14F-4D97-AF65-F5344CB8AC3E}">
        <p14:creationId xmlns:p14="http://schemas.microsoft.com/office/powerpoint/2010/main" val="84082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537BB2E-9F9E-4BAA-AE43-CD66653A998B}" type="slidenum">
              <a:rPr lang="en-GB"/>
              <a:pPr>
                <a:defRPr/>
              </a:pPr>
              <a:t>‹#›</a:t>
            </a:fld>
            <a:endParaRPr lang="en-GB" dirty="0"/>
          </a:p>
        </p:txBody>
      </p:sp>
    </p:spTree>
    <p:extLst>
      <p:ext uri="{BB962C8B-B14F-4D97-AF65-F5344CB8AC3E}">
        <p14:creationId xmlns:p14="http://schemas.microsoft.com/office/powerpoint/2010/main" val="40098440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8443B67-D9BB-4342-A53D-F8F29C868233}" type="slidenum">
              <a:rPr lang="en-GB"/>
              <a:pPr>
                <a:defRPr/>
              </a:pPr>
              <a:t>‹#›</a:t>
            </a:fld>
            <a:endParaRPr lang="en-GB" dirty="0"/>
          </a:p>
        </p:txBody>
      </p:sp>
    </p:spTree>
    <p:extLst>
      <p:ext uri="{BB962C8B-B14F-4D97-AF65-F5344CB8AC3E}">
        <p14:creationId xmlns:p14="http://schemas.microsoft.com/office/powerpoint/2010/main" val="14854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6"/>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6" y="1628776"/>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A8B5FD-6EF8-4153-AB33-93FB0FC496A1}" type="slidenum">
              <a:rPr lang="en-GB"/>
              <a:pPr>
                <a:defRPr/>
              </a:pPr>
              <a:t>‹#›</a:t>
            </a:fld>
            <a:endParaRPr lang="en-GB" dirty="0"/>
          </a:p>
        </p:txBody>
      </p:sp>
    </p:spTree>
    <p:extLst>
      <p:ext uri="{BB962C8B-B14F-4D97-AF65-F5344CB8AC3E}">
        <p14:creationId xmlns:p14="http://schemas.microsoft.com/office/powerpoint/2010/main" val="3374813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1"/>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1" y="965201"/>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9" y="188914"/>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9"/>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4" y="4509121"/>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F555D173-703E-4518-9267-845DEDA7D255}" type="slidenum">
              <a:rPr lang="en-GB"/>
              <a:pPr>
                <a:defRPr/>
              </a:pPr>
              <a:t>‹#›</a:t>
            </a:fld>
            <a:endParaRPr lang="en-GB" dirty="0"/>
          </a:p>
        </p:txBody>
      </p:sp>
    </p:spTree>
    <p:extLst>
      <p:ext uri="{BB962C8B-B14F-4D97-AF65-F5344CB8AC3E}">
        <p14:creationId xmlns:p14="http://schemas.microsoft.com/office/powerpoint/2010/main" val="36288248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A884154-7DC1-4C83-900B-E82C84F646E4}" type="slidenum">
              <a:rPr lang="en-GB"/>
              <a:pPr>
                <a:defRPr/>
              </a:pPr>
              <a:t>‹#›</a:t>
            </a:fld>
            <a:endParaRPr lang="en-GB" dirty="0"/>
          </a:p>
        </p:txBody>
      </p:sp>
    </p:spTree>
    <p:extLst>
      <p:ext uri="{BB962C8B-B14F-4D97-AF65-F5344CB8AC3E}">
        <p14:creationId xmlns:p14="http://schemas.microsoft.com/office/powerpoint/2010/main" val="2716242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7859D31-FFE7-4F2B-A330-7474E91694C2}" type="slidenum">
              <a:rPr lang="en-GB"/>
              <a:pPr>
                <a:defRPr/>
              </a:pPr>
              <a:t>‹#›</a:t>
            </a:fld>
            <a:endParaRPr lang="en-GB" dirty="0"/>
          </a:p>
        </p:txBody>
      </p:sp>
    </p:spTree>
    <p:extLst>
      <p:ext uri="{BB962C8B-B14F-4D97-AF65-F5344CB8AC3E}">
        <p14:creationId xmlns:p14="http://schemas.microsoft.com/office/powerpoint/2010/main" val="777806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FE7C5AB-1E28-48AE-B474-DA85D8A3C5DA}" type="slidenum">
              <a:rPr lang="en-GB"/>
              <a:pPr>
                <a:defRPr/>
              </a:pPr>
              <a:t>‹#›</a:t>
            </a:fld>
            <a:endParaRPr lang="en-GB" dirty="0"/>
          </a:p>
        </p:txBody>
      </p:sp>
    </p:spTree>
    <p:extLst>
      <p:ext uri="{BB962C8B-B14F-4D97-AF65-F5344CB8AC3E}">
        <p14:creationId xmlns:p14="http://schemas.microsoft.com/office/powerpoint/2010/main" val="3248376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3BEEF0F-52AD-440A-9BDD-31EC7AADD51D}" type="slidenum">
              <a:rPr lang="en-GB"/>
              <a:pPr>
                <a:defRPr/>
              </a:pPr>
              <a:t>‹#›</a:t>
            </a:fld>
            <a:endParaRPr lang="en-GB" dirty="0"/>
          </a:p>
        </p:txBody>
      </p:sp>
    </p:spTree>
    <p:extLst>
      <p:ext uri="{BB962C8B-B14F-4D97-AF65-F5344CB8AC3E}">
        <p14:creationId xmlns:p14="http://schemas.microsoft.com/office/powerpoint/2010/main" val="39042316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3B31898-08BC-4274-A951-C44B133100C2}" type="slidenum">
              <a:rPr lang="en-GB"/>
              <a:pPr>
                <a:defRPr/>
              </a:pPr>
              <a:t>‹#›</a:t>
            </a:fld>
            <a:endParaRPr lang="en-GB" dirty="0"/>
          </a:p>
        </p:txBody>
      </p:sp>
    </p:spTree>
    <p:extLst>
      <p:ext uri="{BB962C8B-B14F-4D97-AF65-F5344CB8AC3E}">
        <p14:creationId xmlns:p14="http://schemas.microsoft.com/office/powerpoint/2010/main" val="29338380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C34EB45-312E-4BDA-A409-C9BAB481DBDF}" type="slidenum">
              <a:rPr lang="en-GB"/>
              <a:pPr>
                <a:defRPr/>
              </a:pPr>
              <a:t>‹#›</a:t>
            </a:fld>
            <a:endParaRPr lang="en-GB" dirty="0"/>
          </a:p>
        </p:txBody>
      </p:sp>
    </p:spTree>
    <p:extLst>
      <p:ext uri="{BB962C8B-B14F-4D97-AF65-F5344CB8AC3E}">
        <p14:creationId xmlns:p14="http://schemas.microsoft.com/office/powerpoint/2010/main" val="20964447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F9D39C9-8389-47B9-A822-3DBDFB495259}" type="slidenum">
              <a:rPr lang="en-GB"/>
              <a:pPr>
                <a:defRPr/>
              </a:pPr>
              <a:t>‹#›</a:t>
            </a:fld>
            <a:endParaRPr lang="en-GB" dirty="0"/>
          </a:p>
        </p:txBody>
      </p:sp>
    </p:spTree>
    <p:extLst>
      <p:ext uri="{BB962C8B-B14F-4D97-AF65-F5344CB8AC3E}">
        <p14:creationId xmlns:p14="http://schemas.microsoft.com/office/powerpoint/2010/main" val="3249603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699"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9" y="188914"/>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4" y="2349501"/>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4" y="4508501"/>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0E8EA441-4F84-43F7-B323-EF7B46483805}" type="slidenum">
              <a:rPr lang="en-GB"/>
              <a:pPr>
                <a:defRPr/>
              </a:pPr>
              <a:t>‹#›</a:t>
            </a:fld>
            <a:endParaRPr lang="en-GB" dirty="0"/>
          </a:p>
        </p:txBody>
      </p:sp>
    </p:spTree>
    <p:extLst>
      <p:ext uri="{BB962C8B-B14F-4D97-AF65-F5344CB8AC3E}">
        <p14:creationId xmlns:p14="http://schemas.microsoft.com/office/powerpoint/2010/main" val="120660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49CF585-D68D-421C-938A-FF2DCDCC0CD1}" type="slidenum">
              <a:rPr lang="en-GB"/>
              <a:pPr>
                <a:defRPr/>
              </a:pPr>
              <a:t>‹#›</a:t>
            </a:fld>
            <a:endParaRPr lang="en-GB" dirty="0"/>
          </a:p>
        </p:txBody>
      </p:sp>
    </p:spTree>
    <p:extLst>
      <p:ext uri="{BB962C8B-B14F-4D97-AF65-F5344CB8AC3E}">
        <p14:creationId xmlns:p14="http://schemas.microsoft.com/office/powerpoint/2010/main" val="214234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07B12F4-2FFA-4895-A136-DC456468DCA7}" type="slidenum">
              <a:rPr lang="en-GB"/>
              <a:pPr>
                <a:defRPr/>
              </a:pPr>
              <a:t>‹#›</a:t>
            </a:fld>
            <a:endParaRPr lang="en-GB" dirty="0"/>
          </a:p>
        </p:txBody>
      </p:sp>
    </p:spTree>
    <p:extLst>
      <p:ext uri="{BB962C8B-B14F-4D97-AF65-F5344CB8AC3E}">
        <p14:creationId xmlns:p14="http://schemas.microsoft.com/office/powerpoint/2010/main" val="3162395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6"/>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6" y="1628776"/>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6F3EA52-8475-4E77-A020-3A0EE12282B5}" type="slidenum">
              <a:rPr lang="en-GB"/>
              <a:pPr>
                <a:defRPr/>
              </a:pPr>
              <a:t>‹#›</a:t>
            </a:fld>
            <a:endParaRPr lang="en-GB" dirty="0"/>
          </a:p>
        </p:txBody>
      </p:sp>
    </p:spTree>
    <p:extLst>
      <p:ext uri="{BB962C8B-B14F-4D97-AF65-F5344CB8AC3E}">
        <p14:creationId xmlns:p14="http://schemas.microsoft.com/office/powerpoint/2010/main" val="31812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040A49B-0D9F-458C-8D23-F17662C7E1C1}" type="slidenum">
              <a:rPr lang="en-GB"/>
              <a:pPr>
                <a:defRPr/>
              </a:pPr>
              <a:t>‹#›</a:t>
            </a:fld>
            <a:endParaRPr lang="en-GB" dirty="0"/>
          </a:p>
        </p:txBody>
      </p:sp>
    </p:spTree>
    <p:extLst>
      <p:ext uri="{BB962C8B-B14F-4D97-AF65-F5344CB8AC3E}">
        <p14:creationId xmlns:p14="http://schemas.microsoft.com/office/powerpoint/2010/main" val="1786694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176588"/>
            <a:ext cx="8585200" cy="504825"/>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AA77E3-4503-4E0A-B49C-9F8B3FDCE6D2}" type="slidenum">
              <a:rPr lang="en-GB"/>
              <a:pPr>
                <a:defRPr/>
              </a:pPr>
              <a:t>‹#›</a:t>
            </a:fld>
            <a:endParaRPr lang="en-GB" dirty="0"/>
          </a:p>
        </p:txBody>
      </p:sp>
    </p:spTree>
    <p:extLst>
      <p:ext uri="{BB962C8B-B14F-4D97-AF65-F5344CB8AC3E}">
        <p14:creationId xmlns:p14="http://schemas.microsoft.com/office/powerpoint/2010/main" val="521367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07E276-A5DE-4F1F-8226-6432F6E0771C}" type="slidenum">
              <a:rPr lang="en-GB"/>
              <a:pPr>
                <a:defRPr/>
              </a:pPr>
              <a:t>‹#›</a:t>
            </a:fld>
            <a:endParaRPr lang="en-GB" dirty="0"/>
          </a:p>
        </p:txBody>
      </p:sp>
    </p:spTree>
    <p:extLst>
      <p:ext uri="{BB962C8B-B14F-4D97-AF65-F5344CB8AC3E}">
        <p14:creationId xmlns:p14="http://schemas.microsoft.com/office/powerpoint/2010/main" val="2710157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309563" y="1628776"/>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6"/>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6"/>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1"/>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9" y="6659564"/>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49" y="6635750"/>
            <a:ext cx="628651"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8CF90D82-90DE-48E5-9AA2-17E2E9A6CB41}" type="slidenum">
              <a:rPr lang="en-GB"/>
              <a:pPr>
                <a:defRPr/>
              </a:pPr>
              <a:t>‹#›</a:t>
            </a:fld>
            <a:endParaRPr lang="en-GB" dirty="0"/>
          </a:p>
        </p:txBody>
      </p:sp>
      <p:pic>
        <p:nvPicPr>
          <p:cNvPr id="1033"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6" y="19051"/>
            <a:ext cx="1620839"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4" r:id="rId1"/>
    <p:sldLayoutId id="2147485225" r:id="rId2"/>
    <p:sldLayoutId id="2147485226" r:id="rId3"/>
    <p:sldLayoutId id="2147485204" r:id="rId4"/>
    <p:sldLayoutId id="2147485205" r:id="rId5"/>
    <p:sldLayoutId id="2147485206" r:id="rId6"/>
    <p:sldLayoutId id="2147485207" r:id="rId7"/>
    <p:sldLayoutId id="2147485208" r:id="rId8"/>
    <p:sldLayoutId id="2147485209" r:id="rId9"/>
    <p:sldLayoutId id="2147485210" r:id="rId10"/>
    <p:sldLayoutId id="2147485211" r:id="rId11"/>
    <p:sldLayoutId id="2147485212" r:id="rId12"/>
    <p:sldLayoutId id="214748521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2051" name="Rectangle 3"/>
          <p:cNvSpPr>
            <a:spLocks noGrp="1" noChangeArrowheads="1"/>
          </p:cNvSpPr>
          <p:nvPr>
            <p:ph type="body" idx="1"/>
          </p:nvPr>
        </p:nvSpPr>
        <p:spPr bwMode="auto">
          <a:xfrm>
            <a:off x="309563" y="1628776"/>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6"/>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6"/>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1"/>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9" y="6659564"/>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49" y="6635750"/>
            <a:ext cx="628651"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FCD1DF68-FBEE-49DC-90A8-E9B615548E01}" type="slidenum">
              <a:rPr lang="en-GB"/>
              <a:pPr>
                <a:defRPr/>
              </a:pPr>
              <a:t>‹#›</a:t>
            </a:fld>
            <a:endParaRPr lang="en-GB" dirty="0"/>
          </a:p>
        </p:txBody>
      </p:sp>
      <p:pic>
        <p:nvPicPr>
          <p:cNvPr id="2057"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6" y="19051"/>
            <a:ext cx="1620839"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7" r:id="rId1"/>
    <p:sldLayoutId id="2147485228" r:id="rId2"/>
    <p:sldLayoutId id="2147485229" r:id="rId3"/>
    <p:sldLayoutId id="2147485214" r:id="rId4"/>
    <p:sldLayoutId id="2147485215" r:id="rId5"/>
    <p:sldLayoutId id="2147485216" r:id="rId6"/>
    <p:sldLayoutId id="2147485217" r:id="rId7"/>
    <p:sldLayoutId id="2147485218" r:id="rId8"/>
    <p:sldLayoutId id="2147485219" r:id="rId9"/>
    <p:sldLayoutId id="2147485220" r:id="rId10"/>
    <p:sldLayoutId id="2147485221" r:id="rId11"/>
    <p:sldLayoutId id="2147485222" r:id="rId12"/>
    <p:sldLayoutId id="214748522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2841179" y="2204865"/>
            <a:ext cx="6290643" cy="2880320"/>
          </a:xfrm>
        </p:spPr>
        <p:txBody>
          <a:bodyPr/>
          <a:lstStyle/>
          <a:p>
            <a:pPr marL="0" lvl="0" eaLnBrk="1" hangingPunct="1">
              <a:spcBef>
                <a:spcPct val="20000"/>
              </a:spcBef>
            </a:pPr>
            <a:r>
              <a:rPr lang="en-GB" sz="2000" dirty="0" smtClean="0">
                <a:solidFill>
                  <a:srgbClr val="FFFFFF"/>
                </a:solidFill>
              </a:rPr>
              <a:t/>
            </a:r>
            <a:br>
              <a:rPr lang="en-GB" sz="2000" dirty="0" smtClean="0">
                <a:solidFill>
                  <a:srgbClr val="FFFFFF"/>
                </a:solidFill>
              </a:rPr>
            </a:br>
            <a:r>
              <a:rPr lang="en-GB" sz="2400" dirty="0" smtClean="0">
                <a:solidFill>
                  <a:srgbClr val="FFFFFF"/>
                </a:solidFill>
              </a:rPr>
              <a:t>Amendments to grant agreements</a:t>
            </a: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en-GB" dirty="0" smtClean="0">
                <a:solidFill>
                  <a:srgbClr val="FF0000"/>
                </a:solidFill>
              </a:rPr>
              <a:t/>
            </a:r>
            <a:br>
              <a:rPr lang="en-GB" dirty="0" smtClean="0">
                <a:solidFill>
                  <a:srgbClr val="FF0000"/>
                </a:solidFill>
              </a:rPr>
            </a:br>
            <a:endParaRPr lang="en-GB" dirty="0" smtClean="0">
              <a:solidFill>
                <a:srgbClr val="FF0000"/>
              </a:solidFill>
            </a:endParaRPr>
          </a:p>
        </p:txBody>
      </p:sp>
      <p:sp>
        <p:nvSpPr>
          <p:cNvPr id="9219" name="Rectangle 5"/>
          <p:cNvSpPr>
            <a:spLocks noGrp="1" noChangeArrowheads="1"/>
          </p:cNvSpPr>
          <p:nvPr>
            <p:ph type="subTitle" idx="1"/>
          </p:nvPr>
        </p:nvSpPr>
        <p:spPr>
          <a:xfrm>
            <a:off x="2915816" y="4509121"/>
            <a:ext cx="6121127" cy="1656581"/>
          </a:xfrm>
        </p:spPr>
        <p:txBody>
          <a:bodyPr/>
          <a:lstStyle/>
          <a:p>
            <a:pPr marL="0" indent="0" eaLnBrk="1" hangingPunct="1">
              <a:buClr>
                <a:srgbClr val="FFFFFF"/>
              </a:buClr>
            </a:pPr>
            <a:endParaRPr lang="en-GB" dirty="0" smtClean="0">
              <a:solidFill>
                <a:srgbClr val="FFFFFF"/>
              </a:solidFill>
            </a:endParaRPr>
          </a:p>
          <a:p>
            <a:pPr marL="0" indent="0" eaLnBrk="1" hangingPunct="1">
              <a:buClr>
                <a:srgbClr val="FFFFFF"/>
              </a:buClr>
            </a:pPr>
            <a:endParaRPr lang="en-GB" dirty="0" smtClean="0">
              <a:solidFill>
                <a:srgbClr val="FFFFFF"/>
              </a:solidFill>
            </a:endParaRPr>
          </a:p>
          <a:p>
            <a:pPr marL="0" indent="0" eaLnBrk="1" hangingPunct="1">
              <a:buClr>
                <a:srgbClr val="FFFFFF"/>
              </a:buClr>
            </a:pPr>
            <a:r>
              <a:rPr lang="en-GB" i="0" dirty="0">
                <a:solidFill>
                  <a:srgbClr val="FFFFFF"/>
                </a:solidFill>
              </a:rPr>
              <a:t>CDG Quality and Promotion, </a:t>
            </a:r>
            <a:r>
              <a:rPr lang="en-GB" i="0" dirty="0" smtClean="0">
                <a:solidFill>
                  <a:srgbClr val="FFFFFF"/>
                </a:solidFill>
              </a:rPr>
              <a:t>30 </a:t>
            </a:r>
            <a:r>
              <a:rPr lang="en-GB" i="0" dirty="0">
                <a:solidFill>
                  <a:srgbClr val="FFFFFF"/>
                </a:solidFill>
              </a:rPr>
              <a:t>June 2017</a:t>
            </a:r>
            <a:endParaRPr lang="en-GB" i="0" dirty="0" smtClean="0">
              <a:solidFill>
                <a:srgbClr val="FFFFFF"/>
              </a:solidFill>
            </a:endParaRPr>
          </a:p>
        </p:txBody>
      </p:sp>
      <p:pic>
        <p:nvPicPr>
          <p:cNvPr id="1026" name="Picture 2" descr="C:\Users\THISSMA\AppData\Local\Microsoft\Windows\Temporary Internet Files\Content.Outlook\GPZ7LADV\ENJO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2204865"/>
            <a:ext cx="1944216" cy="35334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Guiding Principles</a:t>
            </a:r>
          </a:p>
        </p:txBody>
      </p:sp>
      <p:sp>
        <p:nvSpPr>
          <p:cNvPr id="3" name="Content Placeholder 2"/>
          <p:cNvSpPr>
            <a:spLocks noGrp="1"/>
          </p:cNvSpPr>
          <p:nvPr>
            <p:ph idx="1"/>
          </p:nvPr>
        </p:nvSpPr>
        <p:spPr/>
        <p:txBody>
          <a:bodyPr/>
          <a:lstStyle/>
          <a:p>
            <a:pPr lvl="1">
              <a:spcBef>
                <a:spcPts val="600"/>
              </a:spcBef>
              <a:spcAft>
                <a:spcPts val="600"/>
              </a:spcAft>
            </a:pPr>
            <a:r>
              <a:rPr lang="en-GB" sz="1800" dirty="0" smtClean="0">
                <a:solidFill>
                  <a:srgbClr val="0F5494"/>
                </a:solidFill>
              </a:rPr>
              <a:t>The </a:t>
            </a:r>
            <a:r>
              <a:rPr lang="en-GB" sz="1800" dirty="0">
                <a:solidFill>
                  <a:srgbClr val="0F5494"/>
                </a:solidFill>
              </a:rPr>
              <a:t>general terms and conditions of the GA can NOT be changed via an amendment. Only GA-specific data (e.g. duration of the reporting periods, starting date, etc.) and the options in the GA can be added, removed or updated via an amendment</a:t>
            </a:r>
          </a:p>
          <a:p>
            <a:pPr lvl="1">
              <a:spcBef>
                <a:spcPts val="600"/>
              </a:spcBef>
              <a:spcAft>
                <a:spcPts val="600"/>
              </a:spcAft>
            </a:pPr>
            <a:r>
              <a:rPr lang="en-GB" sz="1800" dirty="0">
                <a:solidFill>
                  <a:srgbClr val="0F5494"/>
                </a:solidFill>
              </a:rPr>
              <a:t>Amendments may NOT result in changes that — if known before awarding the grant — would have had an impact on the award decision. </a:t>
            </a:r>
            <a:endParaRPr lang="en-GB" sz="1800" dirty="0" smtClean="0">
              <a:solidFill>
                <a:srgbClr val="0F5494"/>
              </a:solidFill>
            </a:endParaRPr>
          </a:p>
          <a:p>
            <a:pPr marL="457200" lvl="1" indent="0">
              <a:buNone/>
            </a:pPr>
            <a:endParaRPr lang="en-GB" sz="1800" dirty="0" smtClean="0">
              <a:solidFill>
                <a:srgbClr val="0F5494"/>
              </a:solidFill>
            </a:endParaRPr>
          </a:p>
          <a:p>
            <a:pPr marL="857250" lvl="2" indent="0">
              <a:buNone/>
            </a:pPr>
            <a:r>
              <a:rPr lang="en-GB" dirty="0">
                <a:solidFill>
                  <a:srgbClr val="0F5494"/>
                </a:solidFill>
              </a:rPr>
              <a:t>	</a:t>
            </a:r>
          </a:p>
          <a:p>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2</a:t>
            </a:fld>
            <a:endParaRPr lang="en-GB" dirty="0"/>
          </a:p>
        </p:txBody>
      </p:sp>
    </p:spTree>
    <p:extLst>
      <p:ext uri="{BB962C8B-B14F-4D97-AF65-F5344CB8AC3E}">
        <p14:creationId xmlns:p14="http://schemas.microsoft.com/office/powerpoint/2010/main" val="42629359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Article 39 of the </a:t>
            </a:r>
            <a:r>
              <a:rPr lang="en-GB" dirty="0" smtClean="0"/>
              <a:t>GA - Amendments</a:t>
            </a:r>
            <a:endParaRPr lang="en-GB" dirty="0"/>
          </a:p>
        </p:txBody>
      </p:sp>
      <p:sp>
        <p:nvSpPr>
          <p:cNvPr id="3" name="Content Placeholder 2"/>
          <p:cNvSpPr>
            <a:spLocks noGrp="1"/>
          </p:cNvSpPr>
          <p:nvPr>
            <p:ph idx="1"/>
          </p:nvPr>
        </p:nvSpPr>
        <p:spPr/>
        <p:txBody>
          <a:bodyPr/>
          <a:lstStyle/>
          <a:p>
            <a:pPr lvl="1">
              <a:spcBef>
                <a:spcPts val="600"/>
              </a:spcBef>
              <a:spcAft>
                <a:spcPts val="600"/>
              </a:spcAft>
            </a:pPr>
            <a:r>
              <a:rPr lang="en-GB" sz="1800" dirty="0">
                <a:solidFill>
                  <a:srgbClr val="0F5494"/>
                </a:solidFill>
              </a:rPr>
              <a:t>A grant means Union's financial contribution to one or more beneficiaries for the purpose of carrying out the selected programme. </a:t>
            </a:r>
          </a:p>
          <a:p>
            <a:pPr lvl="2">
              <a:spcBef>
                <a:spcPts val="600"/>
              </a:spcBef>
              <a:spcAft>
                <a:spcPts val="600"/>
              </a:spcAft>
            </a:pPr>
            <a:r>
              <a:rPr lang="en-GB" sz="1600" dirty="0">
                <a:solidFill>
                  <a:srgbClr val="0F5494"/>
                </a:solidFill>
              </a:rPr>
              <a:t>Since the approved programme is an integral part of the </a:t>
            </a:r>
            <a:r>
              <a:rPr lang="en-GB" sz="1600" dirty="0" smtClean="0">
                <a:solidFill>
                  <a:srgbClr val="0F5494"/>
                </a:solidFill>
              </a:rPr>
              <a:t>GA, </a:t>
            </a:r>
            <a:r>
              <a:rPr lang="en-GB" sz="1600" dirty="0">
                <a:solidFill>
                  <a:srgbClr val="0F5494"/>
                </a:solidFill>
              </a:rPr>
              <a:t>the undertakings it contains are binding on the beneficiary </a:t>
            </a:r>
            <a:endParaRPr lang="en-GB" sz="1600" strike="sngStrike" dirty="0" smtClean="0">
              <a:solidFill>
                <a:srgbClr val="FF0000"/>
              </a:solidFill>
            </a:endParaRPr>
          </a:p>
          <a:p>
            <a:pPr lvl="1">
              <a:spcBef>
                <a:spcPts val="600"/>
              </a:spcBef>
              <a:spcAft>
                <a:spcPts val="600"/>
              </a:spcAft>
            </a:pPr>
            <a:r>
              <a:rPr lang="en-GB" sz="1800" dirty="0">
                <a:solidFill>
                  <a:srgbClr val="0F5494"/>
                </a:solidFill>
              </a:rPr>
              <a:t>programme proposals are selected for Union's financial contribution on the basis of the proposed activities including the deliverables specified and the predicted results </a:t>
            </a:r>
          </a:p>
          <a:p>
            <a:pPr lvl="1">
              <a:spcBef>
                <a:spcPts val="600"/>
              </a:spcBef>
              <a:spcAft>
                <a:spcPts val="600"/>
              </a:spcAft>
            </a:pPr>
            <a:r>
              <a:rPr lang="en-GB" sz="1800" dirty="0" smtClean="0">
                <a:solidFill>
                  <a:srgbClr val="0F5494"/>
                </a:solidFill>
              </a:rPr>
              <a:t>Art 39 of the GA: an </a:t>
            </a:r>
            <a:r>
              <a:rPr lang="en-GB" sz="1800" dirty="0">
                <a:solidFill>
                  <a:srgbClr val="0F5494"/>
                </a:solidFill>
              </a:rPr>
              <a:t>amendment cannot call into question the decision awarding the grant or breach the principle of equal treatment of applicants </a:t>
            </a:r>
          </a:p>
          <a:p>
            <a:pPr marL="457200" lvl="1" indent="0">
              <a:buNone/>
            </a:pPr>
            <a:endParaRPr lang="en-GB" sz="1800" dirty="0" smtClean="0">
              <a:solidFill>
                <a:srgbClr val="0F5494"/>
              </a:solidFill>
            </a:endParaRPr>
          </a:p>
          <a:p>
            <a:pPr marL="857250" lvl="2" indent="0">
              <a:buNone/>
            </a:pPr>
            <a:r>
              <a:rPr lang="en-GB" dirty="0">
                <a:solidFill>
                  <a:srgbClr val="0F5494"/>
                </a:solidFill>
              </a:rPr>
              <a:t>	</a:t>
            </a:r>
          </a:p>
          <a:p>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3</a:t>
            </a:fld>
            <a:endParaRPr lang="en-GB" dirty="0"/>
          </a:p>
        </p:txBody>
      </p:sp>
    </p:spTree>
    <p:extLst>
      <p:ext uri="{BB962C8B-B14F-4D97-AF65-F5344CB8AC3E}">
        <p14:creationId xmlns:p14="http://schemas.microsoft.com/office/powerpoint/2010/main" val="11278507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Article 4.2 of the </a:t>
            </a:r>
            <a:r>
              <a:rPr lang="en-GB" dirty="0" smtClean="0"/>
              <a:t>GA: Budget transfers</a:t>
            </a:r>
            <a:endParaRPr lang="en-GB" dirty="0"/>
          </a:p>
        </p:txBody>
      </p:sp>
      <p:sp>
        <p:nvSpPr>
          <p:cNvPr id="3" name="Content Placeholder 2"/>
          <p:cNvSpPr>
            <a:spLocks noGrp="1"/>
          </p:cNvSpPr>
          <p:nvPr>
            <p:ph idx="1"/>
          </p:nvPr>
        </p:nvSpPr>
        <p:spPr/>
        <p:txBody>
          <a:bodyPr/>
          <a:lstStyle/>
          <a:p>
            <a:pPr lvl="1">
              <a:spcBef>
                <a:spcPts val="600"/>
              </a:spcBef>
              <a:spcAft>
                <a:spcPts val="600"/>
              </a:spcAft>
            </a:pPr>
            <a:r>
              <a:rPr lang="en-GB" sz="1800" dirty="0" smtClean="0">
                <a:solidFill>
                  <a:srgbClr val="0F5494"/>
                </a:solidFill>
              </a:rPr>
              <a:t>the </a:t>
            </a:r>
            <a:r>
              <a:rPr lang="en-GB" sz="1800" dirty="0">
                <a:solidFill>
                  <a:srgbClr val="0F5494"/>
                </a:solidFill>
              </a:rPr>
              <a:t>estimated budget breakdown indicated in the programme proposal (Annex 2 to the </a:t>
            </a:r>
            <a:r>
              <a:rPr lang="en-GB" sz="1800" dirty="0" smtClean="0">
                <a:solidFill>
                  <a:srgbClr val="0F5494"/>
                </a:solidFill>
              </a:rPr>
              <a:t>GA) </a:t>
            </a:r>
            <a:r>
              <a:rPr lang="en-GB" sz="1800" dirty="0">
                <a:solidFill>
                  <a:srgbClr val="0F5494"/>
                </a:solidFill>
              </a:rPr>
              <a:t>may be adjusted during the implementation — without </a:t>
            </a:r>
            <a:r>
              <a:rPr lang="en-GB" sz="1800" dirty="0" smtClean="0">
                <a:solidFill>
                  <a:srgbClr val="0F5494"/>
                </a:solidFill>
              </a:rPr>
              <a:t>an </a:t>
            </a:r>
            <a:r>
              <a:rPr lang="en-GB" sz="1800" dirty="0">
                <a:solidFill>
                  <a:srgbClr val="0F5494"/>
                </a:solidFill>
              </a:rPr>
              <a:t>amendment — by transfers of amounts between budget categories and between beneficiaries in case of multi beneficiary programme, if the action is implemented as described in the programme (Annex 1 to the </a:t>
            </a:r>
            <a:r>
              <a:rPr lang="en-GB" sz="1800" dirty="0" smtClean="0">
                <a:solidFill>
                  <a:srgbClr val="0F5494"/>
                </a:solidFill>
              </a:rPr>
              <a:t>GA).</a:t>
            </a:r>
          </a:p>
          <a:p>
            <a:pPr lvl="2">
              <a:spcBef>
                <a:spcPts val="600"/>
              </a:spcBef>
              <a:spcAft>
                <a:spcPts val="600"/>
              </a:spcAft>
            </a:pPr>
            <a:r>
              <a:rPr lang="en-GB" sz="1600" dirty="0" smtClean="0">
                <a:solidFill>
                  <a:srgbClr val="0F5494"/>
                </a:solidFill>
              </a:rPr>
              <a:t>Beneficiaries </a:t>
            </a:r>
            <a:r>
              <a:rPr lang="en-GB" sz="1600" dirty="0">
                <a:solidFill>
                  <a:srgbClr val="0F5494"/>
                </a:solidFill>
              </a:rPr>
              <a:t>may not add costs relating to subcontracts that are not provided for in Annex 1, unless such additional subcontracts are approved by an </a:t>
            </a:r>
            <a:r>
              <a:rPr lang="en-GB" sz="1600" dirty="0" smtClean="0">
                <a:solidFill>
                  <a:srgbClr val="0F5494"/>
                </a:solidFill>
              </a:rPr>
              <a:t>amendment</a:t>
            </a:r>
          </a:p>
          <a:p>
            <a:pPr lvl="1">
              <a:spcBef>
                <a:spcPts val="600"/>
              </a:spcBef>
              <a:spcAft>
                <a:spcPts val="600"/>
              </a:spcAft>
            </a:pPr>
            <a:r>
              <a:rPr lang="en-GB" sz="1800" dirty="0">
                <a:solidFill>
                  <a:srgbClr val="0F5494"/>
                </a:solidFill>
              </a:rPr>
              <a:t>If the budget transfer is due to a significant change in Annex 1, an amendment to the GA is needed. </a:t>
            </a:r>
          </a:p>
          <a:p>
            <a:pPr marL="457200" lvl="1" indent="0">
              <a:buNone/>
            </a:pPr>
            <a:endParaRPr lang="en-GB" sz="1800" dirty="0">
              <a:solidFill>
                <a:srgbClr val="0F5494"/>
              </a:solidFill>
            </a:endParaRPr>
          </a:p>
          <a:p>
            <a:pPr marL="857250" lvl="2" indent="0">
              <a:buNone/>
            </a:pPr>
            <a:r>
              <a:rPr lang="en-GB" dirty="0">
                <a:solidFill>
                  <a:srgbClr val="0F5494"/>
                </a:solidFill>
              </a:rPr>
              <a:t>	</a:t>
            </a:r>
          </a:p>
          <a:p>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4</a:t>
            </a:fld>
            <a:endParaRPr lang="en-GB" dirty="0"/>
          </a:p>
        </p:txBody>
      </p:sp>
    </p:spTree>
    <p:extLst>
      <p:ext uri="{BB962C8B-B14F-4D97-AF65-F5344CB8AC3E}">
        <p14:creationId xmlns:p14="http://schemas.microsoft.com/office/powerpoint/2010/main" val="3898466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Significant change of the programme</a:t>
            </a:r>
            <a:br>
              <a:rPr lang="en-GB" dirty="0" smtClean="0"/>
            </a:br>
            <a:endParaRPr lang="en-GB" dirty="0"/>
          </a:p>
        </p:txBody>
      </p:sp>
      <p:sp>
        <p:nvSpPr>
          <p:cNvPr id="3" name="Content Placeholder 2"/>
          <p:cNvSpPr>
            <a:spLocks noGrp="1"/>
          </p:cNvSpPr>
          <p:nvPr>
            <p:ph idx="1"/>
          </p:nvPr>
        </p:nvSpPr>
        <p:spPr/>
        <p:txBody>
          <a:bodyPr/>
          <a:lstStyle/>
          <a:p>
            <a:pPr marL="457200" lvl="1" indent="0">
              <a:buNone/>
            </a:pPr>
            <a:endParaRPr lang="en-GB" sz="1800" dirty="0" smtClean="0">
              <a:solidFill>
                <a:srgbClr val="0F5494"/>
              </a:solidFill>
            </a:endParaRPr>
          </a:p>
          <a:p>
            <a:pPr marL="457200" lvl="1" indent="0">
              <a:buNone/>
            </a:pPr>
            <a:r>
              <a:rPr lang="en-GB" sz="1800" dirty="0" smtClean="0">
                <a:solidFill>
                  <a:srgbClr val="0F5494"/>
                </a:solidFill>
              </a:rPr>
              <a:t>Amendment needed (in particular):</a:t>
            </a:r>
            <a:endParaRPr lang="en-GB" sz="1800" dirty="0">
              <a:solidFill>
                <a:srgbClr val="0F5494"/>
              </a:solidFill>
            </a:endParaRPr>
          </a:p>
          <a:p>
            <a:pPr lvl="1"/>
            <a:r>
              <a:rPr lang="en-GB" sz="1800" dirty="0" smtClean="0">
                <a:solidFill>
                  <a:srgbClr val="0F5494"/>
                </a:solidFill>
              </a:rPr>
              <a:t>significant change </a:t>
            </a:r>
            <a:r>
              <a:rPr lang="en-GB" sz="1800" dirty="0">
                <a:solidFill>
                  <a:srgbClr val="0F5494"/>
                </a:solidFill>
              </a:rPr>
              <a:t>of the programme e.g. if tasks are added to/removed from the programme or of their division among the </a:t>
            </a:r>
            <a:r>
              <a:rPr lang="en-GB" sz="1800" dirty="0" smtClean="0">
                <a:solidFill>
                  <a:srgbClr val="0F5494"/>
                </a:solidFill>
              </a:rPr>
              <a:t>beneficiaries</a:t>
            </a:r>
          </a:p>
          <a:p>
            <a:pPr lvl="1"/>
            <a:r>
              <a:rPr lang="en-GB" sz="1800" dirty="0">
                <a:solidFill>
                  <a:srgbClr val="0F5494"/>
                </a:solidFill>
              </a:rPr>
              <a:t>c</a:t>
            </a:r>
            <a:r>
              <a:rPr lang="en-GB" sz="1800" dirty="0" smtClean="0">
                <a:solidFill>
                  <a:srgbClr val="0F5494"/>
                </a:solidFill>
              </a:rPr>
              <a:t>hanges </a:t>
            </a:r>
            <a:r>
              <a:rPr lang="en-GB" sz="1800" dirty="0">
                <a:solidFill>
                  <a:srgbClr val="0F5494"/>
                </a:solidFill>
              </a:rPr>
              <a:t>to Annex 2 </a:t>
            </a:r>
            <a:r>
              <a:rPr lang="en-GB" sz="1800" dirty="0" smtClean="0">
                <a:solidFill>
                  <a:srgbClr val="0F5494"/>
                </a:solidFill>
              </a:rPr>
              <a:t>(</a:t>
            </a:r>
            <a:r>
              <a:rPr lang="en-GB" sz="1800" dirty="0">
                <a:solidFill>
                  <a:srgbClr val="0F5494"/>
                </a:solidFill>
              </a:rPr>
              <a:t>estimated budget) </a:t>
            </a:r>
            <a:r>
              <a:rPr lang="en-GB" sz="1800" dirty="0" smtClean="0">
                <a:solidFill>
                  <a:srgbClr val="0F5494"/>
                </a:solidFill>
              </a:rPr>
              <a:t>e.g. a </a:t>
            </a:r>
            <a:r>
              <a:rPr lang="en-GB" sz="1800" dirty="0">
                <a:solidFill>
                  <a:srgbClr val="0F5494"/>
                </a:solidFill>
              </a:rPr>
              <a:t>budget transfer of amounts between beneficiaries or between budget categories (or both) which are linked to a significant change in the </a:t>
            </a:r>
            <a:r>
              <a:rPr lang="en-GB" sz="1800" dirty="0" smtClean="0">
                <a:solidFill>
                  <a:srgbClr val="0F5494"/>
                </a:solidFill>
              </a:rPr>
              <a:t>programme in Annex 1</a:t>
            </a:r>
          </a:p>
          <a:p>
            <a:pPr marL="914400" lvl="2" indent="0">
              <a:buNone/>
            </a:pPr>
            <a:endParaRPr lang="en-GB" sz="1800" dirty="0">
              <a:solidFill>
                <a:srgbClr val="FF0000"/>
              </a:solidFill>
            </a:endParaRPr>
          </a:p>
          <a:p>
            <a:pPr marL="457200" lvl="1" indent="0">
              <a:spcBef>
                <a:spcPts val="600"/>
              </a:spcBef>
              <a:spcAft>
                <a:spcPts val="600"/>
              </a:spcAft>
              <a:buNone/>
            </a:pPr>
            <a:r>
              <a:rPr lang="en-GB" sz="1800" b="1" dirty="0">
                <a:solidFill>
                  <a:srgbClr val="0F5494"/>
                </a:solidFill>
              </a:rPr>
              <a:t>NB</a:t>
            </a:r>
            <a:r>
              <a:rPr lang="en-GB" sz="1800" dirty="0">
                <a:solidFill>
                  <a:srgbClr val="0F5494"/>
                </a:solidFill>
              </a:rPr>
              <a:t> Article 39 of the GA</a:t>
            </a:r>
          </a:p>
          <a:p>
            <a:pPr marL="857250" lvl="2" indent="0">
              <a:buNone/>
            </a:pPr>
            <a:r>
              <a:rPr lang="en-GB" dirty="0">
                <a:solidFill>
                  <a:srgbClr val="0F5494"/>
                </a:solidFill>
              </a:rPr>
              <a:t>	</a:t>
            </a:r>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5</a:t>
            </a:fld>
            <a:endParaRPr lang="en-GB" dirty="0"/>
          </a:p>
        </p:txBody>
      </p:sp>
    </p:spTree>
    <p:extLst>
      <p:ext uri="{BB962C8B-B14F-4D97-AF65-F5344CB8AC3E}">
        <p14:creationId xmlns:p14="http://schemas.microsoft.com/office/powerpoint/2010/main" val="30235805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lstStyle/>
          <a:p>
            <a:pPr lvl="1">
              <a:spcBef>
                <a:spcPts val="600"/>
              </a:spcBef>
              <a:spcAft>
                <a:spcPts val="600"/>
              </a:spcAft>
            </a:pPr>
            <a:r>
              <a:rPr lang="en-GB" sz="1800" dirty="0" smtClean="0">
                <a:solidFill>
                  <a:srgbClr val="0F5494"/>
                </a:solidFill>
              </a:rPr>
              <a:t>amendments </a:t>
            </a:r>
            <a:r>
              <a:rPr lang="en-GB" sz="1800" dirty="0">
                <a:solidFill>
                  <a:srgbClr val="0F5494"/>
                </a:solidFill>
              </a:rPr>
              <a:t>to the grant agreement that involve modifications of the programme should be concluded </a:t>
            </a:r>
            <a:r>
              <a:rPr lang="en-GB" sz="1800" dirty="0" smtClean="0">
                <a:solidFill>
                  <a:srgbClr val="0F5494"/>
                </a:solidFill>
              </a:rPr>
              <a:t>only if necessary &amp; possible</a:t>
            </a:r>
          </a:p>
          <a:p>
            <a:pPr lvl="1">
              <a:spcBef>
                <a:spcPts val="600"/>
              </a:spcBef>
              <a:spcAft>
                <a:spcPts val="600"/>
              </a:spcAft>
            </a:pPr>
            <a:r>
              <a:rPr lang="en-GB" sz="1800" dirty="0" smtClean="0">
                <a:solidFill>
                  <a:srgbClr val="0F5494"/>
                </a:solidFill>
              </a:rPr>
              <a:t>at </a:t>
            </a:r>
            <a:r>
              <a:rPr lang="en-GB" sz="1800" dirty="0">
                <a:solidFill>
                  <a:srgbClr val="0F5494"/>
                </a:solidFill>
              </a:rPr>
              <a:t>the time of reporting, beneficiaries may declare costs that are different from the estimated eligible costs in the </a:t>
            </a:r>
            <a:r>
              <a:rPr lang="en-GB" sz="1800" dirty="0" smtClean="0">
                <a:solidFill>
                  <a:srgbClr val="0F5494"/>
                </a:solidFill>
              </a:rPr>
              <a:t>budget</a:t>
            </a:r>
            <a:endParaRPr lang="en-GB" sz="1800" dirty="0">
              <a:solidFill>
                <a:srgbClr val="0F5494"/>
              </a:solidFill>
            </a:endParaRPr>
          </a:p>
          <a:p>
            <a:pPr lvl="2">
              <a:spcBef>
                <a:spcPts val="600"/>
              </a:spcBef>
              <a:spcAft>
                <a:spcPts val="600"/>
              </a:spcAft>
              <a:buFont typeface="Wingdings" panose="05000000000000000000" pitchFamily="2" charset="2"/>
              <a:buChar char="Ø"/>
            </a:pPr>
            <a:r>
              <a:rPr lang="en-GB" sz="1600" dirty="0" smtClean="0">
                <a:solidFill>
                  <a:srgbClr val="0F5494"/>
                </a:solidFill>
              </a:rPr>
              <a:t>If the incurred eligible costs are lower than the estimated eligible costs, the difference can be allocated to another beneficiary or another budget category. The amount reimbursed for the other beneficiary or for the other budget category may thus be higher than planned</a:t>
            </a:r>
            <a:endParaRPr lang="en-GB" sz="1600" dirty="0">
              <a:solidFill>
                <a:srgbClr val="0F5494"/>
              </a:solidFill>
            </a:endParaRPr>
          </a:p>
          <a:p>
            <a:pPr marL="857250" lvl="2" indent="0">
              <a:spcBef>
                <a:spcPts val="600"/>
              </a:spcBef>
              <a:spcAft>
                <a:spcPts val="600"/>
              </a:spcAft>
              <a:buNone/>
            </a:pPr>
            <a:r>
              <a:rPr lang="en-GB" sz="1600" dirty="0" smtClean="0">
                <a:solidFill>
                  <a:srgbClr val="0F5494"/>
                </a:solidFill>
              </a:rPr>
              <a:t>NB </a:t>
            </a:r>
            <a:r>
              <a:rPr lang="en-GB" sz="1600" dirty="0">
                <a:solidFill>
                  <a:srgbClr val="0F5494"/>
                </a:solidFill>
              </a:rPr>
              <a:t>Art 27 – </a:t>
            </a:r>
            <a:r>
              <a:rPr lang="en-GB" sz="1600" dirty="0" smtClean="0">
                <a:solidFill>
                  <a:srgbClr val="0F5494"/>
                </a:solidFill>
              </a:rPr>
              <a:t>Reduction </a:t>
            </a:r>
            <a:r>
              <a:rPr lang="en-GB" sz="1600" dirty="0">
                <a:solidFill>
                  <a:srgbClr val="0F5494"/>
                </a:solidFill>
              </a:rPr>
              <a:t>of the grant</a:t>
            </a:r>
          </a:p>
          <a:p>
            <a:pPr marL="914400" lvl="2" indent="0">
              <a:spcBef>
                <a:spcPts val="600"/>
              </a:spcBef>
              <a:spcAft>
                <a:spcPts val="600"/>
              </a:spcAft>
              <a:buNone/>
            </a:pPr>
            <a:endParaRPr lang="en-GB" sz="1600" dirty="0" smtClean="0">
              <a:solidFill>
                <a:srgbClr val="0F5494"/>
              </a:solidFill>
            </a:endParaRPr>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6</a:t>
            </a:fld>
            <a:endParaRPr lang="en-GB" dirty="0"/>
          </a:p>
        </p:txBody>
      </p:sp>
    </p:spTree>
    <p:extLst>
      <p:ext uri="{BB962C8B-B14F-4D97-AF65-F5344CB8AC3E}">
        <p14:creationId xmlns:p14="http://schemas.microsoft.com/office/powerpoint/2010/main" val="16829387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GB" dirty="0"/>
              <a:t/>
            </a:r>
            <a:br>
              <a:rPr lang="en-GB" dirty="0"/>
            </a:br>
            <a:r>
              <a:rPr lang="en-GB" dirty="0" smtClean="0"/>
              <a:t> </a:t>
            </a:r>
            <a:endParaRPr lang="en-GB" dirty="0"/>
          </a:p>
        </p:txBody>
      </p:sp>
      <p:sp>
        <p:nvSpPr>
          <p:cNvPr id="3" name="Content Placeholder 2"/>
          <p:cNvSpPr>
            <a:spLocks noGrp="1"/>
          </p:cNvSpPr>
          <p:nvPr>
            <p:ph idx="1"/>
          </p:nvPr>
        </p:nvSpPr>
        <p:spPr>
          <a:xfrm>
            <a:off x="467544" y="1700809"/>
            <a:ext cx="8424936" cy="4824413"/>
          </a:xfrm>
        </p:spPr>
        <p:txBody>
          <a:bodyPr/>
          <a:lstStyle/>
          <a:p>
            <a:pPr algn="ctr"/>
            <a:endParaRPr lang="en-GB" sz="2000" b="1" dirty="0" smtClean="0">
              <a:solidFill>
                <a:srgbClr val="42A62A"/>
              </a:solidFill>
              <a:ea typeface="+mj-ea"/>
              <a:cs typeface="+mj-cs"/>
            </a:endParaRPr>
          </a:p>
          <a:p>
            <a:pPr>
              <a:spcBef>
                <a:spcPts val="600"/>
              </a:spcBef>
              <a:spcAft>
                <a:spcPts val="600"/>
              </a:spcAft>
            </a:pPr>
            <a:r>
              <a:rPr lang="en-GB" dirty="0" smtClean="0"/>
              <a:t>Thank you for your attention. </a:t>
            </a:r>
          </a:p>
          <a:p>
            <a:pPr>
              <a:spcBef>
                <a:spcPts val="600"/>
              </a:spcBef>
              <a:spcAft>
                <a:spcPts val="600"/>
              </a:spcAft>
            </a:pPr>
            <a:endParaRPr lang="en-GB" dirty="0" smtClean="0"/>
          </a:p>
          <a:p>
            <a:pPr>
              <a:spcBef>
                <a:spcPts val="600"/>
              </a:spcBef>
              <a:spcAft>
                <a:spcPts val="600"/>
              </a:spcAft>
            </a:pPr>
            <a:r>
              <a:rPr lang="en-GB" dirty="0" smtClean="0"/>
              <a:t>Questions?</a:t>
            </a:r>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7</a:t>
            </a:fld>
            <a:endParaRPr lang="en-GB" dirty="0"/>
          </a:p>
        </p:txBody>
      </p:sp>
      <p:pic>
        <p:nvPicPr>
          <p:cNvPr id="5" name="Picture 2" descr="C:\Users\THISSMA\AppData\Local\Microsoft\Windows\Temporary Internet Files\Content.Outlook\GPZ7LADV\ENJO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2" y="2060848"/>
            <a:ext cx="1469136"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3590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rgbClr val="003399"/>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nchor="ctr">
        <a:spAutoFit/>
      </a:bodyPr>
      <a:lstStyle>
        <a:defPPr fontAlgn="auto">
          <a:spcBef>
            <a:spcPts val="0"/>
          </a:spcBef>
          <a:spcAft>
            <a:spcPts val="0"/>
          </a:spcAft>
          <a:defRPr sz="900" b="0" i="1" kern="0" dirty="0">
            <a:solidFill>
              <a:sysClr val="windowText" lastClr="000000"/>
            </a:solidFill>
            <a:latin typeface="+mn-lt"/>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91F1DE770A5C94184D93424090BDE10" ma:contentTypeVersion="2" ma:contentTypeDescription="Create a new document." ma:contentTypeScope="" ma:versionID="fe58cf79856bb35115223d8f413f3132">
  <xsd:schema xmlns:xsd="http://www.w3.org/2001/XMLSchema" xmlns:xs="http://www.w3.org/2001/XMLSchema" xmlns:p="http://schemas.microsoft.com/office/2006/metadata/properties" xmlns:ns1="http://schemas.microsoft.com/sharepoint/v3" xmlns:ns2="a3f0bd47-a814-41bf-ab48-bd3069cde275" targetNamespace="http://schemas.microsoft.com/office/2006/metadata/properties" ma:root="true" ma:fieldsID="00207d8aa973579a2bf262c5b437cc21" ns1:_="" ns2:_="">
    <xsd:import namespace="http://schemas.microsoft.com/sharepoint/v3"/>
    <xsd:import namespace="a3f0bd47-a814-41bf-ab48-bd3069cde275"/>
    <xsd:element name="properties">
      <xsd:complexType>
        <xsd:sequence>
          <xsd:element name="documentManagement">
            <xsd:complexType>
              <xsd:all>
                <xsd:element ref="ns1:PublishingStartDate" minOccurs="0"/>
                <xsd:element ref="ns1:PublishingExpirationDate" minOccurs="0"/>
                <xsd:element ref="ns2:Is_x0020_Document_x0020_Visib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3f0bd47-a814-41bf-ab48-bd3069cde275" elementFormDefault="qualified">
    <xsd:import namespace="http://schemas.microsoft.com/office/2006/documentManagement/types"/>
    <xsd:import namespace="http://schemas.microsoft.com/office/infopath/2007/PartnerControls"/>
    <xsd:element name="Is_x0020_Document_x0020_Visible" ma:index="10" nillable="true" ma:displayName="Is Document Visible" ma:default="0" ma:internalName="Is_x0020_Document_x0020_Visibl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s_x0020_Document_x0020_Visible xmlns="a3f0bd47-a814-41bf-ab48-bd3069cde275">false</Is_x0020_Document_x0020_Visible>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B6830D-4394-424A-BB55-8B53EE294F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3f0bd47-a814-41bf-ab48-bd3069cde2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6BDC1BB-82B9-4CF0-B3FE-5CEAB63E1F37}">
  <ds:schemaRefs>
    <ds:schemaRef ds:uri="http://purl.org/dc/dcmitype/"/>
    <ds:schemaRef ds:uri="http://purl.org/dc/elements/1.1/"/>
    <ds:schemaRef ds:uri="http://www.w3.org/XML/1998/namespace"/>
    <ds:schemaRef ds:uri="http://schemas.microsoft.com/office/infopath/2007/PartnerControls"/>
    <ds:schemaRef ds:uri="http://schemas.microsoft.com/office/2006/metadata/properties"/>
    <ds:schemaRef ds:uri="http://schemas.microsoft.com/office/2006/documentManagement/types"/>
    <ds:schemaRef ds:uri="http://schemas.microsoft.com/sharepoint/v3"/>
    <ds:schemaRef ds:uri="http://schemas.openxmlformats.org/package/2006/metadata/core-properties"/>
    <ds:schemaRef ds:uri="a3f0bd47-a814-41bf-ab48-bd3069cde275"/>
    <ds:schemaRef ds:uri="http://purl.org/dc/terms/"/>
  </ds:schemaRefs>
</ds:datastoreItem>
</file>

<file path=customXml/itemProps3.xml><?xml version="1.0" encoding="utf-8"?>
<ds:datastoreItem xmlns:ds="http://schemas.openxmlformats.org/officeDocument/2006/customXml" ds:itemID="{DE59B7A3-CD52-4428-BF39-6175D509F8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12036</TotalTime>
  <Words>1255</Words>
  <Application>Microsoft Office PowerPoint</Application>
  <PresentationFormat>On-screen Show (4:3)</PresentationFormat>
  <Paragraphs>99</Paragraphs>
  <Slides>7</Slides>
  <Notes>7</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2_Slide_Master</vt:lpstr>
      <vt:lpstr>1_Slide_Master</vt:lpstr>
      <vt:lpstr> Amendments to grant agreements    </vt:lpstr>
      <vt:lpstr>Guiding Principles</vt:lpstr>
      <vt:lpstr>Article 39 of the GA - Amendments</vt:lpstr>
      <vt:lpstr>Article 4.2 of the GA: Budget transfers</vt:lpstr>
      <vt:lpstr>Significant change of the programme </vt:lpstr>
      <vt:lpstr>Conclusions</vt:lpstr>
      <vt:lpstr>  </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CAP_2020_General_Presentation_Final_EN_131009_animTHFinal</dc:title>
  <dc:creator>turneem</dc:creator>
  <cp:lastModifiedBy>BUTTINI-PROVENZANO Roberta (AGRI)</cp:lastModifiedBy>
  <cp:revision>906</cp:revision>
  <cp:lastPrinted>2017-06-14T13:56:44Z</cp:lastPrinted>
  <dcterms:created xsi:type="dcterms:W3CDTF">2011-10-28T10:25:18Z</dcterms:created>
  <dcterms:modified xsi:type="dcterms:W3CDTF">2017-06-28T14:24:03Z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0x010100391F1DE770A5C94184D93424090BDE10</vt:lpwstr>
  </property>
</Properties>
</file>