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98" r:id="rId4"/>
    <p:sldMasterId id="2147483684" r:id="rId5"/>
  </p:sldMasterIdLst>
  <p:notesMasterIdLst>
    <p:notesMasterId r:id="rId18"/>
  </p:notesMasterIdLst>
  <p:handoutMasterIdLst>
    <p:handoutMasterId r:id="rId19"/>
  </p:handoutMasterIdLst>
  <p:sldIdLst>
    <p:sldId id="320" r:id="rId6"/>
    <p:sldId id="488" r:id="rId7"/>
    <p:sldId id="481" r:id="rId8"/>
    <p:sldId id="491" r:id="rId9"/>
    <p:sldId id="441" r:id="rId10"/>
    <p:sldId id="499" r:id="rId11"/>
    <p:sldId id="492" r:id="rId12"/>
    <p:sldId id="496" r:id="rId13"/>
    <p:sldId id="497" r:id="rId14"/>
    <p:sldId id="498" r:id="rId15"/>
    <p:sldId id="493" r:id="rId16"/>
    <p:sldId id="425" r:id="rId17"/>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RICIJO Mojmir (AGRI)" initials="JM"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42A62A"/>
    <a:srgbClr val="D78C05"/>
    <a:srgbClr val="67909F"/>
    <a:srgbClr val="2C6E1C"/>
    <a:srgbClr val="3166CF"/>
    <a:srgbClr val="006666"/>
    <a:srgbClr val="A50021"/>
    <a:srgbClr val="467A39"/>
    <a:srgbClr val="3F85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94" autoAdjust="0"/>
    <p:restoredTop sz="97701" autoAdjust="0"/>
  </p:normalViewPr>
  <p:slideViewPr>
    <p:cSldViewPr showGuides="1">
      <p:cViewPr>
        <p:scale>
          <a:sx n="59" d="100"/>
          <a:sy n="59" d="100"/>
        </p:scale>
        <p:origin x="-822" y="-378"/>
      </p:cViewPr>
      <p:guideLst>
        <p:guide orient="horz" pos="2160"/>
        <p:guide pos="2880"/>
      </p:guideLst>
    </p:cSldViewPr>
  </p:slideViewPr>
  <p:notesTextViewPr>
    <p:cViewPr>
      <p:scale>
        <a:sx n="100" d="100"/>
        <a:sy n="100" d="100"/>
      </p:scale>
      <p:origin x="0" y="0"/>
    </p:cViewPr>
  </p:notesTextViewPr>
  <p:sorterViewPr>
    <p:cViewPr>
      <p:scale>
        <a:sx n="67" d="100"/>
        <a:sy n="67" d="100"/>
      </p:scale>
      <p:origin x="0" y="0"/>
    </p:cViewPr>
  </p:sorterViewPr>
  <p:notesViewPr>
    <p:cSldViewPr>
      <p:cViewPr varScale="1">
        <p:scale>
          <a:sx n="79" d="100"/>
          <a:sy n="79" d="100"/>
        </p:scale>
        <p:origin x="-3930" y="-78"/>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848949-BE07-471B-92F5-383665A0E642}" type="doc">
      <dgm:prSet loTypeId="urn:microsoft.com/office/officeart/2009/3/layout/IncreasingArrowsProcess" loCatId="process" qsTypeId="urn:microsoft.com/office/officeart/2005/8/quickstyle/simple1" qsCatId="simple" csTypeId="urn:microsoft.com/office/officeart/2005/8/colors/accent2_4" csCatId="accent2" phldr="1"/>
      <dgm:spPr/>
      <dgm:t>
        <a:bodyPr/>
        <a:lstStyle/>
        <a:p>
          <a:endParaRPr lang="fr-FR"/>
        </a:p>
      </dgm:t>
    </dgm:pt>
    <dgm:pt modelId="{9E5C48C1-54A2-4130-8D66-3C8FAFC575E5}">
      <dgm:prSet custT="1"/>
      <dgm:spPr/>
      <dgm:t>
        <a:bodyPr/>
        <a:lstStyle/>
        <a:p>
          <a:pPr rtl="0"/>
          <a:r>
            <a:rPr lang="en-GB" sz="1600" dirty="0" smtClean="0"/>
            <a:t>The tool to define the promotion strategy</a:t>
          </a:r>
          <a:endParaRPr lang="fr-FR" sz="1600" dirty="0"/>
        </a:p>
      </dgm:t>
    </dgm:pt>
    <dgm:pt modelId="{5A99701E-088A-4370-BDD8-0FC9CE5DBD9D}" type="parTrans" cxnId="{2C2DAE06-03B6-4515-A1F4-EFF9C5F5532D}">
      <dgm:prSet/>
      <dgm:spPr/>
      <dgm:t>
        <a:bodyPr/>
        <a:lstStyle/>
        <a:p>
          <a:endParaRPr lang="fr-FR" sz="1600"/>
        </a:p>
      </dgm:t>
    </dgm:pt>
    <dgm:pt modelId="{A6A9526F-821D-4E7E-85AF-DCBCFC3AD81F}" type="sibTrans" cxnId="{2C2DAE06-03B6-4515-A1F4-EFF9C5F5532D}">
      <dgm:prSet/>
      <dgm:spPr/>
      <dgm:t>
        <a:bodyPr/>
        <a:lstStyle/>
        <a:p>
          <a:endParaRPr lang="fr-FR" sz="1600"/>
        </a:p>
      </dgm:t>
    </dgm:pt>
    <dgm:pt modelId="{927CB935-3631-40CE-8556-C808F3D7B014}">
      <dgm:prSet custT="1"/>
      <dgm:spPr/>
      <dgm:t>
        <a:bodyPr/>
        <a:lstStyle/>
        <a:p>
          <a:pPr rtl="0"/>
          <a:r>
            <a:rPr lang="en-GB" sz="1600" dirty="0" smtClean="0"/>
            <a:t>With the input of the sector</a:t>
          </a:r>
          <a:endParaRPr lang="fr-FR" sz="1600" dirty="0"/>
        </a:p>
      </dgm:t>
    </dgm:pt>
    <dgm:pt modelId="{509836F8-5E54-4A94-981F-DEEDE584E987}" type="parTrans" cxnId="{DF56422C-BF70-449D-B9CF-1E5B3B8D34F7}">
      <dgm:prSet/>
      <dgm:spPr/>
      <dgm:t>
        <a:bodyPr/>
        <a:lstStyle/>
        <a:p>
          <a:endParaRPr lang="fr-FR" sz="1600"/>
        </a:p>
      </dgm:t>
    </dgm:pt>
    <dgm:pt modelId="{0B9490DB-7E05-45C4-B80C-5E6D17B771B7}" type="sibTrans" cxnId="{DF56422C-BF70-449D-B9CF-1E5B3B8D34F7}">
      <dgm:prSet/>
      <dgm:spPr/>
      <dgm:t>
        <a:bodyPr/>
        <a:lstStyle/>
        <a:p>
          <a:endParaRPr lang="fr-FR" sz="1600"/>
        </a:p>
      </dgm:t>
    </dgm:pt>
    <dgm:pt modelId="{78CA202E-CD08-46AD-85EE-592F91694CD1}">
      <dgm:prSet custT="1"/>
      <dgm:spPr/>
      <dgm:t>
        <a:bodyPr/>
        <a:lstStyle/>
        <a:p>
          <a:pPr rtl="0"/>
          <a:r>
            <a:rPr lang="en-GB" sz="1600" dirty="0" smtClean="0"/>
            <a:t>Defines priorities with a dedicated budget</a:t>
          </a:r>
          <a:endParaRPr lang="fr-FR" sz="1600" dirty="0"/>
        </a:p>
      </dgm:t>
    </dgm:pt>
    <dgm:pt modelId="{21304AA6-28DB-4B9E-B2E8-74C3C1870268}" type="parTrans" cxnId="{1EB58336-4479-4FD3-B519-4C9A043C6867}">
      <dgm:prSet/>
      <dgm:spPr/>
      <dgm:t>
        <a:bodyPr/>
        <a:lstStyle/>
        <a:p>
          <a:endParaRPr lang="fr-FR" sz="1600"/>
        </a:p>
      </dgm:t>
    </dgm:pt>
    <dgm:pt modelId="{0D76588A-A67D-42ED-9D7C-DD587A593E0A}" type="sibTrans" cxnId="{1EB58336-4479-4FD3-B519-4C9A043C6867}">
      <dgm:prSet/>
      <dgm:spPr/>
      <dgm:t>
        <a:bodyPr/>
        <a:lstStyle/>
        <a:p>
          <a:endParaRPr lang="fr-FR" sz="1600"/>
        </a:p>
      </dgm:t>
    </dgm:pt>
    <dgm:pt modelId="{49880196-46C3-4D4B-B35F-32972F235056}">
      <dgm:prSet custT="1"/>
      <dgm:spPr/>
      <dgm:t>
        <a:bodyPr/>
        <a:lstStyle/>
        <a:p>
          <a:pPr rtl="0"/>
          <a:r>
            <a:rPr lang="en-GB" sz="1600" dirty="0" smtClean="0"/>
            <a:t>Adopted annually</a:t>
          </a:r>
          <a:endParaRPr lang="fr-FR" sz="1600" dirty="0"/>
        </a:p>
      </dgm:t>
    </dgm:pt>
    <dgm:pt modelId="{92036CB1-D285-4EE6-899E-4DAB848555B9}" type="parTrans" cxnId="{60147E1F-92CD-43F3-B2F0-2861EC384981}">
      <dgm:prSet/>
      <dgm:spPr/>
      <dgm:t>
        <a:bodyPr/>
        <a:lstStyle/>
        <a:p>
          <a:endParaRPr lang="fr-FR" sz="1600"/>
        </a:p>
      </dgm:t>
    </dgm:pt>
    <dgm:pt modelId="{F2BA5C07-3856-4F42-BDEB-5FF78E756C69}" type="sibTrans" cxnId="{60147E1F-92CD-43F3-B2F0-2861EC384981}">
      <dgm:prSet/>
      <dgm:spPr/>
      <dgm:t>
        <a:bodyPr/>
        <a:lstStyle/>
        <a:p>
          <a:endParaRPr lang="fr-FR" sz="1600"/>
        </a:p>
      </dgm:t>
    </dgm:pt>
    <dgm:pt modelId="{C3C964D6-FF29-4776-8E5A-31B922ED3986}">
      <dgm:prSet custT="1"/>
      <dgm:spPr/>
      <dgm:t>
        <a:bodyPr/>
        <a:lstStyle/>
        <a:p>
          <a:pPr rtl="0"/>
          <a:r>
            <a:rPr lang="en-GB" sz="1600" dirty="0" smtClean="0"/>
            <a:t>=&gt; A dynamic promotion policy </a:t>
          </a:r>
          <a:endParaRPr lang="fr-FR" sz="1600" dirty="0"/>
        </a:p>
      </dgm:t>
    </dgm:pt>
    <dgm:pt modelId="{ECE1FC69-C7E6-4748-996C-683DF8885EA0}" type="parTrans" cxnId="{99767C16-18EE-402D-89E4-59B401D3BBA9}">
      <dgm:prSet/>
      <dgm:spPr/>
      <dgm:t>
        <a:bodyPr/>
        <a:lstStyle/>
        <a:p>
          <a:endParaRPr lang="fr-FR" sz="1600"/>
        </a:p>
      </dgm:t>
    </dgm:pt>
    <dgm:pt modelId="{D7ECC55A-A24F-4052-8EE3-E770C0465D86}" type="sibTrans" cxnId="{99767C16-18EE-402D-89E4-59B401D3BBA9}">
      <dgm:prSet/>
      <dgm:spPr/>
      <dgm:t>
        <a:bodyPr/>
        <a:lstStyle/>
        <a:p>
          <a:endParaRPr lang="fr-FR" sz="1600"/>
        </a:p>
      </dgm:t>
    </dgm:pt>
    <dgm:pt modelId="{3FB606A0-C1E0-4543-8BAF-D96301F00705}">
      <dgm:prSet custT="1"/>
      <dgm:spPr/>
      <dgm:t>
        <a:bodyPr/>
        <a:lstStyle/>
        <a:p>
          <a:pPr rtl="0"/>
          <a:r>
            <a:rPr lang="en-GB" sz="1600" smtClean="0"/>
            <a:t>=&gt; </a:t>
          </a:r>
          <a:r>
            <a:rPr lang="en-GB" sz="1600" dirty="0" smtClean="0"/>
            <a:t>A policy aligned with the needs of the sector</a:t>
          </a:r>
          <a:endParaRPr lang="fr-FR" sz="1600" dirty="0"/>
        </a:p>
      </dgm:t>
    </dgm:pt>
    <dgm:pt modelId="{49A5D8E1-69CA-4EF2-BF1C-9AEAD6042EF1}" type="parTrans" cxnId="{46C5586E-297A-4E0E-B0AC-0A028574FDE7}">
      <dgm:prSet/>
      <dgm:spPr/>
      <dgm:t>
        <a:bodyPr/>
        <a:lstStyle/>
        <a:p>
          <a:endParaRPr lang="fr-FR" sz="1600"/>
        </a:p>
      </dgm:t>
    </dgm:pt>
    <dgm:pt modelId="{596CC398-5626-4925-A385-E0AD7F148BC1}" type="sibTrans" cxnId="{46C5586E-297A-4E0E-B0AC-0A028574FDE7}">
      <dgm:prSet/>
      <dgm:spPr/>
      <dgm:t>
        <a:bodyPr/>
        <a:lstStyle/>
        <a:p>
          <a:endParaRPr lang="fr-FR" sz="1600"/>
        </a:p>
      </dgm:t>
    </dgm:pt>
    <dgm:pt modelId="{A3737EA5-A672-4283-9FD9-D765798008F0}">
      <dgm:prSet custT="1"/>
      <dgm:spPr/>
      <dgm:t>
        <a:bodyPr/>
        <a:lstStyle/>
        <a:p>
          <a:pPr rtl="0"/>
          <a:r>
            <a:rPr lang="en-GB" sz="1600" smtClean="0"/>
            <a:t>=&gt; </a:t>
          </a:r>
          <a:r>
            <a:rPr lang="en-GB" sz="1600" dirty="0" smtClean="0"/>
            <a:t>Weighted priorities but with a certain flexibility</a:t>
          </a:r>
          <a:endParaRPr lang="fr-FR" sz="1600" dirty="0"/>
        </a:p>
      </dgm:t>
    </dgm:pt>
    <dgm:pt modelId="{4CA703A1-3446-4A2E-94C6-C2DD5C09D208}" type="parTrans" cxnId="{1B6469EB-E4F4-4662-B44D-3C52E2678BC9}">
      <dgm:prSet/>
      <dgm:spPr/>
      <dgm:t>
        <a:bodyPr/>
        <a:lstStyle/>
        <a:p>
          <a:endParaRPr lang="fr-FR" sz="1600"/>
        </a:p>
      </dgm:t>
    </dgm:pt>
    <dgm:pt modelId="{B91035B2-C98A-47A4-A33C-FC7435C717AB}" type="sibTrans" cxnId="{1B6469EB-E4F4-4662-B44D-3C52E2678BC9}">
      <dgm:prSet/>
      <dgm:spPr/>
      <dgm:t>
        <a:bodyPr/>
        <a:lstStyle/>
        <a:p>
          <a:endParaRPr lang="fr-FR" sz="1600"/>
        </a:p>
      </dgm:t>
    </dgm:pt>
    <dgm:pt modelId="{7612A245-D986-47BC-8990-41BC8BC8BE84}">
      <dgm:prSet custT="1"/>
      <dgm:spPr/>
      <dgm:t>
        <a:bodyPr/>
        <a:lstStyle/>
        <a:p>
          <a:pPr rtl="0"/>
          <a:r>
            <a:rPr lang="en-GB" sz="1600" smtClean="0"/>
            <a:t>=&gt; </a:t>
          </a:r>
          <a:r>
            <a:rPr lang="en-GB" sz="1600" dirty="0" smtClean="0"/>
            <a:t>Possibility to adjust it each year</a:t>
          </a:r>
          <a:endParaRPr lang="fr-FR" sz="1600" dirty="0"/>
        </a:p>
      </dgm:t>
    </dgm:pt>
    <dgm:pt modelId="{45389475-9F3C-49EC-8173-B973345DFF20}" type="parTrans" cxnId="{A61F5C9E-0EAE-40C3-A00E-48D084A86E3C}">
      <dgm:prSet/>
      <dgm:spPr/>
      <dgm:t>
        <a:bodyPr/>
        <a:lstStyle/>
        <a:p>
          <a:endParaRPr lang="fr-FR" sz="1600"/>
        </a:p>
      </dgm:t>
    </dgm:pt>
    <dgm:pt modelId="{72AB5611-A1E9-43F0-AB57-5ADD0A810570}" type="sibTrans" cxnId="{A61F5C9E-0EAE-40C3-A00E-48D084A86E3C}">
      <dgm:prSet/>
      <dgm:spPr/>
      <dgm:t>
        <a:bodyPr/>
        <a:lstStyle/>
        <a:p>
          <a:endParaRPr lang="fr-FR" sz="1600"/>
        </a:p>
      </dgm:t>
    </dgm:pt>
    <dgm:pt modelId="{640FC15B-BD66-4F1B-B8D4-D2E50A555EA9}" type="pres">
      <dgm:prSet presAssocID="{AD848949-BE07-471B-92F5-383665A0E642}" presName="Name0" presStyleCnt="0">
        <dgm:presLayoutVars>
          <dgm:chMax val="5"/>
          <dgm:chPref val="5"/>
          <dgm:dir/>
          <dgm:animLvl val="lvl"/>
        </dgm:presLayoutVars>
      </dgm:prSet>
      <dgm:spPr/>
      <dgm:t>
        <a:bodyPr/>
        <a:lstStyle/>
        <a:p>
          <a:endParaRPr lang="fr-FR"/>
        </a:p>
      </dgm:t>
    </dgm:pt>
    <dgm:pt modelId="{23836130-D95B-4604-91E1-1139FAFE04AB}" type="pres">
      <dgm:prSet presAssocID="{9E5C48C1-54A2-4130-8D66-3C8FAFC575E5}" presName="parentText1" presStyleLbl="node1" presStyleIdx="0" presStyleCnt="4">
        <dgm:presLayoutVars>
          <dgm:chMax/>
          <dgm:chPref val="3"/>
          <dgm:bulletEnabled val="1"/>
        </dgm:presLayoutVars>
      </dgm:prSet>
      <dgm:spPr/>
      <dgm:t>
        <a:bodyPr/>
        <a:lstStyle/>
        <a:p>
          <a:endParaRPr lang="fr-FR"/>
        </a:p>
      </dgm:t>
    </dgm:pt>
    <dgm:pt modelId="{BF41A2AE-5CDC-4ADB-A017-8F12FBA188DA}" type="pres">
      <dgm:prSet presAssocID="{9E5C48C1-54A2-4130-8D66-3C8FAFC575E5}" presName="childText1" presStyleLbl="solidAlignAcc1" presStyleIdx="0" presStyleCnt="4" custScaleX="101617" custScaleY="55078" custLinFactNeighborX="756" custLinFactNeighborY="-23362">
        <dgm:presLayoutVars>
          <dgm:chMax val="0"/>
          <dgm:chPref val="0"/>
          <dgm:bulletEnabled val="1"/>
        </dgm:presLayoutVars>
      </dgm:prSet>
      <dgm:spPr/>
      <dgm:t>
        <a:bodyPr/>
        <a:lstStyle/>
        <a:p>
          <a:endParaRPr lang="fr-FR"/>
        </a:p>
      </dgm:t>
    </dgm:pt>
    <dgm:pt modelId="{2B7E785B-81BA-4A16-AC92-5821197BF555}" type="pres">
      <dgm:prSet presAssocID="{927CB935-3631-40CE-8556-C808F3D7B014}" presName="parentText2" presStyleLbl="node1" presStyleIdx="1" presStyleCnt="4">
        <dgm:presLayoutVars>
          <dgm:chMax/>
          <dgm:chPref val="3"/>
          <dgm:bulletEnabled val="1"/>
        </dgm:presLayoutVars>
      </dgm:prSet>
      <dgm:spPr/>
      <dgm:t>
        <a:bodyPr/>
        <a:lstStyle/>
        <a:p>
          <a:endParaRPr lang="fr-FR"/>
        </a:p>
      </dgm:t>
    </dgm:pt>
    <dgm:pt modelId="{FCF82E48-C0C8-47B1-A164-4DB26B7D8344}" type="pres">
      <dgm:prSet presAssocID="{927CB935-3631-40CE-8556-C808F3D7B014}" presName="childText2" presStyleLbl="solidAlignAcc1" presStyleIdx="1" presStyleCnt="4" custScaleY="52326" custLinFactNeighborX="585" custLinFactNeighborY="-24490">
        <dgm:presLayoutVars>
          <dgm:chMax val="0"/>
          <dgm:chPref val="0"/>
          <dgm:bulletEnabled val="1"/>
        </dgm:presLayoutVars>
      </dgm:prSet>
      <dgm:spPr/>
      <dgm:t>
        <a:bodyPr/>
        <a:lstStyle/>
        <a:p>
          <a:endParaRPr lang="fr-FR"/>
        </a:p>
      </dgm:t>
    </dgm:pt>
    <dgm:pt modelId="{481906C7-8FA2-417D-AF04-23AA9D5EEB3A}" type="pres">
      <dgm:prSet presAssocID="{78CA202E-CD08-46AD-85EE-592F91694CD1}" presName="parentText3" presStyleLbl="node1" presStyleIdx="2" presStyleCnt="4">
        <dgm:presLayoutVars>
          <dgm:chMax/>
          <dgm:chPref val="3"/>
          <dgm:bulletEnabled val="1"/>
        </dgm:presLayoutVars>
      </dgm:prSet>
      <dgm:spPr/>
      <dgm:t>
        <a:bodyPr/>
        <a:lstStyle/>
        <a:p>
          <a:endParaRPr lang="fr-FR"/>
        </a:p>
      </dgm:t>
    </dgm:pt>
    <dgm:pt modelId="{0DE7D926-5220-4FCC-A155-C1E127F51AFD}" type="pres">
      <dgm:prSet presAssocID="{78CA202E-CD08-46AD-85EE-592F91694CD1}" presName="childText3" presStyleLbl="solidAlignAcc1" presStyleIdx="2" presStyleCnt="4" custScaleY="55181" custLinFactNeighborX="628" custLinFactNeighborY="-23308">
        <dgm:presLayoutVars>
          <dgm:chMax val="0"/>
          <dgm:chPref val="0"/>
          <dgm:bulletEnabled val="1"/>
        </dgm:presLayoutVars>
      </dgm:prSet>
      <dgm:spPr/>
      <dgm:t>
        <a:bodyPr/>
        <a:lstStyle/>
        <a:p>
          <a:endParaRPr lang="fr-FR"/>
        </a:p>
      </dgm:t>
    </dgm:pt>
    <dgm:pt modelId="{44D9AD09-322F-4EEA-B4D8-FC6EE2BCA146}" type="pres">
      <dgm:prSet presAssocID="{49880196-46C3-4D4B-B35F-32972F235056}" presName="parentText4" presStyleLbl="node1" presStyleIdx="3" presStyleCnt="4">
        <dgm:presLayoutVars>
          <dgm:chMax/>
          <dgm:chPref val="3"/>
          <dgm:bulletEnabled val="1"/>
        </dgm:presLayoutVars>
      </dgm:prSet>
      <dgm:spPr/>
      <dgm:t>
        <a:bodyPr/>
        <a:lstStyle/>
        <a:p>
          <a:endParaRPr lang="fr-FR"/>
        </a:p>
      </dgm:t>
    </dgm:pt>
    <dgm:pt modelId="{8700F854-069D-4D02-AA0D-118B246AA91D}" type="pres">
      <dgm:prSet presAssocID="{49880196-46C3-4D4B-B35F-32972F235056}" presName="childText4" presStyleLbl="solidAlignAcc1" presStyleIdx="3" presStyleCnt="4" custScaleY="47261" custLinFactNeighborX="265" custLinFactNeighborY="-26638">
        <dgm:presLayoutVars>
          <dgm:chMax val="0"/>
          <dgm:chPref val="0"/>
          <dgm:bulletEnabled val="1"/>
        </dgm:presLayoutVars>
      </dgm:prSet>
      <dgm:spPr/>
      <dgm:t>
        <a:bodyPr/>
        <a:lstStyle/>
        <a:p>
          <a:endParaRPr lang="fr-FR"/>
        </a:p>
      </dgm:t>
    </dgm:pt>
  </dgm:ptLst>
  <dgm:cxnLst>
    <dgm:cxn modelId="{6117D154-29AF-4D4B-BC2A-FBB384ADDB9E}" type="presOf" srcId="{78CA202E-CD08-46AD-85EE-592F91694CD1}" destId="{481906C7-8FA2-417D-AF04-23AA9D5EEB3A}" srcOrd="0" destOrd="0" presId="urn:microsoft.com/office/officeart/2009/3/layout/IncreasingArrowsProcess"/>
    <dgm:cxn modelId="{1B6469EB-E4F4-4662-B44D-3C52E2678BC9}" srcId="{78CA202E-CD08-46AD-85EE-592F91694CD1}" destId="{A3737EA5-A672-4283-9FD9-D765798008F0}" srcOrd="0" destOrd="0" parTransId="{4CA703A1-3446-4A2E-94C6-C2DD5C09D208}" sibTransId="{B91035B2-C98A-47A4-A33C-FC7435C717AB}"/>
    <dgm:cxn modelId="{85652FA4-CDD9-4DC6-ADE0-0FE91D42E0BF}" type="presOf" srcId="{49880196-46C3-4D4B-B35F-32972F235056}" destId="{44D9AD09-322F-4EEA-B4D8-FC6EE2BCA146}" srcOrd="0" destOrd="0" presId="urn:microsoft.com/office/officeart/2009/3/layout/IncreasingArrowsProcess"/>
    <dgm:cxn modelId="{2C2DAE06-03B6-4515-A1F4-EFF9C5F5532D}" srcId="{AD848949-BE07-471B-92F5-383665A0E642}" destId="{9E5C48C1-54A2-4130-8D66-3C8FAFC575E5}" srcOrd="0" destOrd="0" parTransId="{5A99701E-088A-4370-BDD8-0FC9CE5DBD9D}" sibTransId="{A6A9526F-821D-4E7E-85AF-DCBCFC3AD81F}"/>
    <dgm:cxn modelId="{6C11FC51-7524-4AF0-8BBB-21F57187857F}" type="presOf" srcId="{AD848949-BE07-471B-92F5-383665A0E642}" destId="{640FC15B-BD66-4F1B-B8D4-D2E50A555EA9}" srcOrd="0" destOrd="0" presId="urn:microsoft.com/office/officeart/2009/3/layout/IncreasingArrowsProcess"/>
    <dgm:cxn modelId="{99767C16-18EE-402D-89E4-59B401D3BBA9}" srcId="{9E5C48C1-54A2-4130-8D66-3C8FAFC575E5}" destId="{C3C964D6-FF29-4776-8E5A-31B922ED3986}" srcOrd="0" destOrd="0" parTransId="{ECE1FC69-C7E6-4748-996C-683DF8885EA0}" sibTransId="{D7ECC55A-A24F-4052-8EE3-E770C0465D86}"/>
    <dgm:cxn modelId="{FE7EC48C-6566-4E5C-957B-FE865CAB4919}" type="presOf" srcId="{C3C964D6-FF29-4776-8E5A-31B922ED3986}" destId="{BF41A2AE-5CDC-4ADB-A017-8F12FBA188DA}" srcOrd="0" destOrd="0" presId="urn:microsoft.com/office/officeart/2009/3/layout/IncreasingArrowsProcess"/>
    <dgm:cxn modelId="{60147E1F-92CD-43F3-B2F0-2861EC384981}" srcId="{AD848949-BE07-471B-92F5-383665A0E642}" destId="{49880196-46C3-4D4B-B35F-32972F235056}" srcOrd="3" destOrd="0" parTransId="{92036CB1-D285-4EE6-899E-4DAB848555B9}" sibTransId="{F2BA5C07-3856-4F42-BDEB-5FF78E756C69}"/>
    <dgm:cxn modelId="{46C5586E-297A-4E0E-B0AC-0A028574FDE7}" srcId="{927CB935-3631-40CE-8556-C808F3D7B014}" destId="{3FB606A0-C1E0-4543-8BAF-D96301F00705}" srcOrd="0" destOrd="0" parTransId="{49A5D8E1-69CA-4EF2-BF1C-9AEAD6042EF1}" sibTransId="{596CC398-5626-4925-A385-E0AD7F148BC1}"/>
    <dgm:cxn modelId="{37354A4F-51A0-4251-9C75-A57D56F872FA}" type="presOf" srcId="{3FB606A0-C1E0-4543-8BAF-D96301F00705}" destId="{FCF82E48-C0C8-47B1-A164-4DB26B7D8344}" srcOrd="0" destOrd="0" presId="urn:microsoft.com/office/officeart/2009/3/layout/IncreasingArrowsProcess"/>
    <dgm:cxn modelId="{A61F5C9E-0EAE-40C3-A00E-48D084A86E3C}" srcId="{49880196-46C3-4D4B-B35F-32972F235056}" destId="{7612A245-D986-47BC-8990-41BC8BC8BE84}" srcOrd="0" destOrd="0" parTransId="{45389475-9F3C-49EC-8173-B973345DFF20}" sibTransId="{72AB5611-A1E9-43F0-AB57-5ADD0A810570}"/>
    <dgm:cxn modelId="{1578A642-7176-4D13-B37F-D028D10C8A61}" type="presOf" srcId="{A3737EA5-A672-4283-9FD9-D765798008F0}" destId="{0DE7D926-5220-4FCC-A155-C1E127F51AFD}" srcOrd="0" destOrd="0" presId="urn:microsoft.com/office/officeart/2009/3/layout/IncreasingArrowsProcess"/>
    <dgm:cxn modelId="{F10BA737-E3B7-4A14-89D1-49C59FF961B2}" type="presOf" srcId="{9E5C48C1-54A2-4130-8D66-3C8FAFC575E5}" destId="{23836130-D95B-4604-91E1-1139FAFE04AB}" srcOrd="0" destOrd="0" presId="urn:microsoft.com/office/officeart/2009/3/layout/IncreasingArrowsProcess"/>
    <dgm:cxn modelId="{00A4DB76-3C7D-42DA-ABED-AD109364D473}" type="presOf" srcId="{7612A245-D986-47BC-8990-41BC8BC8BE84}" destId="{8700F854-069D-4D02-AA0D-118B246AA91D}" srcOrd="0" destOrd="0" presId="urn:microsoft.com/office/officeart/2009/3/layout/IncreasingArrowsProcess"/>
    <dgm:cxn modelId="{1EB58336-4479-4FD3-B519-4C9A043C6867}" srcId="{AD848949-BE07-471B-92F5-383665A0E642}" destId="{78CA202E-CD08-46AD-85EE-592F91694CD1}" srcOrd="2" destOrd="0" parTransId="{21304AA6-28DB-4B9E-B2E8-74C3C1870268}" sibTransId="{0D76588A-A67D-42ED-9D7C-DD587A593E0A}"/>
    <dgm:cxn modelId="{3C8D4C82-B0B8-4052-92DE-534036DCD6D6}" type="presOf" srcId="{927CB935-3631-40CE-8556-C808F3D7B014}" destId="{2B7E785B-81BA-4A16-AC92-5821197BF555}" srcOrd="0" destOrd="0" presId="urn:microsoft.com/office/officeart/2009/3/layout/IncreasingArrowsProcess"/>
    <dgm:cxn modelId="{DF56422C-BF70-449D-B9CF-1E5B3B8D34F7}" srcId="{AD848949-BE07-471B-92F5-383665A0E642}" destId="{927CB935-3631-40CE-8556-C808F3D7B014}" srcOrd="1" destOrd="0" parTransId="{509836F8-5E54-4A94-981F-DEEDE584E987}" sibTransId="{0B9490DB-7E05-45C4-B80C-5E6D17B771B7}"/>
    <dgm:cxn modelId="{0D5A3651-C780-4BAA-A2CA-F832C2F4CA24}" type="presParOf" srcId="{640FC15B-BD66-4F1B-B8D4-D2E50A555EA9}" destId="{23836130-D95B-4604-91E1-1139FAFE04AB}" srcOrd="0" destOrd="0" presId="urn:microsoft.com/office/officeart/2009/3/layout/IncreasingArrowsProcess"/>
    <dgm:cxn modelId="{D7FFCF15-7361-4994-B054-05B5FA0A510A}" type="presParOf" srcId="{640FC15B-BD66-4F1B-B8D4-D2E50A555EA9}" destId="{BF41A2AE-5CDC-4ADB-A017-8F12FBA188DA}" srcOrd="1" destOrd="0" presId="urn:microsoft.com/office/officeart/2009/3/layout/IncreasingArrowsProcess"/>
    <dgm:cxn modelId="{25A13C1D-CAE7-477A-8DA9-AD704BEDAD3A}" type="presParOf" srcId="{640FC15B-BD66-4F1B-B8D4-D2E50A555EA9}" destId="{2B7E785B-81BA-4A16-AC92-5821197BF555}" srcOrd="2" destOrd="0" presId="urn:microsoft.com/office/officeart/2009/3/layout/IncreasingArrowsProcess"/>
    <dgm:cxn modelId="{B3E8CE67-3553-420B-BA2A-6D86D87C2032}" type="presParOf" srcId="{640FC15B-BD66-4F1B-B8D4-D2E50A555EA9}" destId="{FCF82E48-C0C8-47B1-A164-4DB26B7D8344}" srcOrd="3" destOrd="0" presId="urn:microsoft.com/office/officeart/2009/3/layout/IncreasingArrowsProcess"/>
    <dgm:cxn modelId="{FA96816E-10BF-4D3A-924D-F527A84857AA}" type="presParOf" srcId="{640FC15B-BD66-4F1B-B8D4-D2E50A555EA9}" destId="{481906C7-8FA2-417D-AF04-23AA9D5EEB3A}" srcOrd="4" destOrd="0" presId="urn:microsoft.com/office/officeart/2009/3/layout/IncreasingArrowsProcess"/>
    <dgm:cxn modelId="{422EE84A-3C61-44CF-BEA5-F5269546DE7C}" type="presParOf" srcId="{640FC15B-BD66-4F1B-B8D4-D2E50A555EA9}" destId="{0DE7D926-5220-4FCC-A155-C1E127F51AFD}" srcOrd="5" destOrd="0" presId="urn:microsoft.com/office/officeart/2009/3/layout/IncreasingArrowsProcess"/>
    <dgm:cxn modelId="{D2AE97A1-3C79-4173-B942-EEF78F44FFFE}" type="presParOf" srcId="{640FC15B-BD66-4F1B-B8D4-D2E50A555EA9}" destId="{44D9AD09-322F-4EEA-B4D8-FC6EE2BCA146}" srcOrd="6" destOrd="0" presId="urn:microsoft.com/office/officeart/2009/3/layout/IncreasingArrowsProcess"/>
    <dgm:cxn modelId="{C460E57B-7D1B-4800-B8F4-3A882787B80F}" type="presParOf" srcId="{640FC15B-BD66-4F1B-B8D4-D2E50A555EA9}" destId="{8700F854-069D-4D02-AA0D-118B246AA91D}" srcOrd="7"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836130-D95B-4604-91E1-1139FAFE04AB}">
      <dsp:nvSpPr>
        <dsp:cNvPr id="0" name=""/>
        <dsp:cNvSpPr/>
      </dsp:nvSpPr>
      <dsp:spPr>
        <a:xfrm>
          <a:off x="83314" y="494828"/>
          <a:ext cx="8431108" cy="1227442"/>
        </a:xfrm>
        <a:prstGeom prst="rightArrow">
          <a:avLst>
            <a:gd name="adj1" fmla="val 50000"/>
            <a:gd name="adj2" fmla="val 50000"/>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The tool to define the promotion strategy</a:t>
          </a:r>
          <a:endParaRPr lang="fr-FR" sz="1600" kern="1200" dirty="0"/>
        </a:p>
      </dsp:txBody>
      <dsp:txXfrm>
        <a:off x="83314" y="801689"/>
        <a:ext cx="8124248" cy="613721"/>
      </dsp:txXfrm>
    </dsp:sp>
    <dsp:sp modelId="{BF41A2AE-5CDC-4ADB-A017-8F12FBA188DA}">
      <dsp:nvSpPr>
        <dsp:cNvPr id="0" name=""/>
        <dsp:cNvSpPr/>
      </dsp:nvSpPr>
      <dsp:spPr>
        <a:xfrm>
          <a:off x="82294" y="1422909"/>
          <a:ext cx="1974794" cy="1250490"/>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dirty="0" smtClean="0"/>
            <a:t>=&gt; A dynamic promotion policy </a:t>
          </a:r>
          <a:endParaRPr lang="fr-FR" sz="1600" kern="1200" dirty="0"/>
        </a:p>
      </dsp:txBody>
      <dsp:txXfrm>
        <a:off x="82294" y="1422909"/>
        <a:ext cx="1974794" cy="1250490"/>
      </dsp:txXfrm>
    </dsp:sp>
    <dsp:sp modelId="{2B7E785B-81BA-4A16-AC92-5821197BF555}">
      <dsp:nvSpPr>
        <dsp:cNvPr id="0" name=""/>
        <dsp:cNvSpPr/>
      </dsp:nvSpPr>
      <dsp:spPr>
        <a:xfrm>
          <a:off x="2026684" y="903830"/>
          <a:ext cx="6487737" cy="1227442"/>
        </a:xfrm>
        <a:prstGeom prst="rightArrow">
          <a:avLst>
            <a:gd name="adj1" fmla="val 50000"/>
            <a:gd name="adj2" fmla="val 50000"/>
          </a:avLst>
        </a:prstGeom>
        <a:solidFill>
          <a:schemeClr val="accent2">
            <a:shade val="50000"/>
            <a:hueOff val="0"/>
            <a:satOff val="-16266"/>
            <a:lumOff val="263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With the input of the sector</a:t>
          </a:r>
          <a:endParaRPr lang="fr-FR" sz="1600" kern="1200" dirty="0"/>
        </a:p>
      </dsp:txBody>
      <dsp:txXfrm>
        <a:off x="2026684" y="1210691"/>
        <a:ext cx="6180877" cy="613721"/>
      </dsp:txXfrm>
    </dsp:sp>
    <dsp:sp modelId="{FCF82E48-C0C8-47B1-A164-4DB26B7D8344}">
      <dsp:nvSpPr>
        <dsp:cNvPr id="0" name=""/>
        <dsp:cNvSpPr/>
      </dsp:nvSpPr>
      <dsp:spPr>
        <a:xfrm>
          <a:off x="2038053" y="1837920"/>
          <a:ext cx="1943370" cy="1157728"/>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smtClean="0"/>
            <a:t>=&gt; </a:t>
          </a:r>
          <a:r>
            <a:rPr lang="en-GB" sz="1600" kern="1200" dirty="0" smtClean="0"/>
            <a:t>A policy aligned with the needs of the sector</a:t>
          </a:r>
          <a:endParaRPr lang="fr-FR" sz="1600" kern="1200" dirty="0"/>
        </a:p>
      </dsp:txBody>
      <dsp:txXfrm>
        <a:off x="2038053" y="1837920"/>
        <a:ext cx="1943370" cy="1157728"/>
      </dsp:txXfrm>
    </dsp:sp>
    <dsp:sp modelId="{481906C7-8FA2-417D-AF04-23AA9D5EEB3A}">
      <dsp:nvSpPr>
        <dsp:cNvPr id="0" name=""/>
        <dsp:cNvSpPr/>
      </dsp:nvSpPr>
      <dsp:spPr>
        <a:xfrm>
          <a:off x="3970055" y="1312833"/>
          <a:ext cx="4544367" cy="1227442"/>
        </a:xfrm>
        <a:prstGeom prst="rightArrow">
          <a:avLst>
            <a:gd name="adj1" fmla="val 50000"/>
            <a:gd name="adj2" fmla="val 50000"/>
          </a:avLst>
        </a:prstGeom>
        <a:solidFill>
          <a:schemeClr val="accent2">
            <a:shade val="50000"/>
            <a:hueOff val="0"/>
            <a:satOff val="-32532"/>
            <a:lumOff val="527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Defines priorities with a dedicated budget</a:t>
          </a:r>
          <a:endParaRPr lang="fr-FR" sz="1600" kern="1200" dirty="0"/>
        </a:p>
      </dsp:txBody>
      <dsp:txXfrm>
        <a:off x="3970055" y="1619694"/>
        <a:ext cx="4237507" cy="613721"/>
      </dsp:txXfrm>
    </dsp:sp>
    <dsp:sp modelId="{0DE7D926-5220-4FCC-A155-C1E127F51AFD}">
      <dsp:nvSpPr>
        <dsp:cNvPr id="0" name=""/>
        <dsp:cNvSpPr/>
      </dsp:nvSpPr>
      <dsp:spPr>
        <a:xfrm>
          <a:off x="3982259" y="2241358"/>
          <a:ext cx="1943370" cy="1229059"/>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smtClean="0"/>
            <a:t>=&gt; </a:t>
          </a:r>
          <a:r>
            <a:rPr lang="en-GB" sz="1600" kern="1200" dirty="0" smtClean="0"/>
            <a:t>Weighted priorities but with a certain flexibility</a:t>
          </a:r>
          <a:endParaRPr lang="fr-FR" sz="1600" kern="1200" dirty="0"/>
        </a:p>
      </dsp:txBody>
      <dsp:txXfrm>
        <a:off x="3982259" y="2241358"/>
        <a:ext cx="1943370" cy="1229059"/>
      </dsp:txXfrm>
    </dsp:sp>
    <dsp:sp modelId="{44D9AD09-322F-4EEA-B4D8-FC6EE2BCA146}">
      <dsp:nvSpPr>
        <dsp:cNvPr id="0" name=""/>
        <dsp:cNvSpPr/>
      </dsp:nvSpPr>
      <dsp:spPr>
        <a:xfrm>
          <a:off x="5913425" y="1721835"/>
          <a:ext cx="2600996" cy="1227442"/>
        </a:xfrm>
        <a:prstGeom prst="rightArrow">
          <a:avLst>
            <a:gd name="adj1" fmla="val 50000"/>
            <a:gd name="adj2" fmla="val 50000"/>
          </a:avLst>
        </a:prstGeom>
        <a:solidFill>
          <a:schemeClr val="accent2">
            <a:shade val="50000"/>
            <a:hueOff val="0"/>
            <a:satOff val="-16266"/>
            <a:lumOff val="263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Adopted annually</a:t>
          </a:r>
          <a:endParaRPr lang="fr-FR" sz="1600" kern="1200" dirty="0"/>
        </a:p>
      </dsp:txBody>
      <dsp:txXfrm>
        <a:off x="5913425" y="2028696"/>
        <a:ext cx="2294136" cy="613721"/>
      </dsp:txXfrm>
    </dsp:sp>
    <dsp:sp modelId="{8700F854-069D-4D02-AA0D-118B246AA91D}">
      <dsp:nvSpPr>
        <dsp:cNvPr id="0" name=""/>
        <dsp:cNvSpPr/>
      </dsp:nvSpPr>
      <dsp:spPr>
        <a:xfrm>
          <a:off x="5918622" y="2664322"/>
          <a:ext cx="1961075" cy="1064993"/>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smtClean="0"/>
            <a:t>=&gt; </a:t>
          </a:r>
          <a:r>
            <a:rPr lang="en-GB" sz="1600" kern="1200" dirty="0" smtClean="0"/>
            <a:t>Possibility to adjust it each year</a:t>
          </a:r>
          <a:endParaRPr lang="fr-FR" sz="1600" kern="1200" dirty="0"/>
        </a:p>
      </dsp:txBody>
      <dsp:txXfrm>
        <a:off x="5918622" y="2664322"/>
        <a:ext cx="1961075" cy="1064993"/>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45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45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lgn="r">
              <a:defRPr sz="1200" b="0">
                <a:solidFill>
                  <a:schemeClr val="tx1"/>
                </a:solidFill>
                <a:latin typeface="Arial" charset="0"/>
              </a:defRPr>
            </a:lvl1pPr>
          </a:lstStyle>
          <a:p>
            <a:pPr>
              <a:defRPr/>
            </a:pPr>
            <a:fld id="{F2857E09-ADEE-4BE4-BD99-0CE761370E6A}" type="slidenum">
              <a:rPr lang="en-GB"/>
              <a:pPr>
                <a:defRPr/>
              </a:pPr>
              <a:t>‹#›</a:t>
            </a:fld>
            <a:endParaRPr lang="en-GB"/>
          </a:p>
        </p:txBody>
      </p:sp>
    </p:spTree>
    <p:extLst>
      <p:ext uri="{BB962C8B-B14F-4D97-AF65-F5344CB8AC3E}">
        <p14:creationId xmlns:p14="http://schemas.microsoft.com/office/powerpoint/2010/main" val="3263663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45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8916" name="Rectangle 4"/>
          <p:cNvSpPr>
            <a:spLocks noGrp="1" noRot="1" noChangeAspect="1" noChangeArrowheads="1" noTextEdit="1"/>
          </p:cNvSpPr>
          <p:nvPr>
            <p:ph type="sldImg" idx="2"/>
          </p:nvPr>
        </p:nvSpPr>
        <p:spPr bwMode="auto">
          <a:xfrm>
            <a:off x="9159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1038" y="4722813"/>
            <a:ext cx="5443537" cy="447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45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lgn="r">
              <a:defRPr sz="1200" b="0">
                <a:solidFill>
                  <a:schemeClr val="tx1"/>
                </a:solidFill>
                <a:latin typeface="Arial" charset="0"/>
              </a:defRPr>
            </a:lvl1pPr>
          </a:lstStyle>
          <a:p>
            <a:pPr>
              <a:defRPr/>
            </a:pPr>
            <a:fld id="{B17060C3-425A-40C8-96DE-44F040BD2858}" type="slidenum">
              <a:rPr lang="en-GB"/>
              <a:pPr>
                <a:defRPr/>
              </a:pPr>
              <a:t>‹#›</a:t>
            </a:fld>
            <a:endParaRPr lang="en-GB"/>
          </a:p>
        </p:txBody>
      </p:sp>
    </p:spTree>
    <p:extLst>
      <p:ext uri="{BB962C8B-B14F-4D97-AF65-F5344CB8AC3E}">
        <p14:creationId xmlns:p14="http://schemas.microsoft.com/office/powerpoint/2010/main" val="3329139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3</a:t>
            </a:fld>
            <a:endParaRPr lang="en-GB"/>
          </a:p>
        </p:txBody>
      </p:sp>
    </p:spTree>
    <p:extLst>
      <p:ext uri="{BB962C8B-B14F-4D97-AF65-F5344CB8AC3E}">
        <p14:creationId xmlns:p14="http://schemas.microsoft.com/office/powerpoint/2010/main" val="2695125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5</a:t>
            </a:fld>
            <a:endParaRPr lang="en-GB"/>
          </a:p>
        </p:txBody>
      </p:sp>
    </p:spTree>
    <p:extLst>
      <p:ext uri="{BB962C8B-B14F-4D97-AF65-F5344CB8AC3E}">
        <p14:creationId xmlns:p14="http://schemas.microsoft.com/office/powerpoint/2010/main" val="271489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pPr marL="0" indent="0">
              <a:buFont typeface="Arial" panose="020B0604020202020204" pitchFamily="34" charset="0"/>
              <a:buNone/>
            </a:pPr>
            <a:r>
              <a:rPr lang="en-US" altLang="en-US" b="1" dirty="0" smtClean="0">
                <a:latin typeface="Arial" pitchFamily="34" charset="0"/>
              </a:rPr>
              <a:t>1.</a:t>
            </a:r>
            <a:r>
              <a:rPr lang="en-US" altLang="en-US" b="1" baseline="0" dirty="0" smtClean="0">
                <a:latin typeface="Arial" pitchFamily="34" charset="0"/>
              </a:rPr>
              <a:t> Union </a:t>
            </a:r>
            <a:r>
              <a:rPr lang="en-US" altLang="en-US" b="1" baseline="0" dirty="0" err="1" smtClean="0">
                <a:latin typeface="Arial" pitchFamily="34" charset="0"/>
              </a:rPr>
              <a:t>cofinancing</a:t>
            </a:r>
            <a:r>
              <a:rPr lang="en-US" altLang="en-US" b="1" baseline="0" dirty="0" smtClean="0">
                <a:latin typeface="Arial" pitchFamily="34" charset="0"/>
              </a:rPr>
              <a:t> of promotion </a:t>
            </a:r>
            <a:r>
              <a:rPr lang="en-US" altLang="en-US" b="1" baseline="0" dirty="0" err="1" smtClean="0">
                <a:latin typeface="Arial" pitchFamily="34" charset="0"/>
              </a:rPr>
              <a:t>programmes</a:t>
            </a:r>
            <a:endParaRPr lang="en-US" altLang="en-US" b="1" dirty="0" smtClean="0">
              <a:latin typeface="Arial" pitchFamily="34" charset="0"/>
            </a:endParaRPr>
          </a:p>
          <a:p>
            <a:pPr marL="171450" indent="-171450">
              <a:buFont typeface="Arial" panose="020B0604020202020204" pitchFamily="34" charset="0"/>
              <a:buChar char="•"/>
            </a:pPr>
            <a:r>
              <a:rPr lang="en-US" altLang="en-US" dirty="0" smtClean="0">
                <a:latin typeface="Arial" pitchFamily="34" charset="0"/>
              </a:rPr>
              <a:t>Potatoes are in </a:t>
            </a:r>
            <a:r>
              <a:rPr lang="en-US" altLang="en-US" baseline="0" dirty="0" smtClean="0">
                <a:latin typeface="Arial" pitchFamily="34" charset="0"/>
              </a:rPr>
              <a:t>Annex I to the TFEU, thus eligible for promotion policy</a:t>
            </a:r>
          </a:p>
          <a:p>
            <a:pPr marL="171450" indent="-171450">
              <a:buFont typeface="Arial" panose="020B0604020202020204" pitchFamily="34" charset="0"/>
              <a:buChar char="•"/>
            </a:pPr>
            <a:r>
              <a:rPr lang="en-US" altLang="en-US" baseline="0" dirty="0" smtClean="0">
                <a:latin typeface="Arial" pitchFamily="34" charset="0"/>
              </a:rPr>
              <a:t>In 2017, sector could apply under all priorities except the ones earmarked for dairy and pork  and beef in 3. countries; In budget terms 111,9 </a:t>
            </a:r>
            <a:r>
              <a:rPr lang="en-GB" altLang="en-US" baseline="0" noProof="0" dirty="0" err="1" smtClean="0">
                <a:latin typeface="Arial" pitchFamily="34" charset="0"/>
              </a:rPr>
              <a:t>mio</a:t>
            </a:r>
            <a:r>
              <a:rPr lang="en-US" altLang="en-US" baseline="0" dirty="0" smtClean="0">
                <a:latin typeface="Arial" pitchFamily="34" charset="0"/>
              </a:rPr>
              <a:t> euro of the total of 128.5 </a:t>
            </a:r>
            <a:r>
              <a:rPr lang="en-US" altLang="en-US" baseline="0" dirty="0" err="1" smtClean="0">
                <a:latin typeface="Arial" pitchFamily="34" charset="0"/>
              </a:rPr>
              <a:t>mio</a:t>
            </a:r>
            <a:r>
              <a:rPr lang="en-US" altLang="en-US" baseline="0" dirty="0" smtClean="0">
                <a:latin typeface="Arial" pitchFamily="34" charset="0"/>
              </a:rPr>
              <a:t> published by the 2 calls</a:t>
            </a:r>
          </a:p>
          <a:p>
            <a:pPr marL="171450" indent="-171450">
              <a:buFont typeface="Arial" panose="020B0604020202020204" pitchFamily="34" charset="0"/>
              <a:buChar char="•"/>
            </a:pPr>
            <a:r>
              <a:rPr lang="en-US" altLang="en-US" baseline="0" dirty="0" smtClean="0">
                <a:latin typeface="Arial" pitchFamily="34" charset="0"/>
              </a:rPr>
              <a:t>Similarly, simple </a:t>
            </a:r>
            <a:r>
              <a:rPr lang="en-US" altLang="en-US" baseline="0" dirty="0" err="1" smtClean="0">
                <a:latin typeface="Arial" pitchFamily="34" charset="0"/>
              </a:rPr>
              <a:t>programmes</a:t>
            </a:r>
            <a:r>
              <a:rPr lang="en-US" altLang="en-US" baseline="0" dirty="0" smtClean="0">
                <a:latin typeface="Arial" pitchFamily="34" charset="0"/>
              </a:rPr>
              <a:t> promoting potatoes in TC were eligible as well as multi </a:t>
            </a:r>
            <a:r>
              <a:rPr lang="en-US" altLang="en-US" baseline="0" dirty="0" err="1" smtClean="0">
                <a:latin typeface="Arial" pitchFamily="34" charset="0"/>
              </a:rPr>
              <a:t>programmes</a:t>
            </a:r>
            <a:r>
              <a:rPr lang="en-US" altLang="en-US" baseline="0" dirty="0" smtClean="0">
                <a:latin typeface="Arial" pitchFamily="34" charset="0"/>
              </a:rPr>
              <a:t> under topics B &amp; C</a:t>
            </a:r>
          </a:p>
          <a:p>
            <a:pPr marL="0" indent="0">
              <a:buFont typeface="Arial" panose="020B0604020202020204" pitchFamily="34" charset="0"/>
              <a:buNone/>
            </a:pPr>
            <a:endParaRPr lang="en-US" altLang="en-US" dirty="0" smtClean="0">
              <a:latin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smtClean="0"/>
              <a:t>2.</a:t>
            </a:r>
            <a:r>
              <a:rPr lang="en-GB" altLang="en-US" baseline="0" dirty="0" smtClean="0"/>
              <a:t> </a:t>
            </a:r>
            <a:r>
              <a:rPr lang="en-GB" altLang="en-US" b="1" dirty="0" smtClean="0"/>
              <a:t>Measures on the initiative of the Commission </a:t>
            </a:r>
            <a:r>
              <a:rPr lang="en-GB" dirty="0" smtClean="0"/>
              <a:t>in 2017, EUR 9.5 </a:t>
            </a:r>
            <a:r>
              <a:rPr lang="en-GB" dirty="0" err="1" smtClean="0"/>
              <a:t>mio</a:t>
            </a:r>
            <a:r>
              <a:rPr lang="en-GB" dirty="0" smtClean="0"/>
              <a:t> has been allocated</a:t>
            </a:r>
          </a:p>
          <a:p>
            <a:endParaRPr lang="en-US" altLang="en-US" dirty="0" smtClean="0">
              <a:latin typeface="Arial" pitchFamily="34" charset="0"/>
            </a:endParaRPr>
          </a:p>
          <a:p>
            <a:pPr marL="0" marR="0" indent="0" algn="l" defTabSz="914400" rtl="0" eaLnBrk="1" fontAlgn="b" latinLnBrk="0" hangingPunct="1">
              <a:lnSpc>
                <a:spcPct val="100000"/>
              </a:lnSpc>
              <a:spcBef>
                <a:spcPct val="30000"/>
              </a:spcBef>
              <a:spcAft>
                <a:spcPct val="0"/>
              </a:spcAft>
              <a:buClrTx/>
              <a:buSzTx/>
              <a:buFontTx/>
              <a:buNone/>
              <a:tabLst/>
              <a:defRPr/>
            </a:pPr>
            <a:r>
              <a:rPr lang="en-GB" u="sng" dirty="0" smtClean="0">
                <a:solidFill>
                  <a:srgbClr val="FF0000"/>
                </a:solidFill>
              </a:rPr>
              <a:t>2016, the first year of the reformed promotion policy</a:t>
            </a:r>
            <a:r>
              <a:rPr lang="en-GB" u="sng" baseline="0" dirty="0" smtClean="0">
                <a:solidFill>
                  <a:srgbClr val="FF0000"/>
                </a:solidFill>
              </a:rPr>
              <a:t> (PS info available on Agency's website)</a:t>
            </a:r>
            <a:r>
              <a:rPr lang="en-GB" dirty="0" smtClean="0"/>
              <a:t/>
            </a:r>
            <a:br>
              <a:rPr lang="en-GB" dirty="0" smtClean="0"/>
            </a:br>
            <a:r>
              <a:rPr lang="en-GB" dirty="0" smtClean="0"/>
              <a:t>- significantly</a:t>
            </a:r>
            <a:r>
              <a:rPr lang="en-GB" baseline="0" dirty="0" smtClean="0"/>
              <a:t> higher </a:t>
            </a:r>
            <a:r>
              <a:rPr lang="en-GB" dirty="0" smtClean="0"/>
              <a:t>No of proposals than we saw</a:t>
            </a:r>
            <a:r>
              <a:rPr lang="en-GB" baseline="0" dirty="0" smtClean="0"/>
              <a:t> in the past (199 SPs </a:t>
            </a:r>
            <a:r>
              <a:rPr lang="en-GB" dirty="0" smtClean="0"/>
              <a:t>and 27 MPs, requesting 320% and</a:t>
            </a:r>
            <a:r>
              <a:rPr lang="en-GB" baseline="0" dirty="0" smtClean="0"/>
              <a:t> </a:t>
            </a:r>
            <a:r>
              <a:rPr lang="en-GB" dirty="0" smtClean="0"/>
              <a:t>812% of the available budget, respectively)</a:t>
            </a:r>
          </a:p>
          <a:p>
            <a:pPr marL="171450" marR="0" indent="-171450" algn="l" defTabSz="914400" rtl="0" eaLnBrk="1" fontAlgn="b" latinLnBrk="0" hangingPunct="1">
              <a:lnSpc>
                <a:spcPct val="100000"/>
              </a:lnSpc>
              <a:spcBef>
                <a:spcPct val="30000"/>
              </a:spcBef>
              <a:spcAft>
                <a:spcPct val="0"/>
              </a:spcAft>
              <a:buClrTx/>
              <a:buSzTx/>
              <a:buFontTx/>
              <a:buChar char="-"/>
              <a:tabLst/>
              <a:defRPr/>
            </a:pPr>
            <a:r>
              <a:rPr lang="en-GB" dirty="0" smtClean="0"/>
              <a:t>60 SPs selected, c</a:t>
            </a:r>
            <a:r>
              <a:rPr lang="en-GB" altLang="en-US" dirty="0" smtClean="0">
                <a:latin typeface="Arial" pitchFamily="34" charset="0"/>
              </a:rPr>
              <a:t>overing F&amp;V (30% of the budget), meat (17%) and dairy (15%) are strongly represented in the outcome of evaluation (23% 'mixed</a:t>
            </a:r>
            <a:r>
              <a:rPr lang="en-GB" altLang="en-US" baseline="0" dirty="0" smtClean="0">
                <a:latin typeface="Arial" pitchFamily="34" charset="0"/>
              </a:rPr>
              <a:t> products')</a:t>
            </a:r>
          </a:p>
          <a:p>
            <a:pPr marL="171450" marR="0" indent="-171450" algn="l" defTabSz="914400" rtl="0" eaLnBrk="1" fontAlgn="b" latinLnBrk="0" hangingPunct="1">
              <a:lnSpc>
                <a:spcPct val="100000"/>
              </a:lnSpc>
              <a:spcBef>
                <a:spcPct val="30000"/>
              </a:spcBef>
              <a:spcAft>
                <a:spcPct val="0"/>
              </a:spcAft>
              <a:buClrTx/>
              <a:buSzTx/>
              <a:buFontTx/>
              <a:buChar char="-"/>
              <a:tabLst/>
              <a:defRPr/>
            </a:pPr>
            <a:r>
              <a:rPr lang="en-GB" altLang="en-US" dirty="0" smtClean="0">
                <a:latin typeface="Arial" pitchFamily="34" charset="0"/>
              </a:rPr>
              <a:t>6 MPs selected (</a:t>
            </a:r>
            <a:r>
              <a:rPr lang="en-GB" sz="1200" b="0" i="0" u="none" strike="noStrike" kern="1200" dirty="0" smtClean="0">
                <a:solidFill>
                  <a:schemeClr val="tx1"/>
                </a:solidFill>
                <a:effectLst/>
                <a:latin typeface="Arial" charset="0"/>
                <a:ea typeface="+mn-ea"/>
                <a:cs typeface="+mn-cs"/>
              </a:rPr>
              <a:t>UK+DK Organic products programme takes</a:t>
            </a:r>
            <a:r>
              <a:rPr lang="en-GB" sz="1200" b="0" i="0" u="none" strike="noStrike" kern="1200" baseline="0" dirty="0" smtClean="0">
                <a:solidFill>
                  <a:schemeClr val="tx1"/>
                </a:solidFill>
                <a:effectLst/>
                <a:latin typeface="Arial" charset="0"/>
                <a:ea typeface="+mn-ea"/>
                <a:cs typeface="+mn-cs"/>
              </a:rPr>
              <a:t> half of the budget</a:t>
            </a:r>
          </a:p>
          <a:p>
            <a:pPr marL="171450" marR="0" indent="-171450" algn="l" defTabSz="914400" rtl="0" eaLnBrk="1" fontAlgn="b" latinLnBrk="0" hangingPunct="1">
              <a:lnSpc>
                <a:spcPct val="100000"/>
              </a:lnSpc>
              <a:spcBef>
                <a:spcPct val="30000"/>
              </a:spcBef>
              <a:spcAft>
                <a:spcPct val="0"/>
              </a:spcAft>
              <a:buClrTx/>
              <a:buSzTx/>
              <a:buFontTx/>
              <a:buChar char="-"/>
              <a:tabLst/>
              <a:defRPr/>
            </a:pPr>
            <a:r>
              <a:rPr lang="en-GB" dirty="0" smtClean="0"/>
              <a:t>60 accepted</a:t>
            </a:r>
            <a:r>
              <a:rPr lang="en-GB" baseline="0" dirty="0" smtClean="0"/>
              <a:t> proposals for simple programmes out of 199 submitted = 30%; the competition was even stiffer for multi </a:t>
            </a:r>
            <a:r>
              <a:rPr lang="en-GB" dirty="0" smtClean="0"/>
              <a:t>proposals: 6/27= 22% (only). That can be translated into: QUALITY MATTERS</a:t>
            </a:r>
            <a:r>
              <a:rPr lang="en-GB" baseline="0" dirty="0" smtClean="0"/>
              <a:t> (but we 'warned' the applicants: award criteria were published in the call, plus it was explained: '…</a:t>
            </a:r>
            <a:r>
              <a:rPr lang="en-GB" sz="1200" b="0" i="0" u="none" strike="noStrike" kern="1200" baseline="0" dirty="0" smtClean="0">
                <a:solidFill>
                  <a:schemeClr val="tx1"/>
                </a:solidFill>
                <a:latin typeface="Arial" charset="0"/>
                <a:ea typeface="+mn-ea"/>
                <a:cs typeface="+mn-cs"/>
              </a:rPr>
              <a:t> all eligible proposals are ranked according to the total number of points awarded. The highest ranked proposal or proposals will be awarded co-financing depending on budget availability.'</a:t>
            </a:r>
          </a:p>
          <a:p>
            <a:pPr marL="171450" marR="0" indent="-171450" algn="l" defTabSz="914400" rtl="0" eaLnBrk="1" fontAlgn="b" latinLnBrk="0" hangingPunct="1">
              <a:lnSpc>
                <a:spcPct val="100000"/>
              </a:lnSpc>
              <a:spcBef>
                <a:spcPct val="30000"/>
              </a:spcBef>
              <a:spcAft>
                <a:spcPct val="0"/>
              </a:spcAft>
              <a:buClrTx/>
              <a:buSzTx/>
              <a:buFontTx/>
              <a:buChar char="-"/>
              <a:tabLst/>
              <a:defRPr/>
            </a:pPr>
            <a:r>
              <a:rPr lang="en-GB" dirty="0" smtClean="0"/>
              <a:t>The remark in AWP 2016 </a:t>
            </a:r>
            <a:r>
              <a:rPr lang="en-GB" baseline="0" dirty="0" smtClean="0"/>
              <a:t>for simple programmes in TC that 'focusing not only on the capitals of these countries but also on other cities' was taken seriously by the applicants; the analysis of  s</a:t>
            </a:r>
            <a:r>
              <a:rPr lang="en-GB" dirty="0" smtClean="0"/>
              <a:t>elected</a:t>
            </a:r>
            <a:r>
              <a:rPr lang="en-GB" baseline="0" dirty="0" smtClean="0"/>
              <a:t> p</a:t>
            </a:r>
            <a:r>
              <a:rPr lang="en-GB" dirty="0" smtClean="0"/>
              <a:t>rogrammes of 2</a:t>
            </a:r>
            <a:r>
              <a:rPr lang="en-GB" baseline="0" dirty="0" smtClean="0"/>
              <a:t> most important markets: </a:t>
            </a:r>
            <a:r>
              <a:rPr lang="en-GB" dirty="0" smtClean="0"/>
              <a:t>US and CN show that</a:t>
            </a:r>
            <a:r>
              <a:rPr lang="en-GB" baseline="0" dirty="0" smtClean="0"/>
              <a:t> all programmes but 1* include activities in several/other cities. (* NY only )</a:t>
            </a:r>
          </a:p>
          <a:p>
            <a:pPr marL="171450" marR="0" indent="-171450" algn="l" defTabSz="914400" rtl="0" eaLnBrk="1" fontAlgn="b" latinLnBrk="0" hangingPunct="1">
              <a:lnSpc>
                <a:spcPct val="100000"/>
              </a:lnSpc>
              <a:spcBef>
                <a:spcPct val="30000"/>
              </a:spcBef>
              <a:spcAft>
                <a:spcPct val="0"/>
              </a:spcAft>
              <a:buClrTx/>
              <a:buSzTx/>
              <a:buFontTx/>
              <a:buChar char="-"/>
              <a:tabLst/>
              <a:defRPr/>
            </a:pPr>
            <a:r>
              <a:rPr lang="en-GB" sz="1200" b="0" kern="1200" dirty="0" smtClean="0">
                <a:solidFill>
                  <a:schemeClr val="tx1"/>
                </a:solidFill>
                <a:effectLst/>
                <a:latin typeface="Arial" charset="0"/>
                <a:ea typeface="+mn-ea"/>
                <a:cs typeface="+mn-cs"/>
              </a:rPr>
              <a:t>more</a:t>
            </a:r>
            <a:r>
              <a:rPr lang="en-GB" dirty="0" smtClean="0"/>
              <a:t> countries were targeted what</a:t>
            </a:r>
            <a:r>
              <a:rPr lang="en-GB" baseline="0" dirty="0" smtClean="0"/>
              <a:t> suggests </a:t>
            </a:r>
            <a:r>
              <a:rPr lang="en-GB" dirty="0" smtClean="0"/>
              <a:t>diversification compared to the past: </a:t>
            </a:r>
            <a:r>
              <a:rPr lang="en-GB" sz="1200" kern="1200" dirty="0" smtClean="0">
                <a:solidFill>
                  <a:schemeClr val="tx1"/>
                </a:solidFill>
                <a:effectLst/>
                <a:latin typeface="Arial" charset="0"/>
                <a:ea typeface="+mn-ea"/>
                <a:cs typeface="+mn-cs"/>
              </a:rPr>
              <a:t>32 destinations in 2016 whereas in 2015 it was 23.</a:t>
            </a:r>
          </a:p>
          <a:p>
            <a:pPr marL="0" marR="0" indent="0" algn="l" defTabSz="914400" rtl="0" eaLnBrk="1" fontAlgn="b" latinLnBrk="0" hangingPunct="1">
              <a:lnSpc>
                <a:spcPct val="100000"/>
              </a:lnSpc>
              <a:spcBef>
                <a:spcPct val="30000"/>
              </a:spcBef>
              <a:spcAft>
                <a:spcPct val="0"/>
              </a:spcAft>
              <a:buClrTx/>
              <a:buSzTx/>
              <a:buFontTx/>
              <a:buNone/>
              <a:tabLst/>
              <a:defRPr/>
            </a:pPr>
            <a:endParaRPr lang="en-GB" dirty="0" smtClean="0"/>
          </a:p>
          <a:p>
            <a:r>
              <a:rPr lang="en-GB" dirty="0" smtClean="0"/>
              <a:t>In 2016, </a:t>
            </a:r>
            <a:r>
              <a:rPr lang="en-GB" sz="1200" kern="1200" dirty="0" smtClean="0">
                <a:solidFill>
                  <a:schemeClr val="tx1"/>
                </a:solidFill>
                <a:effectLst/>
                <a:latin typeface="Arial" charset="0"/>
                <a:ea typeface="+mn-ea"/>
                <a:cs typeface="+mn-cs"/>
              </a:rPr>
              <a:t>the following programme has been selected (topic 7):</a:t>
            </a:r>
          </a:p>
          <a:p>
            <a:r>
              <a:rPr lang="en-GB" sz="1200" kern="1200" dirty="0" smtClean="0">
                <a:solidFill>
                  <a:schemeClr val="tx1"/>
                </a:solidFill>
                <a:effectLst/>
                <a:latin typeface="Arial" charset="0"/>
                <a:ea typeface="+mn-ea"/>
                <a:cs typeface="+mn-cs"/>
              </a:rPr>
              <a:t>Title: </a:t>
            </a:r>
            <a:r>
              <a:rPr lang="en-GB" sz="1200" b="1" kern="1200" dirty="0" smtClean="0">
                <a:solidFill>
                  <a:schemeClr val="tx1"/>
                </a:solidFill>
                <a:effectLst/>
                <a:latin typeface="Arial" charset="0"/>
                <a:ea typeface="+mn-ea"/>
                <a:cs typeface="+mn-cs"/>
              </a:rPr>
              <a:t>European frozen fries in South East Asia</a:t>
            </a:r>
            <a:endParaRPr lang="en-GB" sz="1200" kern="1200" dirty="0" smtClean="0">
              <a:solidFill>
                <a:schemeClr val="tx1"/>
              </a:solidFill>
              <a:effectLst/>
              <a:latin typeface="Arial" charset="0"/>
              <a:ea typeface="+mn-ea"/>
              <a:cs typeface="+mn-cs"/>
            </a:endParaRPr>
          </a:p>
          <a:p>
            <a:r>
              <a:rPr lang="en-GB" sz="1200" b="0" kern="1200" dirty="0" smtClean="0">
                <a:solidFill>
                  <a:schemeClr val="tx1"/>
                </a:solidFill>
                <a:effectLst/>
                <a:latin typeface="Arial" charset="0"/>
                <a:ea typeface="+mn-ea"/>
                <a:cs typeface="+mn-cs"/>
              </a:rPr>
              <a:t>Duration: 36 </a:t>
            </a:r>
            <a:r>
              <a:rPr lang="en-GB" sz="1200" b="0" kern="1200" dirty="0" err="1" smtClean="0">
                <a:solidFill>
                  <a:schemeClr val="tx1"/>
                </a:solidFill>
                <a:effectLst/>
                <a:latin typeface="Arial" charset="0"/>
                <a:ea typeface="+mn-ea"/>
                <a:cs typeface="+mn-cs"/>
              </a:rPr>
              <a:t>mths</a:t>
            </a:r>
            <a:endParaRPr lang="en-GB" sz="1200" b="0" kern="1200" dirty="0" smtClean="0">
              <a:solidFill>
                <a:schemeClr val="tx1"/>
              </a:solidFill>
              <a:effectLst/>
              <a:latin typeface="Arial" charset="0"/>
              <a:ea typeface="+mn-ea"/>
              <a:cs typeface="+mn-cs"/>
            </a:endParaRPr>
          </a:p>
          <a:p>
            <a:r>
              <a:rPr lang="en-GB" sz="1200" b="0" kern="1200" dirty="0" smtClean="0">
                <a:solidFill>
                  <a:schemeClr val="tx1"/>
                </a:solidFill>
                <a:effectLst/>
                <a:latin typeface="Arial" charset="0"/>
                <a:ea typeface="+mn-ea"/>
                <a:cs typeface="+mn-cs"/>
              </a:rPr>
              <a:t>Total budget: 3,005,030.4</a:t>
            </a:r>
          </a:p>
          <a:p>
            <a:r>
              <a:rPr lang="en-GB" sz="1200" b="0" u="sng" kern="1200" dirty="0" smtClean="0">
                <a:solidFill>
                  <a:schemeClr val="tx1"/>
                </a:solidFill>
                <a:effectLst/>
                <a:latin typeface="Arial" charset="0"/>
                <a:ea typeface="+mn-ea"/>
                <a:cs typeface="+mn-cs"/>
              </a:rPr>
              <a:t>Total requested EU contribution:</a:t>
            </a:r>
            <a:r>
              <a:rPr lang="en-GB" sz="1200" b="0" u="sng" kern="1200" baseline="0" dirty="0" smtClean="0">
                <a:solidFill>
                  <a:schemeClr val="tx1"/>
                </a:solidFill>
                <a:effectLst/>
                <a:latin typeface="Arial" charset="0"/>
                <a:ea typeface="+mn-ea"/>
                <a:cs typeface="+mn-cs"/>
              </a:rPr>
              <a:t> </a:t>
            </a:r>
            <a:r>
              <a:rPr lang="en-GB" sz="1200" b="0" u="sng" kern="1200" dirty="0" smtClean="0">
                <a:solidFill>
                  <a:schemeClr val="tx1"/>
                </a:solidFill>
                <a:effectLst/>
                <a:latin typeface="Arial" charset="0"/>
                <a:ea typeface="+mn-ea"/>
                <a:cs typeface="+mn-cs"/>
              </a:rPr>
              <a:t>2,404,024.32</a:t>
            </a:r>
          </a:p>
          <a:p>
            <a:r>
              <a:rPr lang="en-GB" sz="1200" kern="1200" dirty="0" smtClean="0">
                <a:solidFill>
                  <a:schemeClr val="tx1"/>
                </a:solidFill>
                <a:effectLst/>
                <a:latin typeface="Arial" charset="0"/>
                <a:ea typeface="+mn-ea"/>
                <a:cs typeface="+mn-cs"/>
              </a:rPr>
              <a:t>The objectives of the programme are to: - Stimulate the market share of frozen fries from Europe in 5 target countries in </a:t>
            </a:r>
            <a:r>
              <a:rPr lang="en-GB" sz="1200" u="sng" kern="1200" dirty="0" smtClean="0">
                <a:solidFill>
                  <a:schemeClr val="tx1"/>
                </a:solidFill>
                <a:effectLst/>
                <a:latin typeface="Arial" charset="0"/>
                <a:ea typeface="+mn-ea"/>
                <a:cs typeface="+mn-cs"/>
              </a:rPr>
              <a:t>South East Asia (Indonesia, Malaysia, the Philippines, Thailand and Vietnam) </a:t>
            </a:r>
            <a:r>
              <a:rPr lang="en-GB" sz="1200" kern="1200" dirty="0" smtClean="0">
                <a:solidFill>
                  <a:schemeClr val="tx1"/>
                </a:solidFill>
                <a:effectLst/>
                <a:latin typeface="Arial" charset="0"/>
                <a:ea typeface="+mn-ea"/>
                <a:cs typeface="+mn-cs"/>
              </a:rPr>
              <a:t>- Build up an image for European frozen fries in South East Asia We want to achieve these objectives by increasing the knowledge on European potato growth and processing (focussing on topics like food safety, traceability, sustainability and innovation) and by raising awareness of European fries (focussing on topics like quality, taste and authenticity). Target group is mainly B2B (importers, distributors, retailers, foodservice). However, for installing an image for our fries, also consumers will be addressed. Activities we will execute are participation at events, advertising (magazines and online), distribution of promotional material (at events and POS).</a:t>
            </a:r>
          </a:p>
          <a:p>
            <a:endParaRPr lang="en-US" altLang="en-US" dirty="0" smtClean="0">
              <a:latin typeface="Arial" pitchFamily="34" charset="0"/>
            </a:endParaRPr>
          </a:p>
        </p:txBody>
      </p:sp>
      <p:sp>
        <p:nvSpPr>
          <p:cNvPr id="72708"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6219" indent="-287007" eaLnBrk="0" hangingPunct="0">
              <a:defRPr sz="7600" b="1">
                <a:solidFill>
                  <a:srgbClr val="FFD624"/>
                </a:solidFill>
                <a:latin typeface="Verdana" pitchFamily="34" charset="0"/>
              </a:defRPr>
            </a:lvl2pPr>
            <a:lvl3pPr marL="1148029" indent="-229606" eaLnBrk="0" hangingPunct="0">
              <a:defRPr sz="7600" b="1">
                <a:solidFill>
                  <a:srgbClr val="FFD624"/>
                </a:solidFill>
                <a:latin typeface="Verdana" pitchFamily="34" charset="0"/>
              </a:defRPr>
            </a:lvl3pPr>
            <a:lvl4pPr marL="1607241" indent="-229606" eaLnBrk="0" hangingPunct="0">
              <a:defRPr sz="7600" b="1">
                <a:solidFill>
                  <a:srgbClr val="FFD624"/>
                </a:solidFill>
                <a:latin typeface="Verdana" pitchFamily="34" charset="0"/>
              </a:defRPr>
            </a:lvl4pPr>
            <a:lvl5pPr marL="2066453" indent="-229606" eaLnBrk="0" hangingPunct="0">
              <a:defRPr sz="7600" b="1">
                <a:solidFill>
                  <a:srgbClr val="FFD624"/>
                </a:solidFill>
                <a:latin typeface="Verdana" pitchFamily="34" charset="0"/>
              </a:defRPr>
            </a:lvl5pPr>
            <a:lvl6pPr marL="2525664" indent="-229606" eaLnBrk="0" fontAlgn="base" hangingPunct="0">
              <a:spcBef>
                <a:spcPct val="0"/>
              </a:spcBef>
              <a:spcAft>
                <a:spcPct val="0"/>
              </a:spcAft>
              <a:defRPr sz="7600" b="1">
                <a:solidFill>
                  <a:srgbClr val="FFD624"/>
                </a:solidFill>
                <a:latin typeface="Verdana" pitchFamily="34" charset="0"/>
              </a:defRPr>
            </a:lvl6pPr>
            <a:lvl7pPr marL="2984876" indent="-229606" eaLnBrk="0" fontAlgn="base" hangingPunct="0">
              <a:spcBef>
                <a:spcPct val="0"/>
              </a:spcBef>
              <a:spcAft>
                <a:spcPct val="0"/>
              </a:spcAft>
              <a:defRPr sz="7600" b="1">
                <a:solidFill>
                  <a:srgbClr val="FFD624"/>
                </a:solidFill>
                <a:latin typeface="Verdana" pitchFamily="34" charset="0"/>
              </a:defRPr>
            </a:lvl7pPr>
            <a:lvl8pPr marL="3444088" indent="-229606" eaLnBrk="0" fontAlgn="base" hangingPunct="0">
              <a:spcBef>
                <a:spcPct val="0"/>
              </a:spcBef>
              <a:spcAft>
                <a:spcPct val="0"/>
              </a:spcAft>
              <a:defRPr sz="7600" b="1">
                <a:solidFill>
                  <a:srgbClr val="FFD624"/>
                </a:solidFill>
                <a:latin typeface="Verdana" pitchFamily="34" charset="0"/>
              </a:defRPr>
            </a:lvl8pPr>
            <a:lvl9pPr marL="3903299" indent="-229606" eaLnBrk="0" fontAlgn="base" hangingPunct="0">
              <a:spcBef>
                <a:spcPct val="0"/>
              </a:spcBef>
              <a:spcAft>
                <a:spcPct val="0"/>
              </a:spcAft>
              <a:defRPr sz="7600" b="1">
                <a:solidFill>
                  <a:srgbClr val="FFD624"/>
                </a:solidFill>
                <a:latin typeface="Verdana" pitchFamily="34" charset="0"/>
              </a:defRPr>
            </a:lvl9pPr>
          </a:lstStyle>
          <a:p>
            <a:pPr eaLnBrk="1" hangingPunct="1"/>
            <a:fld id="{9E2F0D0A-6855-459B-9A3B-B9D680A5B17D}" type="slidenum">
              <a:rPr lang="en-GB" altLang="en-US" sz="1200" b="0">
                <a:solidFill>
                  <a:schemeClr val="tx1"/>
                </a:solidFill>
                <a:latin typeface="Arial" pitchFamily="34" charset="0"/>
              </a:rPr>
              <a:pPr eaLnBrk="1" hangingPunct="1"/>
              <a:t>10</a:t>
            </a:fld>
            <a:endParaRPr lang="en-GB" altLang="en-US" sz="1200" b="0">
              <a:solidFill>
                <a:schemeClr val="tx1"/>
              </a:solidFill>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12</a:t>
            </a:fld>
            <a:endParaRPr lang="en-GB"/>
          </a:p>
        </p:txBody>
      </p:sp>
    </p:spTree>
    <p:extLst>
      <p:ext uri="{BB962C8B-B14F-4D97-AF65-F5344CB8AC3E}">
        <p14:creationId xmlns:p14="http://schemas.microsoft.com/office/powerpoint/2010/main" val="138161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4211960" y="4509120"/>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CF8F63A9-B7FA-47B5-AE80-7C728C41B7B4}" type="slidenum">
              <a:rPr lang="en-GB"/>
              <a:pPr>
                <a:defRPr/>
              </a:pPr>
              <a:t>‹#›</a:t>
            </a:fld>
            <a:endParaRPr lang="en-GB" dirty="0"/>
          </a:p>
        </p:txBody>
      </p:sp>
    </p:spTree>
    <p:extLst>
      <p:ext uri="{BB962C8B-B14F-4D97-AF65-F5344CB8AC3E}">
        <p14:creationId xmlns:p14="http://schemas.microsoft.com/office/powerpoint/2010/main" val="3928115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E48121-A0E6-4840-AACC-CE69FDC6404B}" type="slidenum">
              <a:rPr lang="en-GB"/>
              <a:pPr>
                <a:defRPr/>
              </a:pPr>
              <a:t>‹#›</a:t>
            </a:fld>
            <a:endParaRPr lang="en-GB" dirty="0"/>
          </a:p>
        </p:txBody>
      </p:sp>
    </p:spTree>
    <p:extLst>
      <p:ext uri="{BB962C8B-B14F-4D97-AF65-F5344CB8AC3E}">
        <p14:creationId xmlns:p14="http://schemas.microsoft.com/office/powerpoint/2010/main" val="110948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F1D77B-DCA4-4E67-9843-2CD6DD309BD0}" type="slidenum">
              <a:rPr lang="en-GB"/>
              <a:pPr>
                <a:defRPr/>
              </a:pPr>
              <a:t>‹#›</a:t>
            </a:fld>
            <a:endParaRPr lang="en-GB" dirty="0"/>
          </a:p>
        </p:txBody>
      </p:sp>
    </p:spTree>
    <p:extLst>
      <p:ext uri="{BB962C8B-B14F-4D97-AF65-F5344CB8AC3E}">
        <p14:creationId xmlns:p14="http://schemas.microsoft.com/office/powerpoint/2010/main" val="4115654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D183354-61B9-4794-8E5A-8125D9C23581}" type="slidenum">
              <a:rPr lang="en-GB"/>
              <a:pPr>
                <a:defRPr/>
              </a:pPr>
              <a:t>‹#›</a:t>
            </a:fld>
            <a:endParaRPr lang="en-GB" dirty="0"/>
          </a:p>
        </p:txBody>
      </p:sp>
    </p:spTree>
    <p:extLst>
      <p:ext uri="{BB962C8B-B14F-4D97-AF65-F5344CB8AC3E}">
        <p14:creationId xmlns:p14="http://schemas.microsoft.com/office/powerpoint/2010/main" val="320606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64D7C5-EB8B-4F0C-92CE-C18A0553C523}" type="slidenum">
              <a:rPr lang="en-GB"/>
              <a:pPr>
                <a:defRPr/>
              </a:pPr>
              <a:t>‹#›</a:t>
            </a:fld>
            <a:endParaRPr lang="en-GB" dirty="0"/>
          </a:p>
        </p:txBody>
      </p:sp>
    </p:spTree>
    <p:extLst>
      <p:ext uri="{BB962C8B-B14F-4D97-AF65-F5344CB8AC3E}">
        <p14:creationId xmlns:p14="http://schemas.microsoft.com/office/powerpoint/2010/main" val="1972268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7" name="Rectangle 10"/>
          <p:cNvSpPr>
            <a:spLocks noChangeArrowheads="1"/>
          </p:cNvSpPr>
          <p:nvPr userDrawn="1"/>
        </p:nvSpPr>
        <p:spPr bwMode="auto">
          <a:xfrm>
            <a:off x="-10988" y="98606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6005094" y="4077072"/>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13" name="Rectangle 12"/>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14" name="Rectangle 13"/>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5" name="Rectangle 14"/>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3B7816D3-D941-4E32-BFC2-C701ACF1D9CD}" type="slidenum">
              <a:rPr lang="en-GB"/>
              <a:pPr>
                <a:defRPr/>
              </a:pPr>
              <a:t>‹#›</a:t>
            </a:fld>
            <a:endParaRPr lang="en-GB" dirty="0"/>
          </a:p>
        </p:txBody>
      </p:sp>
    </p:spTree>
    <p:extLst>
      <p:ext uri="{BB962C8B-B14F-4D97-AF65-F5344CB8AC3E}">
        <p14:creationId xmlns:p14="http://schemas.microsoft.com/office/powerpoint/2010/main" val="397198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9CDF8B13-E21A-4FE8-9A7C-F4A1DE5AB1CF}" type="slidenum">
              <a:rPr lang="en-GB"/>
              <a:pPr>
                <a:defRPr/>
              </a:pPr>
              <a:t>‹#›</a:t>
            </a:fld>
            <a:endParaRPr lang="en-GB" dirty="0"/>
          </a:p>
        </p:txBody>
      </p:sp>
    </p:spTree>
    <p:extLst>
      <p:ext uri="{BB962C8B-B14F-4D97-AF65-F5344CB8AC3E}">
        <p14:creationId xmlns:p14="http://schemas.microsoft.com/office/powerpoint/2010/main" val="3742912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E91D8F81-7660-4D9C-BF7D-E26EE185A41B}" type="slidenum">
              <a:rPr lang="en-GB"/>
              <a:pPr>
                <a:defRPr/>
              </a:pPr>
              <a:t>‹#›</a:t>
            </a:fld>
            <a:endParaRPr lang="en-GB" dirty="0"/>
          </a:p>
        </p:txBody>
      </p:sp>
    </p:spTree>
    <p:extLst>
      <p:ext uri="{BB962C8B-B14F-4D97-AF65-F5344CB8AC3E}">
        <p14:creationId xmlns:p14="http://schemas.microsoft.com/office/powerpoint/2010/main" val="84082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537BB2E-9F9E-4BAA-AE43-CD66653A998B}" type="slidenum">
              <a:rPr lang="en-GB"/>
              <a:pPr>
                <a:defRPr/>
              </a:pPr>
              <a:t>‹#›</a:t>
            </a:fld>
            <a:endParaRPr lang="en-GB" dirty="0"/>
          </a:p>
        </p:txBody>
      </p:sp>
    </p:spTree>
    <p:extLst>
      <p:ext uri="{BB962C8B-B14F-4D97-AF65-F5344CB8AC3E}">
        <p14:creationId xmlns:p14="http://schemas.microsoft.com/office/powerpoint/2010/main" val="40098440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8443B67-D9BB-4342-A53D-F8F29C868233}" type="slidenum">
              <a:rPr lang="en-GB"/>
              <a:pPr>
                <a:defRPr/>
              </a:pPr>
              <a:t>‹#›</a:t>
            </a:fld>
            <a:endParaRPr lang="en-GB" dirty="0"/>
          </a:p>
        </p:txBody>
      </p:sp>
    </p:spTree>
    <p:extLst>
      <p:ext uri="{BB962C8B-B14F-4D97-AF65-F5344CB8AC3E}">
        <p14:creationId xmlns:p14="http://schemas.microsoft.com/office/powerpoint/2010/main" val="14854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A8B5FD-6EF8-4153-AB33-93FB0FC496A1}" type="slidenum">
              <a:rPr lang="en-GB"/>
              <a:pPr>
                <a:defRPr/>
              </a:pPr>
              <a:t>‹#›</a:t>
            </a:fld>
            <a:endParaRPr lang="en-GB" dirty="0"/>
          </a:p>
        </p:txBody>
      </p:sp>
    </p:spTree>
    <p:extLst>
      <p:ext uri="{BB962C8B-B14F-4D97-AF65-F5344CB8AC3E}">
        <p14:creationId xmlns:p14="http://schemas.microsoft.com/office/powerpoint/2010/main" val="3374813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F555D173-703E-4518-9267-845DEDA7D255}" type="slidenum">
              <a:rPr lang="en-GB"/>
              <a:pPr>
                <a:defRPr/>
              </a:pPr>
              <a:t>‹#›</a:t>
            </a:fld>
            <a:endParaRPr lang="en-GB" dirty="0"/>
          </a:p>
        </p:txBody>
      </p:sp>
    </p:spTree>
    <p:extLst>
      <p:ext uri="{BB962C8B-B14F-4D97-AF65-F5344CB8AC3E}">
        <p14:creationId xmlns:p14="http://schemas.microsoft.com/office/powerpoint/2010/main" val="3628824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A884154-7DC1-4C83-900B-E82C84F646E4}" type="slidenum">
              <a:rPr lang="en-GB"/>
              <a:pPr>
                <a:defRPr/>
              </a:pPr>
              <a:t>‹#›</a:t>
            </a:fld>
            <a:endParaRPr lang="en-GB" dirty="0"/>
          </a:p>
        </p:txBody>
      </p:sp>
    </p:spTree>
    <p:extLst>
      <p:ext uri="{BB962C8B-B14F-4D97-AF65-F5344CB8AC3E}">
        <p14:creationId xmlns:p14="http://schemas.microsoft.com/office/powerpoint/2010/main" val="2716242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7859D31-FFE7-4F2B-A330-7474E91694C2}" type="slidenum">
              <a:rPr lang="en-GB"/>
              <a:pPr>
                <a:defRPr/>
              </a:pPr>
              <a:t>‹#›</a:t>
            </a:fld>
            <a:endParaRPr lang="en-GB" dirty="0"/>
          </a:p>
        </p:txBody>
      </p:sp>
    </p:spTree>
    <p:extLst>
      <p:ext uri="{BB962C8B-B14F-4D97-AF65-F5344CB8AC3E}">
        <p14:creationId xmlns:p14="http://schemas.microsoft.com/office/powerpoint/2010/main" val="77780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FE7C5AB-1E28-48AE-B474-DA85D8A3C5DA}" type="slidenum">
              <a:rPr lang="en-GB"/>
              <a:pPr>
                <a:defRPr/>
              </a:pPr>
              <a:t>‹#›</a:t>
            </a:fld>
            <a:endParaRPr lang="en-GB" dirty="0"/>
          </a:p>
        </p:txBody>
      </p:sp>
    </p:spTree>
    <p:extLst>
      <p:ext uri="{BB962C8B-B14F-4D97-AF65-F5344CB8AC3E}">
        <p14:creationId xmlns:p14="http://schemas.microsoft.com/office/powerpoint/2010/main" val="3248376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3BEEF0F-52AD-440A-9BDD-31EC7AADD51D}" type="slidenum">
              <a:rPr lang="en-GB"/>
              <a:pPr>
                <a:defRPr/>
              </a:pPr>
              <a:t>‹#›</a:t>
            </a:fld>
            <a:endParaRPr lang="en-GB" dirty="0"/>
          </a:p>
        </p:txBody>
      </p:sp>
    </p:spTree>
    <p:extLst>
      <p:ext uri="{BB962C8B-B14F-4D97-AF65-F5344CB8AC3E}">
        <p14:creationId xmlns:p14="http://schemas.microsoft.com/office/powerpoint/2010/main" val="3904231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3B31898-08BC-4274-A951-C44B133100C2}" type="slidenum">
              <a:rPr lang="en-GB"/>
              <a:pPr>
                <a:defRPr/>
              </a:pPr>
              <a:t>‹#›</a:t>
            </a:fld>
            <a:endParaRPr lang="en-GB" dirty="0"/>
          </a:p>
        </p:txBody>
      </p:sp>
    </p:spTree>
    <p:extLst>
      <p:ext uri="{BB962C8B-B14F-4D97-AF65-F5344CB8AC3E}">
        <p14:creationId xmlns:p14="http://schemas.microsoft.com/office/powerpoint/2010/main" val="29338380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C34EB45-312E-4BDA-A409-C9BAB481DBDF}" type="slidenum">
              <a:rPr lang="en-GB"/>
              <a:pPr>
                <a:defRPr/>
              </a:pPr>
              <a:t>‹#›</a:t>
            </a:fld>
            <a:endParaRPr lang="en-GB" dirty="0"/>
          </a:p>
        </p:txBody>
      </p:sp>
    </p:spTree>
    <p:extLst>
      <p:ext uri="{BB962C8B-B14F-4D97-AF65-F5344CB8AC3E}">
        <p14:creationId xmlns:p14="http://schemas.microsoft.com/office/powerpoint/2010/main" val="2096444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F9D39C9-8389-47B9-A822-3DBDFB495259}" type="slidenum">
              <a:rPr lang="en-GB"/>
              <a:pPr>
                <a:defRPr/>
              </a:pPr>
              <a:t>‹#›</a:t>
            </a:fld>
            <a:endParaRPr lang="en-GB" dirty="0"/>
          </a:p>
        </p:txBody>
      </p:sp>
    </p:spTree>
    <p:extLst>
      <p:ext uri="{BB962C8B-B14F-4D97-AF65-F5344CB8AC3E}">
        <p14:creationId xmlns:p14="http://schemas.microsoft.com/office/powerpoint/2010/main" val="324960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0E8EA441-4F84-43F7-B323-EF7B46483805}" type="slidenum">
              <a:rPr lang="en-GB"/>
              <a:pPr>
                <a:defRPr/>
              </a:pPr>
              <a:t>‹#›</a:t>
            </a:fld>
            <a:endParaRPr lang="en-GB" dirty="0"/>
          </a:p>
        </p:txBody>
      </p:sp>
    </p:spTree>
    <p:extLst>
      <p:ext uri="{BB962C8B-B14F-4D97-AF65-F5344CB8AC3E}">
        <p14:creationId xmlns:p14="http://schemas.microsoft.com/office/powerpoint/2010/main" val="120660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9CF585-D68D-421C-938A-FF2DCDCC0CD1}" type="slidenum">
              <a:rPr lang="en-GB"/>
              <a:pPr>
                <a:defRPr/>
              </a:pPr>
              <a:t>‹#›</a:t>
            </a:fld>
            <a:endParaRPr lang="en-GB" dirty="0"/>
          </a:p>
        </p:txBody>
      </p:sp>
    </p:spTree>
    <p:extLst>
      <p:ext uri="{BB962C8B-B14F-4D97-AF65-F5344CB8AC3E}">
        <p14:creationId xmlns:p14="http://schemas.microsoft.com/office/powerpoint/2010/main" val="214234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7B12F4-2FFA-4895-A136-DC456468DCA7}" type="slidenum">
              <a:rPr lang="en-GB"/>
              <a:pPr>
                <a:defRPr/>
              </a:pPr>
              <a:t>‹#›</a:t>
            </a:fld>
            <a:endParaRPr lang="en-GB" dirty="0"/>
          </a:p>
        </p:txBody>
      </p:sp>
    </p:spTree>
    <p:extLst>
      <p:ext uri="{BB962C8B-B14F-4D97-AF65-F5344CB8AC3E}">
        <p14:creationId xmlns:p14="http://schemas.microsoft.com/office/powerpoint/2010/main" val="3162395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F3EA52-8475-4E77-A020-3A0EE12282B5}" type="slidenum">
              <a:rPr lang="en-GB"/>
              <a:pPr>
                <a:defRPr/>
              </a:pPr>
              <a:t>‹#›</a:t>
            </a:fld>
            <a:endParaRPr lang="en-GB" dirty="0"/>
          </a:p>
        </p:txBody>
      </p:sp>
    </p:spTree>
    <p:extLst>
      <p:ext uri="{BB962C8B-B14F-4D97-AF65-F5344CB8AC3E}">
        <p14:creationId xmlns:p14="http://schemas.microsoft.com/office/powerpoint/2010/main" val="31812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040A49B-0D9F-458C-8D23-F17662C7E1C1}" type="slidenum">
              <a:rPr lang="en-GB"/>
              <a:pPr>
                <a:defRPr/>
              </a:pPr>
              <a:t>‹#›</a:t>
            </a:fld>
            <a:endParaRPr lang="en-GB" dirty="0"/>
          </a:p>
        </p:txBody>
      </p:sp>
    </p:spTree>
    <p:extLst>
      <p:ext uri="{BB962C8B-B14F-4D97-AF65-F5344CB8AC3E}">
        <p14:creationId xmlns:p14="http://schemas.microsoft.com/office/powerpoint/2010/main" val="1786694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7"/>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A77E3-4503-4E0A-B49C-9F8B3FDCE6D2}" type="slidenum">
              <a:rPr lang="en-GB"/>
              <a:pPr>
                <a:defRPr/>
              </a:pPr>
              <a:t>‹#›</a:t>
            </a:fld>
            <a:endParaRPr lang="en-GB" dirty="0"/>
          </a:p>
        </p:txBody>
      </p:sp>
    </p:spTree>
    <p:extLst>
      <p:ext uri="{BB962C8B-B14F-4D97-AF65-F5344CB8AC3E}">
        <p14:creationId xmlns:p14="http://schemas.microsoft.com/office/powerpoint/2010/main" val="521367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07E276-A5DE-4F1F-8226-6432F6E0771C}" type="slidenum">
              <a:rPr lang="en-GB"/>
              <a:pPr>
                <a:defRPr/>
              </a:pPr>
              <a:t>‹#›</a:t>
            </a:fld>
            <a:endParaRPr lang="en-GB" dirty="0"/>
          </a:p>
        </p:txBody>
      </p:sp>
    </p:spTree>
    <p:extLst>
      <p:ext uri="{BB962C8B-B14F-4D97-AF65-F5344CB8AC3E}">
        <p14:creationId xmlns:p14="http://schemas.microsoft.com/office/powerpoint/2010/main" val="271015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8CF90D82-90DE-48E5-9AA2-17E2E9A6CB41}" type="slidenum">
              <a:rPr lang="en-GB"/>
              <a:pPr>
                <a:defRPr/>
              </a:pPr>
              <a:t>‹#›</a:t>
            </a:fld>
            <a:endParaRPr lang="en-GB" dirty="0"/>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04" r:id="rId4"/>
    <p:sldLayoutId id="2147485205" r:id="rId5"/>
    <p:sldLayoutId id="2147485206" r:id="rId6"/>
    <p:sldLayoutId id="2147485207" r:id="rId7"/>
    <p:sldLayoutId id="2147485208" r:id="rId8"/>
    <p:sldLayoutId id="2147485209" r:id="rId9"/>
    <p:sldLayoutId id="2147485210" r:id="rId10"/>
    <p:sldLayoutId id="2147485211" r:id="rId11"/>
    <p:sldLayoutId id="2147485212" r:id="rId12"/>
    <p:sldLayoutId id="214748521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FCD1DF68-FBEE-49DC-90A8-E9B615548E01}" type="slidenum">
              <a:rPr lang="en-GB"/>
              <a:pPr>
                <a:defRPr/>
              </a:pPr>
              <a:t>‹#›</a:t>
            </a:fld>
            <a:endParaRPr lang="en-GB" dirty="0"/>
          </a:p>
        </p:txBody>
      </p:sp>
      <p:pic>
        <p:nvPicPr>
          <p:cNvPr id="2057"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7" r:id="rId1"/>
    <p:sldLayoutId id="2147485228" r:id="rId2"/>
    <p:sldLayoutId id="2147485229" r:id="rId3"/>
    <p:sldLayoutId id="2147485214" r:id="rId4"/>
    <p:sldLayoutId id="2147485215" r:id="rId5"/>
    <p:sldLayoutId id="2147485216" r:id="rId6"/>
    <p:sldLayoutId id="2147485217" r:id="rId7"/>
    <p:sldLayoutId id="2147485218" r:id="rId8"/>
    <p:sldLayoutId id="2147485219" r:id="rId9"/>
    <p:sldLayoutId id="2147485220" r:id="rId10"/>
    <p:sldLayoutId id="2147485221" r:id="rId11"/>
    <p:sldLayoutId id="2147485222" r:id="rId12"/>
    <p:sldLayoutId id="214748522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2627784" y="2586244"/>
            <a:ext cx="6048672" cy="2665536"/>
          </a:xfrm>
        </p:spPr>
        <p:txBody>
          <a:bodyPr/>
          <a:lstStyle/>
          <a:p>
            <a:pPr algn="r"/>
            <a:r>
              <a:rPr lang="en-GB" sz="2800" dirty="0" smtClean="0">
                <a:solidFill>
                  <a:srgbClr val="FFFFFF"/>
                </a:solidFill>
              </a:rPr>
              <a:t>Promotion policy</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800" dirty="0" smtClean="0">
                <a:solidFill>
                  <a:srgbClr val="FFFFFF"/>
                </a:solidFill>
              </a:rPr>
              <a:t>Draft Annual Work Programme</a:t>
            </a:r>
            <a:br>
              <a:rPr lang="en-GB" sz="2800" dirty="0" smtClean="0">
                <a:solidFill>
                  <a:srgbClr val="FFFFFF"/>
                </a:solidFill>
              </a:rPr>
            </a:br>
            <a:r>
              <a:rPr lang="en-GB" sz="2800" dirty="0" smtClean="0">
                <a:solidFill>
                  <a:srgbClr val="FFFFFF"/>
                </a:solidFill>
              </a:rPr>
              <a:t> 2018</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fr-BE" dirty="0" smtClean="0">
                <a:solidFill>
                  <a:srgbClr val="FF0000"/>
                </a:solidFill>
              </a:rPr>
              <a:t/>
            </a:r>
            <a:br>
              <a:rPr lang="fr-BE" dirty="0" smtClean="0">
                <a:solidFill>
                  <a:srgbClr val="FF0000"/>
                </a:solidFill>
              </a:rPr>
            </a:br>
            <a:endParaRPr lang="en-GB" dirty="0" smtClean="0">
              <a:solidFill>
                <a:srgbClr val="FF0000"/>
              </a:solidFill>
            </a:endParaRPr>
          </a:p>
        </p:txBody>
      </p:sp>
      <p:sp>
        <p:nvSpPr>
          <p:cNvPr id="9219" name="Rectangle 5"/>
          <p:cNvSpPr>
            <a:spLocks noGrp="1" noChangeArrowheads="1"/>
          </p:cNvSpPr>
          <p:nvPr>
            <p:ph type="subTitle" idx="1"/>
          </p:nvPr>
        </p:nvSpPr>
        <p:spPr>
          <a:xfrm>
            <a:off x="3347864" y="4221088"/>
            <a:ext cx="5616749" cy="1656184"/>
          </a:xfrm>
        </p:spPr>
        <p:txBody>
          <a:bodyPr/>
          <a:lstStyle/>
          <a:p>
            <a:pPr marL="0" indent="0" eaLnBrk="1" hangingPunct="1">
              <a:buClr>
                <a:srgbClr val="FFFFFF"/>
              </a:buClr>
            </a:pPr>
            <a:r>
              <a:rPr lang="en-US" dirty="0" smtClean="0">
                <a:solidFill>
                  <a:srgbClr val="FFFFFF"/>
                </a:solidFill>
              </a:rPr>
              <a:t>30 June 2017</a:t>
            </a:r>
          </a:p>
          <a:p>
            <a:pPr marL="0" indent="0" eaLnBrk="1" hangingPunct="1">
              <a:buClr>
                <a:srgbClr val="FFFFFF"/>
              </a:buClr>
            </a:pPr>
            <a:endParaRPr lang="en-US" dirty="0">
              <a:solidFill>
                <a:srgbClr val="FFFFFF"/>
              </a:solidFill>
            </a:endParaRPr>
          </a:p>
          <a:p>
            <a:pPr marL="0" indent="0" eaLnBrk="1" hangingPunct="1">
              <a:buClr>
                <a:srgbClr val="FFFFFF"/>
              </a:buClr>
            </a:pPr>
            <a:endParaRPr lang="en-GB" dirty="0">
              <a:solidFill>
                <a:srgbClr val="FFFFFF"/>
              </a:solidFill>
            </a:endParaRPr>
          </a:p>
          <a:p>
            <a:pPr marL="0" indent="0" eaLnBrk="1" hangingPunct="1">
              <a:buClr>
                <a:srgbClr val="FFFFFF"/>
              </a:buClr>
            </a:pPr>
            <a:r>
              <a:rPr lang="en-GB" dirty="0">
                <a:solidFill>
                  <a:srgbClr val="FFFFFF"/>
                </a:solidFill>
              </a:rPr>
              <a:t>DG Agriculture and Rural Development</a:t>
            </a:r>
          </a:p>
          <a:p>
            <a:pPr marL="0" indent="0" eaLnBrk="1" hangingPunct="1">
              <a:buClr>
                <a:srgbClr val="FFFFFF"/>
              </a:buClr>
            </a:pPr>
            <a:r>
              <a:rPr lang="en-GB" dirty="0">
                <a:solidFill>
                  <a:srgbClr val="FFFFFF"/>
                </a:solidFill>
              </a:rPr>
              <a:t>European </a:t>
            </a:r>
            <a:r>
              <a:rPr lang="en-GB" dirty="0" smtClean="0">
                <a:solidFill>
                  <a:srgbClr val="FFFFFF"/>
                </a:solidFill>
              </a:rPr>
              <a:t>Commission</a:t>
            </a:r>
            <a:endParaRPr lang="en-GB" dirty="0">
              <a:solidFill>
                <a:srgbClr val="FFFFFF"/>
              </a:solidFill>
            </a:endParaRPr>
          </a:p>
        </p:txBody>
      </p:sp>
      <p:pic>
        <p:nvPicPr>
          <p:cNvPr id="1026" name="Picture 2" descr="C:\Users\THISSMA\AppData\Local\Microsoft\Windows\Temporary Internet Files\Content.Outlook\GPZ7LADV\ENJO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628800"/>
            <a:ext cx="2520280" cy="4580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extLst>
              <p:ext uri="{D42A27DB-BD31-4B8C-83A1-F6EECF244321}">
                <p14:modId xmlns:p14="http://schemas.microsoft.com/office/powerpoint/2010/main" val="175920272"/>
              </p:ext>
            </p:extLst>
          </p:nvPr>
        </p:nvGraphicFramePr>
        <p:xfrm>
          <a:off x="539553" y="1340766"/>
          <a:ext cx="8072636" cy="5544618"/>
        </p:xfrm>
        <a:graphic>
          <a:graphicData uri="http://schemas.openxmlformats.org/drawingml/2006/table">
            <a:tbl>
              <a:tblPr firstRow="1" firstCol="1" bandRow="1">
                <a:tableStyleId>{2D5ABB26-0587-4C30-8999-92F81FD0307C}</a:tableStyleId>
              </a:tblPr>
              <a:tblGrid>
                <a:gridCol w="6096440"/>
                <a:gridCol w="747594"/>
                <a:gridCol w="1228602"/>
              </a:tblGrid>
              <a:tr h="329722">
                <a:tc>
                  <a:txBody>
                    <a:bodyPr/>
                    <a:lstStyle/>
                    <a:p>
                      <a:pPr>
                        <a:spcAft>
                          <a:spcPts val="0"/>
                        </a:spcAft>
                      </a:pPr>
                      <a:r>
                        <a:rPr lang="en-GB" sz="1100" dirty="0">
                          <a:effectLst/>
                        </a:rPr>
                        <a:t> </a:t>
                      </a:r>
                      <a:r>
                        <a:rPr lang="en-GB" sz="1100" b="1" kern="1200" dirty="0" smtClean="0">
                          <a:solidFill>
                            <a:schemeClr val="tx1"/>
                          </a:solidFill>
                          <a:effectLst/>
                          <a:latin typeface="+mn-lt"/>
                          <a:ea typeface="+mn-ea"/>
                          <a:cs typeface="+mn-cs"/>
                        </a:rPr>
                        <a:t>SIMPLE PROGRAMMES</a:t>
                      </a:r>
                      <a:endParaRPr lang="en-GB" sz="1100" b="1" kern="1200" dirty="0">
                        <a:solidFill>
                          <a:schemeClr val="tx1"/>
                        </a:solidFill>
                        <a:effectLst/>
                        <a:latin typeface="+mn-lt"/>
                        <a:ea typeface="+mn-ea"/>
                        <a:cs typeface="+mn-cs"/>
                      </a:endParaRPr>
                    </a:p>
                  </a:txBody>
                  <a:tcPr marL="74640" marR="74640" marT="0" marB="0" anchor="b">
                    <a:solidFill>
                      <a:schemeClr val="bg1">
                        <a:lumMod val="85000"/>
                      </a:schemeClr>
                    </a:solidFill>
                  </a:tcPr>
                </a:tc>
                <a:tc>
                  <a:txBody>
                    <a:bodyPr/>
                    <a:lstStyle/>
                    <a:p>
                      <a:pPr algn="ctr">
                        <a:spcAft>
                          <a:spcPts val="0"/>
                        </a:spcAft>
                      </a:pPr>
                      <a:r>
                        <a:rPr lang="en-GB" sz="1100" b="1" dirty="0">
                          <a:effectLst/>
                        </a:rPr>
                        <a:t>%</a:t>
                      </a:r>
                      <a:endParaRPr lang="en-GB" sz="1100" b="1" dirty="0">
                        <a:effectLst/>
                        <a:latin typeface="Century Gothic"/>
                        <a:ea typeface="Times New Roman"/>
                        <a:cs typeface="Century Gothic"/>
                      </a:endParaRPr>
                    </a:p>
                  </a:txBody>
                  <a:tcPr marL="74640" marR="74640" marT="0" marB="0" anchor="b">
                    <a:solidFill>
                      <a:schemeClr val="bg1">
                        <a:lumMod val="85000"/>
                      </a:schemeClr>
                    </a:solidFill>
                  </a:tcPr>
                </a:tc>
                <a:tc>
                  <a:txBody>
                    <a:bodyPr/>
                    <a:lstStyle/>
                    <a:p>
                      <a:pPr algn="ctr">
                        <a:spcAft>
                          <a:spcPts val="0"/>
                        </a:spcAft>
                      </a:pPr>
                      <a:r>
                        <a:rPr lang="en-GB" sz="1100" b="1" dirty="0">
                          <a:effectLst/>
                        </a:rPr>
                        <a:t>Mio EUR</a:t>
                      </a:r>
                      <a:endParaRPr lang="en-GB" sz="1100" b="1" dirty="0">
                        <a:effectLst/>
                        <a:latin typeface="Century Gothic"/>
                        <a:ea typeface="Times New Roman"/>
                        <a:cs typeface="Century Gothic"/>
                      </a:endParaRPr>
                    </a:p>
                  </a:txBody>
                  <a:tcPr marL="74640" marR="74640" marT="0" marB="0" anchor="b">
                    <a:solidFill>
                      <a:schemeClr val="bg1">
                        <a:lumMod val="85000"/>
                      </a:schemeClr>
                    </a:solidFill>
                  </a:tcPr>
                </a:tc>
              </a:tr>
              <a:tr h="194756">
                <a:tc>
                  <a:txBody>
                    <a:bodyPr/>
                    <a:lstStyle/>
                    <a:p>
                      <a:pPr>
                        <a:spcAft>
                          <a:spcPts val="0"/>
                        </a:spcAft>
                      </a:pPr>
                      <a:r>
                        <a:rPr lang="en-GB" sz="1100" b="1" dirty="0">
                          <a:effectLst/>
                        </a:rPr>
                        <a:t>SIMPLE PROGRAMMES </a:t>
                      </a:r>
                      <a:r>
                        <a:rPr lang="en-GB" sz="1100" dirty="0">
                          <a:effectLst/>
                        </a:rPr>
                        <a:t>in Internal Market</a:t>
                      </a:r>
                      <a:endParaRPr lang="en-GB" sz="1100" dirty="0">
                        <a:effectLst/>
                        <a:latin typeface="Century Gothic"/>
                        <a:ea typeface="Times New Roman"/>
                        <a:cs typeface="Century Gothic"/>
                      </a:endParaRPr>
                    </a:p>
                  </a:txBody>
                  <a:tcPr marL="74640" marR="74640" marT="0" marB="0" anchor="b">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20%</a:t>
                      </a:r>
                      <a:endParaRPr lang="en-GB" sz="1100" dirty="0">
                        <a:effectLst/>
                        <a:latin typeface="Century Gothic"/>
                        <a:ea typeface="Times New Roman"/>
                        <a:cs typeface="Century Gothic"/>
                      </a:endParaRPr>
                    </a:p>
                  </a:txBody>
                  <a:tcPr marL="74640" marR="74640" marT="0" marB="0" anchor="b">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kern="1200" dirty="0" smtClean="0">
                          <a:solidFill>
                            <a:schemeClr val="tx1"/>
                          </a:solidFill>
                          <a:effectLst/>
                          <a:latin typeface="+mn-lt"/>
                          <a:ea typeface="+mn-ea"/>
                          <a:cs typeface="+mn-cs"/>
                        </a:rPr>
                        <a:t>20  </a:t>
                      </a:r>
                      <a:r>
                        <a:rPr lang="fr-BE" sz="1100" kern="1200" dirty="0" smtClean="0">
                          <a:solidFill>
                            <a:srgbClr val="00B0F0"/>
                          </a:solidFill>
                          <a:effectLst/>
                          <a:latin typeface="+mn-lt"/>
                          <a:ea typeface="+mn-ea"/>
                          <a:cs typeface="+mn-cs"/>
                        </a:rPr>
                        <a:t>(22,5)</a:t>
                      </a:r>
                      <a:endParaRPr lang="en-GB" sz="1100" kern="1200" dirty="0">
                        <a:solidFill>
                          <a:srgbClr val="00B0F0"/>
                        </a:solidFill>
                        <a:effectLst/>
                        <a:latin typeface="+mn-lt"/>
                        <a:ea typeface="+mn-ea"/>
                        <a:cs typeface="+mn-cs"/>
                      </a:endParaRPr>
                    </a:p>
                  </a:txBody>
                  <a:tcPr marL="74640" marR="74640" marT="0" marB="0" anchor="b">
                    <a:lnB w="6350" cap="flat" cmpd="sng" algn="ctr">
                      <a:solidFill>
                        <a:srgbClr val="808080"/>
                      </a:solidFill>
                      <a:prstDash val="solid"/>
                      <a:round/>
                      <a:headEnd type="none" w="med" len="med"/>
                      <a:tailEnd type="none" w="med" len="med"/>
                    </a:lnB>
                  </a:tcPr>
                </a:tc>
              </a:tr>
              <a:tr h="123596">
                <a:tc>
                  <a:txBody>
                    <a:bodyPr/>
                    <a:lstStyle/>
                    <a:p>
                      <a:pPr>
                        <a:spcAft>
                          <a:spcPts val="0"/>
                        </a:spcAft>
                      </a:pPr>
                      <a:r>
                        <a:rPr lang="en-GB" sz="1100" dirty="0" smtClean="0">
                          <a:effectLst/>
                        </a:rPr>
                        <a:t>TOPIC</a:t>
                      </a:r>
                      <a:r>
                        <a:rPr lang="en-GB" sz="1100" baseline="0" dirty="0" smtClean="0">
                          <a:effectLst/>
                        </a:rPr>
                        <a:t> 1. Programmes on </a:t>
                      </a:r>
                      <a:r>
                        <a:rPr lang="en-GB" sz="1100" dirty="0" smtClean="0">
                          <a:effectLst/>
                        </a:rPr>
                        <a:t>Quality </a:t>
                      </a:r>
                      <a:r>
                        <a:rPr lang="en-GB" sz="1100" dirty="0">
                          <a:effectLst/>
                        </a:rPr>
                        <a:t>Schemes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55%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en-GB" sz="1100" dirty="0" smtClean="0">
                          <a:effectLst/>
                        </a:rPr>
                        <a:t>11 </a:t>
                      </a:r>
                      <a:r>
                        <a:rPr lang="en-GB" sz="1100" kern="1200" dirty="0" smtClean="0">
                          <a:solidFill>
                            <a:srgbClr val="00B0F0"/>
                          </a:solidFill>
                          <a:effectLst/>
                          <a:latin typeface="+mn-lt"/>
                          <a:ea typeface="+mn-ea"/>
                          <a:cs typeface="+mn-cs"/>
                        </a:rPr>
                        <a:t>(12,3)</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81023">
                <a:tc>
                  <a:txBody>
                    <a:bodyPr/>
                    <a:lstStyle/>
                    <a:p>
                      <a:pPr>
                        <a:spcAft>
                          <a:spcPts val="0"/>
                        </a:spcAft>
                      </a:pPr>
                      <a:r>
                        <a:rPr lang="en-GB" sz="1100" dirty="0" smtClean="0">
                          <a:effectLst/>
                        </a:rPr>
                        <a:t>TOPIC</a:t>
                      </a:r>
                      <a:r>
                        <a:rPr lang="en-GB" sz="1100" baseline="0" dirty="0" smtClean="0">
                          <a:effectLst/>
                        </a:rPr>
                        <a:t> 2</a:t>
                      </a:r>
                      <a:r>
                        <a:rPr lang="en-GB" sz="1100" dirty="0" smtClean="0">
                          <a:effectLst/>
                        </a:rPr>
                        <a:t>. Programmes highlighting the specific features of agricultural methods </a:t>
                      </a:r>
                      <a:br>
                        <a:rPr lang="en-GB" sz="1100" dirty="0" smtClean="0">
                          <a:effectLst/>
                        </a:rPr>
                      </a:br>
                      <a:r>
                        <a:rPr lang="en-GB" sz="1100" dirty="0" smtClean="0">
                          <a:effectLst/>
                        </a:rPr>
                        <a:t>in the Union and the characteristics of EU </a:t>
                      </a:r>
                      <a:r>
                        <a:rPr lang="en-GB" sz="1100" dirty="0" err="1" smtClean="0">
                          <a:effectLst/>
                        </a:rPr>
                        <a:t>agrifood</a:t>
                      </a:r>
                      <a:r>
                        <a:rPr lang="en-GB" sz="1100" dirty="0" smtClean="0">
                          <a:effectLst/>
                        </a:rPr>
                        <a:t> products </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kern="1200" dirty="0" smtClean="0">
                          <a:solidFill>
                            <a:schemeClr val="tx1"/>
                          </a:solidFill>
                          <a:effectLst/>
                          <a:latin typeface="+mn-lt"/>
                          <a:ea typeface="+mn-ea"/>
                          <a:cs typeface="+mn-cs"/>
                        </a:rPr>
                        <a:t>7</a:t>
                      </a:r>
                      <a:r>
                        <a:rPr lang="fr-BE" sz="1100" kern="1200" dirty="0" smtClean="0">
                          <a:solidFill>
                            <a:srgbClr val="00B0F0"/>
                          </a:solidFill>
                          <a:effectLst/>
                          <a:latin typeface="+mn-lt"/>
                          <a:ea typeface="+mn-ea"/>
                          <a:cs typeface="+mn-cs"/>
                        </a:rPr>
                        <a:t> (10,1)</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74621">
                <a:tc>
                  <a:txBody>
                    <a:bodyPr/>
                    <a:lstStyle/>
                    <a:p>
                      <a:pPr>
                        <a:spcAft>
                          <a:spcPts val="0"/>
                        </a:spcAft>
                      </a:pPr>
                      <a:r>
                        <a:rPr lang="fr-BE" sz="1100" dirty="0" smtClean="0">
                          <a:effectLst/>
                          <a:latin typeface="+mn-lt"/>
                          <a:ea typeface="Times New Roman"/>
                          <a:cs typeface="Century Gothic"/>
                        </a:rPr>
                        <a:t>TOPIC</a:t>
                      </a:r>
                      <a:r>
                        <a:rPr lang="fr-BE" sz="1100" baseline="0" dirty="0" smtClean="0">
                          <a:effectLst/>
                          <a:latin typeface="+mn-lt"/>
                          <a:ea typeface="Times New Roman"/>
                          <a:cs typeface="Century Gothic"/>
                        </a:rPr>
                        <a:t> 3. Programmes on </a:t>
                      </a:r>
                      <a:r>
                        <a:rPr lang="fr-BE" sz="1100" baseline="0" dirty="0" err="1" smtClean="0">
                          <a:effectLst/>
                          <a:latin typeface="+mn-lt"/>
                          <a:ea typeface="Times New Roman"/>
                          <a:cs typeface="Century Gothic"/>
                        </a:rPr>
                        <a:t>sheep</a:t>
                      </a:r>
                      <a:r>
                        <a:rPr lang="fr-BE" sz="1100" baseline="0" dirty="0" smtClean="0">
                          <a:effectLst/>
                          <a:latin typeface="+mn-lt"/>
                          <a:ea typeface="Times New Roman"/>
                          <a:cs typeface="Century Gothic"/>
                        </a:rPr>
                        <a:t>/</a:t>
                      </a:r>
                      <a:r>
                        <a:rPr lang="fr-BE" sz="1100" baseline="0" dirty="0" err="1" smtClean="0">
                          <a:effectLst/>
                          <a:latin typeface="+mn-lt"/>
                          <a:ea typeface="Times New Roman"/>
                          <a:cs typeface="Century Gothic"/>
                        </a:rPr>
                        <a:t>goat</a:t>
                      </a:r>
                      <a:r>
                        <a:rPr lang="fr-BE" sz="1100" baseline="0" dirty="0" smtClean="0">
                          <a:effectLst/>
                          <a:latin typeface="+mn-lt"/>
                          <a:ea typeface="Times New Roman"/>
                          <a:cs typeface="Century Gothic"/>
                        </a:rPr>
                        <a:t> </a:t>
                      </a:r>
                      <a:r>
                        <a:rPr lang="fr-BE" sz="1100" baseline="0" dirty="0" err="1" smtClean="0">
                          <a:effectLst/>
                          <a:latin typeface="+mn-lt"/>
                          <a:ea typeface="Times New Roman"/>
                          <a:cs typeface="Century Gothic"/>
                        </a:rPr>
                        <a:t>meat</a:t>
                      </a:r>
                      <a:r>
                        <a:rPr lang="fr-BE" sz="1100" dirty="0" smtClean="0">
                          <a:effectLst/>
                          <a:latin typeface="Century Gothic"/>
                          <a:ea typeface="Times New Roman"/>
                          <a:cs typeface="Century Gothic"/>
                        </a:rPr>
                        <a:t> </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10%</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2</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36416">
                <a:tc>
                  <a:txBody>
                    <a:bodyPr/>
                    <a:lstStyle/>
                    <a:p>
                      <a:pPr>
                        <a:spcAft>
                          <a:spcPts val="0"/>
                        </a:spcAft>
                      </a:pPr>
                      <a:r>
                        <a:rPr lang="en-GB" sz="1100" b="1" dirty="0" smtClean="0">
                          <a:effectLst/>
                        </a:rPr>
                        <a:t>SIMPLE </a:t>
                      </a:r>
                      <a:r>
                        <a:rPr lang="en-GB" sz="1100" b="1" kern="1200" dirty="0">
                          <a:solidFill>
                            <a:schemeClr val="tx1"/>
                          </a:solidFill>
                          <a:effectLst/>
                          <a:latin typeface="+mn-lt"/>
                          <a:ea typeface="+mn-ea"/>
                          <a:cs typeface="+mn-cs"/>
                        </a:rPr>
                        <a:t>PROGRAMMES</a:t>
                      </a:r>
                      <a:r>
                        <a:rPr lang="en-GB" sz="1100" b="1" dirty="0">
                          <a:effectLst/>
                        </a:rPr>
                        <a:t> </a:t>
                      </a:r>
                      <a:r>
                        <a:rPr lang="en-GB" sz="1100" dirty="0">
                          <a:effectLst/>
                        </a:rPr>
                        <a:t>in Third Countries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75%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75 </a:t>
                      </a:r>
                      <a:r>
                        <a:rPr lang="fr-BE" sz="1100" kern="1200" dirty="0" smtClean="0">
                          <a:solidFill>
                            <a:srgbClr val="00B0F0"/>
                          </a:solidFill>
                          <a:effectLst/>
                          <a:latin typeface="+mn-lt"/>
                          <a:ea typeface="+mn-ea"/>
                          <a:cs typeface="+mn-cs"/>
                        </a:rPr>
                        <a:t>(63)</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74621">
                <a:tc>
                  <a:txBody>
                    <a:bodyPr/>
                    <a:lstStyle/>
                    <a:p>
                      <a:pPr>
                        <a:spcAft>
                          <a:spcPts val="0"/>
                        </a:spcAft>
                      </a:pPr>
                      <a:r>
                        <a:rPr lang="en-GB" sz="1100" dirty="0" smtClean="0">
                          <a:effectLst/>
                        </a:rPr>
                        <a:t>TOPIC</a:t>
                      </a:r>
                      <a:r>
                        <a:rPr lang="en-GB" sz="1100" baseline="0" dirty="0" smtClean="0">
                          <a:effectLst/>
                        </a:rPr>
                        <a:t> 4</a:t>
                      </a:r>
                      <a:r>
                        <a:rPr lang="en-GB" sz="1100" dirty="0" smtClean="0">
                          <a:effectLst/>
                        </a:rPr>
                        <a:t>. </a:t>
                      </a:r>
                      <a:r>
                        <a:rPr lang="en-GB" sz="1100" dirty="0">
                          <a:effectLst/>
                        </a:rPr>
                        <a:t>China, </a:t>
                      </a:r>
                      <a:r>
                        <a:rPr lang="en-GB" sz="1100" dirty="0" smtClean="0">
                          <a:effectLst/>
                        </a:rPr>
                        <a:t>Japan, South Korea, Taiwan, South East Asia, India</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en-GB" sz="1100" dirty="0" smtClean="0">
                          <a:effectLst/>
                        </a:rPr>
                        <a:t>26,25 </a:t>
                      </a:r>
                      <a:r>
                        <a:rPr lang="en-GB" sz="1100" kern="1200" dirty="0" smtClean="0">
                          <a:solidFill>
                            <a:srgbClr val="00B0F0"/>
                          </a:solidFill>
                          <a:effectLst/>
                          <a:latin typeface="+mn-lt"/>
                          <a:ea typeface="+mn-ea"/>
                          <a:cs typeface="+mn-cs"/>
                        </a:rPr>
                        <a:t>(14,7)</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75419">
                <a:tc>
                  <a:txBody>
                    <a:bodyPr/>
                    <a:lstStyle/>
                    <a:p>
                      <a:pPr>
                        <a:spcAft>
                          <a:spcPts val="0"/>
                        </a:spcAft>
                      </a:pPr>
                      <a:r>
                        <a:rPr lang="en-GB" sz="1100" dirty="0" smtClean="0">
                          <a:effectLst/>
                        </a:rPr>
                        <a:t>TOPIC</a:t>
                      </a:r>
                      <a:r>
                        <a:rPr lang="en-GB" sz="1100" baseline="0" dirty="0" smtClean="0">
                          <a:effectLst/>
                        </a:rPr>
                        <a:t> 5.</a:t>
                      </a:r>
                      <a:r>
                        <a:rPr lang="en-GB" sz="1100" dirty="0" smtClean="0">
                          <a:effectLst/>
                        </a:rPr>
                        <a:t> Canada,</a:t>
                      </a:r>
                      <a:r>
                        <a:rPr lang="en-GB" sz="1100" baseline="0" dirty="0" smtClean="0">
                          <a:effectLst/>
                        </a:rPr>
                        <a:t> USA, </a:t>
                      </a:r>
                      <a:r>
                        <a:rPr lang="en-GB" sz="1100" dirty="0" smtClean="0">
                          <a:effectLst/>
                        </a:rPr>
                        <a:t>Mexico, Columbia</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30%</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en-GB" sz="1100" dirty="0" smtClean="0">
                          <a:effectLst/>
                        </a:rPr>
                        <a:t>22,5 </a:t>
                      </a:r>
                      <a:r>
                        <a:rPr lang="en-GB" sz="1100" kern="1200" dirty="0" smtClean="0">
                          <a:solidFill>
                            <a:srgbClr val="00B0F0"/>
                          </a:solidFill>
                          <a:effectLst/>
                          <a:latin typeface="+mn-lt"/>
                          <a:ea typeface="+mn-ea"/>
                          <a:cs typeface="+mn-cs"/>
                        </a:rPr>
                        <a:t>(11,6)</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8032">
                <a:tc>
                  <a:txBody>
                    <a:bodyPr/>
                    <a:lstStyle/>
                    <a:p>
                      <a:pPr>
                        <a:spcAft>
                          <a:spcPts val="0"/>
                        </a:spcAft>
                      </a:pPr>
                      <a:r>
                        <a:rPr lang="en-GB" sz="1100" dirty="0" smtClean="0">
                          <a:effectLst/>
                        </a:rPr>
                        <a:t>TOPIC 6. </a:t>
                      </a:r>
                      <a:r>
                        <a:rPr lang="en-GB" sz="1100" dirty="0">
                          <a:effectLst/>
                        </a:rPr>
                        <a:t>Other </a:t>
                      </a:r>
                      <a:r>
                        <a:rPr lang="en-GB" sz="1100" dirty="0" smtClean="0">
                          <a:effectLst/>
                        </a:rPr>
                        <a:t>geographical areas</a:t>
                      </a: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dirty="0" smtClean="0">
                          <a:effectLst/>
                          <a:latin typeface="+mn-lt"/>
                          <a:ea typeface="+mn-ea"/>
                          <a:cs typeface="+mn-cs"/>
                        </a:rPr>
                        <a:t>26,25 </a:t>
                      </a:r>
                      <a:r>
                        <a:rPr lang="fr-BE" sz="1100" kern="1200" dirty="0" smtClean="0">
                          <a:solidFill>
                            <a:srgbClr val="00B0F0"/>
                          </a:solidFill>
                          <a:effectLst/>
                          <a:latin typeface="+mn-lt"/>
                          <a:ea typeface="+mn-ea"/>
                          <a:cs typeface="+mn-cs"/>
                        </a:rPr>
                        <a:t>(20)</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811">
                <a:tc>
                  <a:txBody>
                    <a:bodyPr/>
                    <a:lstStyle/>
                    <a:p>
                      <a:pPr>
                        <a:spcAft>
                          <a:spcPts val="0"/>
                        </a:spcAft>
                      </a:pPr>
                      <a:r>
                        <a:rPr lang="en-GB" sz="1100" b="1" kern="1200" dirty="0">
                          <a:solidFill>
                            <a:schemeClr val="tx1"/>
                          </a:solidFill>
                          <a:effectLst/>
                          <a:latin typeface="+mn-lt"/>
                          <a:ea typeface="+mn-ea"/>
                          <a:cs typeface="+mn-cs"/>
                        </a:rPr>
                        <a:t>Market</a:t>
                      </a:r>
                      <a:r>
                        <a:rPr lang="en-GB" sz="1100" dirty="0">
                          <a:effectLst/>
                        </a:rPr>
                        <a:t> </a:t>
                      </a:r>
                      <a:r>
                        <a:rPr lang="en-GB" sz="1100" b="1" kern="1200" dirty="0">
                          <a:solidFill>
                            <a:schemeClr val="tx1"/>
                          </a:solidFill>
                          <a:effectLst/>
                          <a:latin typeface="+mn-lt"/>
                          <a:ea typeface="+mn-ea"/>
                          <a:cs typeface="+mn-cs"/>
                        </a:rPr>
                        <a:t>disturbance/additional</a:t>
                      </a:r>
                      <a:r>
                        <a:rPr lang="en-GB" sz="1100" dirty="0">
                          <a:effectLst/>
                        </a:rPr>
                        <a:t> </a:t>
                      </a:r>
                      <a:r>
                        <a:rPr lang="en-GB" sz="1100" b="1" kern="1200" dirty="0">
                          <a:solidFill>
                            <a:schemeClr val="tx1"/>
                          </a:solidFill>
                          <a:effectLst/>
                          <a:latin typeface="+mn-lt"/>
                          <a:ea typeface="+mn-ea"/>
                          <a:cs typeface="+mn-cs"/>
                        </a:rPr>
                        <a:t>call</a:t>
                      </a:r>
                      <a:r>
                        <a:rPr lang="en-GB" sz="1100" dirty="0">
                          <a:effectLst/>
                        </a:rPr>
                        <a:t> </a:t>
                      </a:r>
                      <a:r>
                        <a:rPr lang="en-GB" sz="1100" b="1" kern="1200" dirty="0">
                          <a:solidFill>
                            <a:schemeClr val="tx1"/>
                          </a:solidFill>
                          <a:effectLst/>
                          <a:latin typeface="+mn-lt"/>
                          <a:ea typeface="+mn-ea"/>
                          <a:cs typeface="+mn-cs"/>
                        </a:rPr>
                        <a:t>for</a:t>
                      </a:r>
                      <a:r>
                        <a:rPr lang="en-GB" sz="1100" dirty="0">
                          <a:effectLst/>
                        </a:rPr>
                        <a:t> </a:t>
                      </a:r>
                      <a:r>
                        <a:rPr lang="en-GB" sz="1100" b="1" kern="1200" dirty="0">
                          <a:solidFill>
                            <a:schemeClr val="tx1"/>
                          </a:solidFill>
                          <a:effectLst/>
                          <a:latin typeface="+mn-lt"/>
                          <a:ea typeface="+mn-ea"/>
                          <a:cs typeface="+mn-cs"/>
                        </a:rPr>
                        <a:t>proposals</a:t>
                      </a: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5 </a:t>
                      </a:r>
                      <a:r>
                        <a:rPr lang="fr-BE" sz="1100" kern="1200" dirty="0" smtClean="0">
                          <a:solidFill>
                            <a:srgbClr val="00B0F0"/>
                          </a:solidFill>
                          <a:effectLst/>
                          <a:latin typeface="+mn-lt"/>
                          <a:ea typeface="+mn-ea"/>
                          <a:cs typeface="+mn-cs"/>
                        </a:rPr>
                        <a:t>(4,5)</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4398">
                <a:tc>
                  <a:txBody>
                    <a:bodyPr/>
                    <a:lstStyle/>
                    <a:p>
                      <a:pPr>
                        <a:spcAft>
                          <a:spcPts val="0"/>
                        </a:spcAft>
                      </a:pPr>
                      <a:r>
                        <a:rPr lang="en-GB" sz="1100" b="1" dirty="0">
                          <a:effectLst/>
                        </a:rPr>
                        <a:t>Total SIMPLE</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a:spcAft>
                          <a:spcPts val="0"/>
                        </a:spcAft>
                      </a:pPr>
                      <a:r>
                        <a:rPr lang="en-GB" sz="1100" b="1" dirty="0">
                          <a:effectLst/>
                        </a:rPr>
                        <a:t>100%</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b="1" dirty="0" smtClean="0">
                          <a:effectLst/>
                          <a:latin typeface="+mn-lt"/>
                          <a:ea typeface="+mn-ea"/>
                          <a:cs typeface="+mn-cs"/>
                        </a:rPr>
                        <a:t>100 </a:t>
                      </a:r>
                      <a:r>
                        <a:rPr lang="fr-BE" sz="1100" kern="1200" dirty="0" smtClean="0">
                          <a:solidFill>
                            <a:srgbClr val="00B0F0"/>
                          </a:solidFill>
                          <a:effectLst/>
                          <a:latin typeface="+mn-lt"/>
                          <a:ea typeface="+mn-ea"/>
                          <a:cs typeface="+mn-cs"/>
                        </a:rPr>
                        <a:t>(90)</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49243">
                <a:tc>
                  <a:txBody>
                    <a:bodyPr/>
                    <a:lstStyle/>
                    <a:p>
                      <a:pPr>
                        <a:spcAft>
                          <a:spcPts val="0"/>
                        </a:spcAft>
                      </a:pPr>
                      <a:endParaRPr lang="en-GB" sz="1100" dirty="0">
                        <a:effectLst/>
                      </a:endParaRPr>
                    </a:p>
                    <a:p>
                      <a:pPr>
                        <a:spcAft>
                          <a:spcPts val="0"/>
                        </a:spcAft>
                      </a:pPr>
                      <a:r>
                        <a:rPr lang="en-GB" sz="1100" b="1" dirty="0">
                          <a:effectLst/>
                        </a:rPr>
                        <a:t>MULTI PROGRAMMES</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algn="ctr">
                        <a:spcAft>
                          <a:spcPts val="0"/>
                        </a:spcAft>
                      </a:pPr>
                      <a:r>
                        <a:rPr lang="en-GB" sz="1100" b="1" dirty="0">
                          <a:effectLst/>
                        </a:rPr>
                        <a:t>%</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algn="ctr">
                        <a:spcAft>
                          <a:spcPts val="0"/>
                        </a:spcAft>
                      </a:pPr>
                      <a:r>
                        <a:rPr lang="en-GB" sz="1100" b="1" dirty="0">
                          <a:effectLst/>
                        </a:rPr>
                        <a:t>Mio EUR</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r>
              <a:tr h="357676">
                <a:tc>
                  <a:txBody>
                    <a:bodyPr/>
                    <a:lstStyle/>
                    <a:p>
                      <a:pPr>
                        <a:spcAft>
                          <a:spcPts val="0"/>
                        </a:spcAft>
                      </a:pPr>
                      <a:r>
                        <a:rPr lang="en-GB" sz="1100" dirty="0" smtClean="0">
                          <a:effectLst/>
                        </a:rPr>
                        <a:t>TOPIC A. Programmes on EU quality scheme in the IM or in TC</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38%</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30 </a:t>
                      </a:r>
                      <a:r>
                        <a:rPr lang="fr-BE" sz="1100" kern="1200" dirty="0" smtClean="0">
                          <a:solidFill>
                            <a:srgbClr val="00B0F0"/>
                          </a:solidFill>
                          <a:effectLst/>
                          <a:latin typeface="+mn-lt"/>
                          <a:ea typeface="+mn-ea"/>
                          <a:cs typeface="+mn-cs"/>
                        </a:rPr>
                        <a:t>(15,05)</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49243">
                <a:tc>
                  <a:txBody>
                    <a:bodyPr/>
                    <a:lstStyle/>
                    <a:p>
                      <a:pPr>
                        <a:spcAft>
                          <a:spcPts val="0"/>
                        </a:spcAft>
                      </a:pPr>
                      <a:r>
                        <a:rPr lang="en-GB" sz="1100" dirty="0" smtClean="0">
                          <a:effectLst/>
                        </a:rPr>
                        <a:t>TOPIC B. Programmes highlighting the specific features of agricultural methods </a:t>
                      </a:r>
                      <a:br>
                        <a:rPr lang="en-GB" sz="1100" dirty="0" smtClean="0">
                          <a:effectLst/>
                        </a:rPr>
                      </a:br>
                      <a:r>
                        <a:rPr lang="en-GB" sz="1100" dirty="0" smtClean="0">
                          <a:effectLst/>
                        </a:rPr>
                        <a:t>in the Union and the characteristics of EU </a:t>
                      </a:r>
                      <a:r>
                        <a:rPr lang="en-GB" sz="1100" dirty="0" err="1" smtClean="0">
                          <a:effectLst/>
                        </a:rPr>
                        <a:t>agrifood</a:t>
                      </a:r>
                      <a:r>
                        <a:rPr lang="en-GB" sz="1100" dirty="0" smtClean="0">
                          <a:effectLst/>
                        </a:rPr>
                        <a:t> products in the IM or in TC</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47%</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dirty="0" smtClean="0">
                          <a:effectLst/>
                          <a:latin typeface="+mn-lt"/>
                          <a:ea typeface="+mn-ea"/>
                          <a:cs typeface="+mn-cs"/>
                        </a:rPr>
                        <a:t>37 </a:t>
                      </a:r>
                      <a:r>
                        <a:rPr lang="fr-BE" sz="1100" kern="1200" dirty="0" smtClean="0">
                          <a:solidFill>
                            <a:srgbClr val="00B0F0"/>
                          </a:solidFill>
                          <a:effectLst/>
                          <a:latin typeface="+mn-lt"/>
                          <a:ea typeface="+mn-ea"/>
                          <a:cs typeface="+mn-cs"/>
                        </a:rPr>
                        <a:t>(12,9)</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49218">
                <a:tc>
                  <a:txBody>
                    <a:bodyPr/>
                    <a:lstStyle/>
                    <a:p>
                      <a:pPr>
                        <a:spcAft>
                          <a:spcPts val="0"/>
                        </a:spcAft>
                      </a:pPr>
                      <a:r>
                        <a:rPr lang="en-GB" sz="1100" dirty="0" smtClean="0">
                          <a:effectLst/>
                        </a:rPr>
                        <a:t>TOPIC C.</a:t>
                      </a:r>
                      <a:r>
                        <a:rPr lang="en-GB" sz="1100" baseline="0" dirty="0" smtClean="0">
                          <a:effectLst/>
                        </a:rPr>
                        <a:t> </a:t>
                      </a:r>
                      <a:r>
                        <a:rPr lang="en-GB" sz="1100" dirty="0" smtClean="0">
                          <a:effectLst/>
                        </a:rPr>
                        <a:t>Programmes on sheep/goats meat </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4</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492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smtClean="0">
                          <a:effectLst/>
                        </a:rPr>
                        <a:t>TOPIC D.</a:t>
                      </a:r>
                      <a:r>
                        <a:rPr lang="en-GB" sz="1100" baseline="0" dirty="0" smtClean="0">
                          <a:effectLst/>
                        </a:rPr>
                        <a:t> </a:t>
                      </a:r>
                      <a:r>
                        <a:rPr lang="en-GB" sz="1100" dirty="0" smtClean="0">
                          <a:effectLst/>
                        </a:rPr>
                        <a:t>Programmes on proper</a:t>
                      </a:r>
                      <a:r>
                        <a:rPr lang="en-GB" sz="1100" baseline="0" dirty="0" smtClean="0">
                          <a:effectLst/>
                        </a:rPr>
                        <a:t> dietary practices to increase the consumption of fruits and vegetables in the IM ("eat 5 a day campaigns")</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10%</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Century Gothic"/>
                          <a:ea typeface="Times New Roman"/>
                          <a:cs typeface="Century Gothic"/>
                        </a:rPr>
                        <a:t>8</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4398">
                <a:tc>
                  <a:txBody>
                    <a:bodyPr/>
                    <a:lstStyle/>
                    <a:p>
                      <a:pPr>
                        <a:spcAft>
                          <a:spcPts val="0"/>
                        </a:spcAft>
                      </a:pPr>
                      <a:r>
                        <a:rPr lang="en-GB" sz="1100" b="1" dirty="0">
                          <a:effectLst/>
                        </a:rPr>
                        <a:t>Total MULTI</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a:effectLst/>
                        </a:rPr>
                        <a:t>100%</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b="1" dirty="0" smtClean="0">
                          <a:effectLst/>
                          <a:latin typeface="+mn-lt"/>
                          <a:ea typeface="+mn-ea"/>
                          <a:cs typeface="+mn-cs"/>
                        </a:rPr>
                        <a:t>79 </a:t>
                      </a:r>
                      <a:r>
                        <a:rPr lang="fr-BE" sz="1100" kern="1200" dirty="0" smtClean="0">
                          <a:solidFill>
                            <a:srgbClr val="00B0F0"/>
                          </a:solidFill>
                          <a:effectLst/>
                          <a:latin typeface="+mn-lt"/>
                          <a:ea typeface="+mn-ea"/>
                          <a:cs typeface="+mn-cs"/>
                        </a:rPr>
                        <a:t>(43)</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49243">
                <a:tc>
                  <a:txBody>
                    <a:bodyPr/>
                    <a:lstStyle/>
                    <a:p>
                      <a:pPr>
                        <a:spcAft>
                          <a:spcPts val="0"/>
                        </a:spcAft>
                      </a:pPr>
                      <a:endParaRPr lang="en-GB" sz="1100" b="1" dirty="0">
                        <a:effectLst/>
                      </a:endParaRPr>
                    </a:p>
                    <a:p>
                      <a:pPr>
                        <a:spcAft>
                          <a:spcPts val="0"/>
                        </a:spcAft>
                      </a:pPr>
                      <a:r>
                        <a:rPr lang="en-GB" sz="1100" b="1" dirty="0">
                          <a:effectLst/>
                        </a:rPr>
                        <a:t>TOTAL SIMPLE and MULTI </a:t>
                      </a:r>
                      <a:r>
                        <a:rPr lang="en-GB" sz="1100" b="1" dirty="0" smtClean="0">
                          <a:effectLst/>
                        </a:rPr>
                        <a:t>PROGRAMMES</a:t>
                      </a:r>
                      <a:endParaRPr lang="en-GB" sz="1100" b="1" dirty="0">
                        <a:solidFill>
                          <a:srgbClr val="0066FF"/>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algn="ctr">
                        <a:spcAft>
                          <a:spcPts val="0"/>
                        </a:spcAft>
                      </a:pPr>
                      <a:r>
                        <a:rPr lang="en-GB" sz="1100" dirty="0">
                          <a:effectLst/>
                        </a:rPr>
                        <a:t> </a:t>
                      </a:r>
                      <a:endParaRPr lang="en-GB" sz="1100" dirty="0">
                        <a:solidFill>
                          <a:srgbClr val="0066FF"/>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0"/>
                        </a:spcAft>
                      </a:pPr>
                      <a:r>
                        <a:rPr lang="en-GB" sz="1100" b="1" dirty="0" smtClean="0">
                          <a:effectLst/>
                        </a:rPr>
                        <a:t>179 </a:t>
                      </a:r>
                      <a:r>
                        <a:rPr lang="en-GB" sz="1100" kern="1200" dirty="0" smtClean="0">
                          <a:solidFill>
                            <a:srgbClr val="00B0F0"/>
                          </a:solidFill>
                          <a:effectLst/>
                          <a:latin typeface="+mn-lt"/>
                          <a:ea typeface="+mn-ea"/>
                          <a:cs typeface="+mn-cs"/>
                        </a:rPr>
                        <a:t>(133)</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r>
              <a:tr h="194398">
                <a:tc>
                  <a:txBody>
                    <a:bodyPr/>
                    <a:lstStyle/>
                    <a:p>
                      <a:pPr>
                        <a:spcAft>
                          <a:spcPts val="0"/>
                        </a:spcAft>
                      </a:pPr>
                      <a:r>
                        <a:rPr lang="en-GB" sz="1100" dirty="0">
                          <a:solidFill>
                            <a:schemeClr val="tx1"/>
                          </a:solidFill>
                          <a:effectLst/>
                        </a:rPr>
                        <a:t>Commission own initiatives</a:t>
                      </a:r>
                      <a:endParaRPr lang="en-GB" sz="1100" b="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solidFill>
                            <a:schemeClr val="tx1"/>
                          </a:solidFill>
                          <a:effectLst/>
                        </a:rPr>
                        <a:t> </a:t>
                      </a:r>
                      <a:endParaRPr lang="en-GB" sz="1100" b="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solidFill>
                            <a:schemeClr val="tx1"/>
                          </a:solidFill>
                          <a:effectLst/>
                        </a:rPr>
                        <a:t>9.5</a:t>
                      </a:r>
                      <a:r>
                        <a:rPr lang="en-GB" sz="1100" kern="1200" dirty="0">
                          <a:solidFill>
                            <a:srgbClr val="00B0F0"/>
                          </a:solidFill>
                          <a:effectLst/>
                          <a:latin typeface="+mn-lt"/>
                          <a:ea typeface="+mn-ea"/>
                          <a:cs typeface="+mn-cs"/>
                        </a:rPr>
                        <a:t> </a:t>
                      </a:r>
                      <a:r>
                        <a:rPr lang="en-GB" sz="1100" kern="1200" dirty="0" smtClean="0">
                          <a:solidFill>
                            <a:srgbClr val="00B0F0"/>
                          </a:solidFill>
                          <a:effectLst/>
                          <a:latin typeface="+mn-lt"/>
                          <a:ea typeface="+mn-ea"/>
                          <a:cs typeface="+mn-cs"/>
                        </a:rPr>
                        <a:t>(9,5)</a:t>
                      </a:r>
                      <a:endParaRPr lang="en-GB" sz="110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74497">
                <a:tc>
                  <a:txBody>
                    <a:bodyPr/>
                    <a:lstStyle/>
                    <a:p>
                      <a:pPr>
                        <a:spcAft>
                          <a:spcPts val="0"/>
                        </a:spcAft>
                      </a:pPr>
                      <a:r>
                        <a:rPr lang="en-GB" sz="1100" b="1" dirty="0" smtClean="0">
                          <a:effectLst/>
                        </a:rPr>
                        <a:t>TOTAL</a:t>
                      </a:r>
                      <a:r>
                        <a:rPr lang="en-GB" sz="1100" b="1" baseline="0" dirty="0" smtClean="0">
                          <a:effectLst/>
                        </a:rPr>
                        <a:t> PROMOTION</a:t>
                      </a:r>
                      <a:endParaRPr lang="en-GB" sz="1100" b="1" dirty="0">
                        <a:solidFill>
                          <a:srgbClr val="FF0000"/>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tcPr>
                </a:tc>
                <a:tc>
                  <a:txBody>
                    <a:bodyPr/>
                    <a:lstStyle/>
                    <a:p>
                      <a:pPr algn="ctr">
                        <a:spcAft>
                          <a:spcPts val="0"/>
                        </a:spcAft>
                      </a:pP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tcPr>
                </a:tc>
                <a:tc>
                  <a:txBody>
                    <a:bodyPr/>
                    <a:lstStyle/>
                    <a:p>
                      <a:pPr algn="ctr">
                        <a:spcAft>
                          <a:spcPts val="0"/>
                        </a:spcAft>
                      </a:pPr>
                      <a:r>
                        <a:rPr lang="en-GB" sz="1100" b="1" dirty="0" smtClean="0">
                          <a:effectLst/>
                        </a:rPr>
                        <a:t>188,5 </a:t>
                      </a:r>
                      <a:r>
                        <a:rPr lang="en-GB" sz="1100" kern="1200" dirty="0" smtClean="0">
                          <a:solidFill>
                            <a:srgbClr val="00B0F0"/>
                          </a:solidFill>
                          <a:effectLst/>
                          <a:latin typeface="+mn-lt"/>
                          <a:ea typeface="+mn-ea"/>
                          <a:cs typeface="+mn-cs"/>
                        </a:rPr>
                        <a:t>(142,5)</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tcPr>
                </a:tc>
              </a:tr>
            </a:tbl>
          </a:graphicData>
        </a:graphic>
      </p:graphicFrame>
      <p:sp>
        <p:nvSpPr>
          <p:cNvPr id="6" name="Title 1"/>
          <p:cNvSpPr txBox="1">
            <a:spLocks/>
          </p:cNvSpPr>
          <p:nvPr/>
        </p:nvSpPr>
        <p:spPr bwMode="auto">
          <a:xfrm>
            <a:off x="323528" y="764704"/>
            <a:ext cx="8445500" cy="693738"/>
          </a:xfrm>
          <a:prstGeom prst="rect">
            <a:avLst/>
          </a:prstGeom>
          <a:noFill/>
          <a:ln w="9525">
            <a:noFill/>
            <a:miter lim="800000"/>
            <a:headEnd/>
            <a:tailEnd/>
          </a:ln>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defRPr/>
            </a:pPr>
            <a:r>
              <a:rPr lang="en-GB" sz="1800" dirty="0" smtClean="0">
                <a:solidFill>
                  <a:srgbClr val="42A62A"/>
                </a:solidFill>
              </a:rPr>
              <a:t>Conclusion AWP 2018 </a:t>
            </a:r>
            <a:r>
              <a:rPr lang="en-GB" sz="1800" dirty="0" smtClean="0">
                <a:solidFill>
                  <a:srgbClr val="42A62A"/>
                </a:solidFill>
                <a:latin typeface="Century Gothic" panose="020B0502020202020204" pitchFamily="34" charset="0"/>
              </a:rPr>
              <a:t>– </a:t>
            </a:r>
            <a:r>
              <a:rPr lang="en-GB" sz="1800" dirty="0" smtClean="0">
                <a:solidFill>
                  <a:srgbClr val="42A62A"/>
                </a:solidFill>
              </a:rPr>
              <a:t>Indicative </a:t>
            </a:r>
            <a:r>
              <a:rPr lang="en-GB" sz="1800" dirty="0">
                <a:solidFill>
                  <a:srgbClr val="42A62A"/>
                </a:solidFill>
              </a:rPr>
              <a:t>w</a:t>
            </a:r>
            <a:r>
              <a:rPr lang="en-GB" sz="1800" dirty="0" smtClean="0">
                <a:solidFill>
                  <a:srgbClr val="42A62A"/>
                </a:solidFill>
              </a:rPr>
              <a:t>eighted priorities </a:t>
            </a:r>
          </a:p>
          <a:p>
            <a:pPr algn="ctr">
              <a:defRPr/>
            </a:pPr>
            <a:r>
              <a:rPr lang="en-GB" sz="1400" dirty="0" smtClean="0">
                <a:solidFill>
                  <a:srgbClr val="00B0F0"/>
                </a:solidFill>
              </a:rPr>
              <a:t>Compared with 2017 </a:t>
            </a:r>
            <a:endParaRPr lang="en-GB" sz="1400" dirty="0">
              <a:solidFill>
                <a:srgbClr val="00B0F0"/>
              </a:solidFill>
            </a:endParaRPr>
          </a:p>
        </p:txBody>
      </p:sp>
      <p:sp>
        <p:nvSpPr>
          <p:cNvPr id="3592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8E7E744A-2F04-41CF-9C64-894ECAE12D56}" type="slidenum">
              <a:rPr lang="en-GB" altLang="en-US" sz="1000" smtClean="0">
                <a:solidFill>
                  <a:srgbClr val="FFFFFF"/>
                </a:solidFill>
              </a:rPr>
              <a:pPr eaLnBrk="1" hangingPunct="1"/>
              <a:t>10</a:t>
            </a:fld>
            <a:endParaRPr lang="en-GB" altLang="en-US" sz="1000" smtClean="0">
              <a:solidFill>
                <a:srgbClr val="FFFFFF"/>
              </a:solidFill>
            </a:endParaRPr>
          </a:p>
        </p:txBody>
      </p:sp>
    </p:spTree>
    <p:extLst>
      <p:ext uri="{BB962C8B-B14F-4D97-AF65-F5344CB8AC3E}">
        <p14:creationId xmlns:p14="http://schemas.microsoft.com/office/powerpoint/2010/main" val="2420868082"/>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a:t/>
            </a:r>
            <a:br>
              <a:rPr lang="en-GB" dirty="0"/>
            </a:br>
            <a:r>
              <a:rPr lang="en-GB" dirty="0" smtClean="0"/>
              <a:t>The </a:t>
            </a:r>
            <a:r>
              <a:rPr lang="en-GB" dirty="0"/>
              <a:t>draft Annual Work Programme for </a:t>
            </a:r>
            <a:r>
              <a:rPr lang="en-GB" dirty="0" smtClean="0"/>
              <a:t>2018</a:t>
            </a:r>
            <a:br>
              <a:rPr lang="en-GB" dirty="0" smtClean="0"/>
            </a:br>
            <a:r>
              <a:rPr lang="en-GB" dirty="0" smtClean="0"/>
              <a:t/>
            </a:r>
            <a:br>
              <a:rPr lang="en-GB" dirty="0" smtClean="0"/>
            </a:br>
            <a:r>
              <a:rPr lang="en-GB" i="1" dirty="0" smtClean="0"/>
              <a:t> Next steps</a:t>
            </a:r>
            <a:r>
              <a:rPr lang="en-GB" dirty="0" smtClean="0"/>
              <a:t/>
            </a:r>
            <a:br>
              <a:rPr lang="en-GB" dirty="0" smtClean="0"/>
            </a:br>
            <a:r>
              <a:rPr lang="en-GB" dirty="0"/>
              <a:t/>
            </a:r>
            <a:br>
              <a:rPr lang="en-GB" dirty="0"/>
            </a:br>
            <a:endParaRPr lang="en-GB" dirty="0"/>
          </a:p>
        </p:txBody>
      </p:sp>
      <p:sp>
        <p:nvSpPr>
          <p:cNvPr id="3" name="Content Placeholder 2"/>
          <p:cNvSpPr>
            <a:spLocks noGrp="1"/>
          </p:cNvSpPr>
          <p:nvPr>
            <p:ph idx="1"/>
          </p:nvPr>
        </p:nvSpPr>
        <p:spPr>
          <a:xfrm>
            <a:off x="395536" y="2420888"/>
            <a:ext cx="8582025" cy="4824413"/>
          </a:xfrm>
        </p:spPr>
        <p:txBody>
          <a:bodyPr/>
          <a:lstStyle/>
          <a:p>
            <a:pPr>
              <a:buClr>
                <a:schemeClr val="accent6"/>
              </a:buClr>
              <a:buFont typeface="Wingdings" panose="05000000000000000000" pitchFamily="2" charset="2"/>
              <a:buChar char="Ø"/>
            </a:pPr>
            <a:r>
              <a:rPr lang="fr-BE" b="1" dirty="0">
                <a:solidFill>
                  <a:srgbClr val="42A62A"/>
                </a:solidFill>
                <a:latin typeface="+mj-lt"/>
                <a:ea typeface="+mj-ea"/>
                <a:cs typeface="+mj-cs"/>
              </a:rPr>
              <a:t>30/06/2017: Discussion </a:t>
            </a:r>
            <a:r>
              <a:rPr lang="fr-BE" b="1" dirty="0" err="1">
                <a:solidFill>
                  <a:srgbClr val="42A62A"/>
                </a:solidFill>
                <a:latin typeface="+mj-lt"/>
                <a:ea typeface="+mj-ea"/>
                <a:cs typeface="+mj-cs"/>
              </a:rPr>
              <a:t>with</a:t>
            </a:r>
            <a:r>
              <a:rPr lang="fr-BE" b="1" dirty="0">
                <a:solidFill>
                  <a:srgbClr val="42A62A"/>
                </a:solidFill>
                <a:latin typeface="+mj-lt"/>
                <a:ea typeface="+mj-ea"/>
                <a:cs typeface="+mj-cs"/>
              </a:rPr>
              <a:t> Civil Dialogue group</a:t>
            </a:r>
          </a:p>
          <a:p>
            <a:pPr>
              <a:buClr>
                <a:schemeClr val="accent6"/>
              </a:buClr>
              <a:buFont typeface="Wingdings" panose="05000000000000000000" pitchFamily="2" charset="2"/>
              <a:buChar char="Ø"/>
            </a:pPr>
            <a:endParaRPr lang="fr-BE" b="1" dirty="0"/>
          </a:p>
          <a:p>
            <a:pPr>
              <a:buClr>
                <a:schemeClr val="accent6"/>
              </a:buClr>
              <a:buFont typeface="Wingdings" panose="05000000000000000000" pitchFamily="2" charset="2"/>
              <a:buChar char="Ø"/>
            </a:pPr>
            <a:r>
              <a:rPr lang="fr-BE" b="1" dirty="0"/>
              <a:t>14/07/2017 : </a:t>
            </a:r>
            <a:r>
              <a:rPr lang="fr-BE" b="1" dirty="0" smtClean="0"/>
              <a:t>Deadline to </a:t>
            </a:r>
            <a:r>
              <a:rPr lang="fr-BE" b="1" dirty="0" err="1" smtClean="0"/>
              <a:t>submit</a:t>
            </a:r>
            <a:r>
              <a:rPr lang="fr-BE" b="1" dirty="0" smtClean="0"/>
              <a:t> </a:t>
            </a:r>
            <a:r>
              <a:rPr lang="fr-BE" b="1" dirty="0" err="1" smtClean="0"/>
              <a:t>comments</a:t>
            </a:r>
            <a:endParaRPr lang="fr-BE" b="1" dirty="0" smtClean="0"/>
          </a:p>
          <a:p>
            <a:pPr>
              <a:buClr>
                <a:schemeClr val="accent6"/>
              </a:buClr>
              <a:buFont typeface="Wingdings" panose="05000000000000000000" pitchFamily="2" charset="2"/>
              <a:buChar char="Ø"/>
            </a:pPr>
            <a:endParaRPr lang="fr-BE" b="1" dirty="0" smtClean="0"/>
          </a:p>
          <a:p>
            <a:pPr>
              <a:buClr>
                <a:schemeClr val="accent6"/>
              </a:buClr>
              <a:buFont typeface="Wingdings" panose="05000000000000000000" pitchFamily="2" charset="2"/>
              <a:buChar char="Ø"/>
            </a:pPr>
            <a:r>
              <a:rPr lang="fr-BE" b="1" dirty="0" err="1" smtClean="0"/>
              <a:t>October</a:t>
            </a:r>
            <a:r>
              <a:rPr lang="fr-BE" b="1" dirty="0" smtClean="0"/>
              <a:t> 2017: Vote in the </a:t>
            </a:r>
            <a:r>
              <a:rPr lang="fr-BE" b="1" dirty="0" err="1" smtClean="0"/>
              <a:t>Committee</a:t>
            </a:r>
            <a:endParaRPr lang="fr-BE" b="1" dirty="0" smtClean="0"/>
          </a:p>
          <a:p>
            <a:pPr>
              <a:buClr>
                <a:schemeClr val="accent6"/>
              </a:buClr>
              <a:buFont typeface="Wingdings" panose="05000000000000000000" pitchFamily="2" charset="2"/>
              <a:buChar char="Ø"/>
            </a:pPr>
            <a:endParaRPr lang="fr-BE" b="1" dirty="0" smtClean="0"/>
          </a:p>
          <a:p>
            <a:pPr>
              <a:buClr>
                <a:schemeClr val="accent6"/>
              </a:buClr>
              <a:buFont typeface="Wingdings" panose="05000000000000000000" pitchFamily="2" charset="2"/>
              <a:buChar char="Ø"/>
            </a:pPr>
            <a:r>
              <a:rPr lang="fr-BE" b="1" dirty="0" err="1" smtClean="0"/>
              <a:t>October</a:t>
            </a:r>
            <a:r>
              <a:rPr lang="fr-BE" b="1" dirty="0" smtClean="0"/>
              <a:t>/</a:t>
            </a:r>
            <a:r>
              <a:rPr lang="fr-BE" b="1" dirty="0" err="1" smtClean="0"/>
              <a:t>November</a:t>
            </a:r>
            <a:r>
              <a:rPr lang="fr-BE" b="1" dirty="0" smtClean="0"/>
              <a:t> 2017: </a:t>
            </a:r>
            <a:r>
              <a:rPr lang="en-GB" b="1" dirty="0"/>
              <a:t>Adoption of the AWP by the </a:t>
            </a:r>
            <a:endParaRPr lang="en-GB" b="1" dirty="0" smtClean="0"/>
          </a:p>
          <a:p>
            <a:pPr marL="0" indent="0">
              <a:buClr>
                <a:schemeClr val="accent6"/>
              </a:buClr>
            </a:pPr>
            <a:r>
              <a:rPr lang="en-GB" b="1" dirty="0" smtClean="0"/>
              <a:t>Commission</a:t>
            </a:r>
          </a:p>
          <a:p>
            <a:pPr marL="0" indent="0">
              <a:buClr>
                <a:schemeClr val="accent6"/>
              </a:buClr>
            </a:pPr>
            <a:endParaRPr lang="en-GB" b="1" dirty="0" smtClean="0"/>
          </a:p>
          <a:p>
            <a:pPr>
              <a:buClr>
                <a:schemeClr val="accent6"/>
              </a:buClr>
              <a:buFont typeface="Wingdings" panose="05000000000000000000" pitchFamily="2" charset="2"/>
              <a:buChar char="Ø"/>
            </a:pPr>
            <a:r>
              <a:rPr lang="fr-BE" b="1" dirty="0" err="1" smtClean="0"/>
              <a:t>January</a:t>
            </a:r>
            <a:r>
              <a:rPr lang="fr-BE" b="1" dirty="0" smtClean="0"/>
              <a:t> 2018: Publication of calls for </a:t>
            </a:r>
            <a:r>
              <a:rPr lang="fr-BE" b="1" dirty="0" err="1" smtClean="0"/>
              <a:t>proposals</a:t>
            </a:r>
            <a:endParaRPr lang="en-GB" b="1"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11</a:t>
            </a:fld>
            <a:endParaRPr lang="en-GB" dirty="0"/>
          </a:p>
        </p:txBody>
      </p:sp>
    </p:spTree>
    <p:extLst>
      <p:ext uri="{BB962C8B-B14F-4D97-AF65-F5344CB8AC3E}">
        <p14:creationId xmlns:p14="http://schemas.microsoft.com/office/powerpoint/2010/main" val="42064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805264"/>
            <a:ext cx="8585200" cy="504825"/>
          </a:xfrm>
        </p:spPr>
        <p:txBody>
          <a:bodyPr/>
          <a:lstStyle/>
          <a:p>
            <a:r>
              <a:rPr lang="en-GB" sz="1800" b="0" dirty="0"/>
              <a:t>http://ec.europa.eu/agriculture/promotion_en</a:t>
            </a:r>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12</a:t>
            </a:fld>
            <a:endParaRPr lang="en-GB" dirty="0"/>
          </a:p>
        </p:txBody>
      </p:sp>
      <p:pic>
        <p:nvPicPr>
          <p:cNvPr id="6" name="Picture 2" descr="C:\Users\THISSMA\AppData\Local\Microsoft\Windows\Temporary Internet Files\Content.Outlook\GPZ7LADV\ENJOY.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491880" y="1700808"/>
            <a:ext cx="2146153" cy="3900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91100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DISCLAIMER</a:t>
            </a:r>
            <a:endParaRPr lang="fr-FR" dirty="0"/>
          </a:p>
        </p:txBody>
      </p:sp>
      <p:sp>
        <p:nvSpPr>
          <p:cNvPr id="3" name="Content Placeholder 2"/>
          <p:cNvSpPr>
            <a:spLocks noGrp="1"/>
          </p:cNvSpPr>
          <p:nvPr>
            <p:ph idx="1"/>
          </p:nvPr>
        </p:nvSpPr>
        <p:spPr>
          <a:xfrm>
            <a:off x="395536" y="2060848"/>
            <a:ext cx="8510909" cy="2376289"/>
          </a:xfrm>
          <a:ln w="76200">
            <a:solidFill>
              <a:srgbClr val="0F5494"/>
            </a:solidFill>
          </a:ln>
        </p:spPr>
        <p:txBody>
          <a:bodyPr/>
          <a:lstStyle/>
          <a:p>
            <a:pPr algn="ctr"/>
            <a:r>
              <a:rPr lang="en-GB" dirty="0" smtClean="0"/>
              <a:t>This presentation has been prepared by DG AGRI Staff in order to facilitate the discussion in the Committee. </a:t>
            </a:r>
          </a:p>
          <a:p>
            <a:pPr algn="ctr"/>
            <a:endParaRPr lang="en-GB" dirty="0" smtClean="0"/>
          </a:p>
          <a:p>
            <a:pPr algn="ctr"/>
            <a:r>
              <a:rPr lang="en-GB" dirty="0" smtClean="0"/>
              <a:t>The figures and the draft Annual work programme have not yet been validated and might be subject to changes</a:t>
            </a:r>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2</a:t>
            </a:fld>
            <a:endParaRPr lang="en-GB" dirty="0"/>
          </a:p>
        </p:txBody>
      </p:sp>
    </p:spTree>
    <p:extLst>
      <p:ext uri="{BB962C8B-B14F-4D97-AF65-F5344CB8AC3E}">
        <p14:creationId xmlns:p14="http://schemas.microsoft.com/office/powerpoint/2010/main" val="1647108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12" y="1124744"/>
            <a:ext cx="8585200" cy="504825"/>
          </a:xfrm>
        </p:spPr>
        <p:txBody>
          <a:bodyPr/>
          <a:lstStyle/>
          <a:p>
            <a:r>
              <a:rPr lang="en-GB" dirty="0" smtClean="0"/>
              <a:t>What </a:t>
            </a:r>
            <a:r>
              <a:rPr lang="en-GB" dirty="0"/>
              <a:t>is </a:t>
            </a:r>
            <a:r>
              <a:rPr lang="en-GB" dirty="0" smtClean="0"/>
              <a:t>'Annual work programme' </a:t>
            </a:r>
            <a:r>
              <a:rPr lang="en-GB" dirty="0"/>
              <a:t>? </a:t>
            </a:r>
            <a:endParaRPr lang="fr-FR"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53996927"/>
              </p:ext>
            </p:extLst>
          </p:nvPr>
        </p:nvGraphicFramePr>
        <p:xfrm>
          <a:off x="395536" y="1628800"/>
          <a:ext cx="8582025" cy="4824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3</a:t>
            </a:fld>
            <a:endParaRPr lang="en-GB" dirty="0"/>
          </a:p>
        </p:txBody>
      </p:sp>
    </p:spTree>
    <p:extLst>
      <p:ext uri="{BB962C8B-B14F-4D97-AF65-F5344CB8AC3E}">
        <p14:creationId xmlns:p14="http://schemas.microsoft.com/office/powerpoint/2010/main" val="74737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Budget</a:t>
            </a:r>
            <a:endParaRPr lang="en-GB" dirty="0"/>
          </a:p>
        </p:txBody>
      </p:sp>
      <p:sp>
        <p:nvSpPr>
          <p:cNvPr id="3" name="Content Placeholder 2"/>
          <p:cNvSpPr>
            <a:spLocks noGrp="1"/>
          </p:cNvSpPr>
          <p:nvPr>
            <p:ph idx="1"/>
          </p:nvPr>
        </p:nvSpPr>
        <p:spPr/>
        <p:txBody>
          <a:bodyPr/>
          <a:lstStyle/>
          <a:p>
            <a:pPr>
              <a:buClrTx/>
              <a:buFont typeface="Arial" panose="020B0604020202020204" pitchFamily="34" charset="0"/>
              <a:buChar char="•"/>
            </a:pPr>
            <a:r>
              <a:rPr lang="fr-BE" dirty="0" err="1" smtClean="0"/>
              <a:t>Increased</a:t>
            </a:r>
            <a:r>
              <a:rPr lang="fr-BE" dirty="0" smtClean="0"/>
              <a:t> budget for the promotion </a:t>
            </a:r>
            <a:r>
              <a:rPr lang="fr-BE" dirty="0" err="1" smtClean="0"/>
              <a:t>policy</a:t>
            </a:r>
            <a:r>
              <a:rPr lang="fr-BE" dirty="0" smtClean="0"/>
              <a:t> (simple programmes + multi programmes+ Commission initiatives):</a:t>
            </a:r>
          </a:p>
          <a:p>
            <a:endParaRPr lang="fr-BE" dirty="0" smtClean="0"/>
          </a:p>
          <a:p>
            <a:endParaRPr lang="fr-BE" dirty="0" smtClean="0"/>
          </a:p>
          <a:p>
            <a:endParaRPr lang="fr-BE" dirty="0"/>
          </a:p>
          <a:p>
            <a:endParaRPr lang="fr-BE" dirty="0" smtClean="0"/>
          </a:p>
          <a:p>
            <a:endParaRPr lang="fr-BE" dirty="0"/>
          </a:p>
          <a:p>
            <a:pPr>
              <a:buClrTx/>
              <a:buFont typeface="Arial" panose="020B0604020202020204" pitchFamily="34" charset="0"/>
              <a:buChar char="•"/>
            </a:pPr>
            <a:r>
              <a:rPr lang="fr-BE" dirty="0" smtClean="0"/>
              <a:t>Breakdown for the 2018 budget of 188,5 </a:t>
            </a:r>
            <a:r>
              <a:rPr lang="fr-BE" dirty="0" err="1" smtClean="0"/>
              <a:t>Mio</a:t>
            </a:r>
            <a:r>
              <a:rPr lang="fr-BE" dirty="0" smtClean="0"/>
              <a:t>:</a:t>
            </a:r>
          </a:p>
          <a:p>
            <a:pPr>
              <a:buClrTx/>
              <a:buFont typeface="Arial" panose="020B0604020202020204" pitchFamily="34" charset="0"/>
              <a:buChar char="•"/>
            </a:pPr>
            <a:endParaRPr lang="fr-BE" dirty="0" smtClean="0"/>
          </a:p>
          <a:p>
            <a:pPr lvl="1">
              <a:buClrTx/>
              <a:buFont typeface="Wingdings" panose="05000000000000000000" pitchFamily="2" charset="2"/>
              <a:buChar char="Ø"/>
            </a:pPr>
            <a:r>
              <a:rPr lang="fr-BE" dirty="0" smtClean="0"/>
              <a:t>100 M for simple programmes</a:t>
            </a:r>
          </a:p>
          <a:p>
            <a:pPr lvl="1">
              <a:buClrTx/>
              <a:buFont typeface="Wingdings" panose="05000000000000000000" pitchFamily="2" charset="2"/>
              <a:buChar char="Ø"/>
            </a:pPr>
            <a:r>
              <a:rPr lang="fr-BE" dirty="0" smtClean="0"/>
              <a:t>79 M for multi programmes</a:t>
            </a:r>
          </a:p>
          <a:p>
            <a:pPr lvl="1">
              <a:buClrTx/>
              <a:buFont typeface="Wingdings" panose="05000000000000000000" pitchFamily="2" charset="2"/>
              <a:buChar char="Ø"/>
            </a:pPr>
            <a:r>
              <a:rPr lang="fr-BE" dirty="0" smtClean="0"/>
              <a:t>9,5 M for </a:t>
            </a:r>
            <a:r>
              <a:rPr lang="fr-BE" dirty="0" err="1" smtClean="0"/>
              <a:t>Commission's</a:t>
            </a:r>
            <a:r>
              <a:rPr lang="fr-BE" dirty="0" smtClean="0"/>
              <a:t> </a:t>
            </a:r>
            <a:r>
              <a:rPr lang="fr-BE" dirty="0" err="1" smtClean="0"/>
              <a:t>own</a:t>
            </a:r>
            <a:r>
              <a:rPr lang="fr-BE" dirty="0" smtClean="0"/>
              <a:t> actions</a:t>
            </a:r>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4</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709139153"/>
              </p:ext>
            </p:extLst>
          </p:nvPr>
        </p:nvGraphicFramePr>
        <p:xfrm>
          <a:off x="1259632" y="2564904"/>
          <a:ext cx="4572000" cy="741680"/>
        </p:xfrm>
        <a:graphic>
          <a:graphicData uri="http://schemas.openxmlformats.org/drawingml/2006/table">
            <a:tbl>
              <a:tblPr firstRow="1" bandRow="1">
                <a:tableStyleId>{5C22544A-7EE6-4342-B048-85BDC9FD1C3A}</a:tableStyleId>
              </a:tblPr>
              <a:tblGrid>
                <a:gridCol w="1524000"/>
                <a:gridCol w="1524000"/>
                <a:gridCol w="1524000"/>
              </a:tblGrid>
              <a:tr h="370840">
                <a:tc>
                  <a:txBody>
                    <a:bodyPr/>
                    <a:lstStyle/>
                    <a:p>
                      <a:r>
                        <a:rPr lang="fr-BE" dirty="0" smtClean="0"/>
                        <a:t>2017</a:t>
                      </a:r>
                      <a:endParaRPr lang="en-GB" dirty="0"/>
                    </a:p>
                  </a:txBody>
                  <a:tcPr/>
                </a:tc>
                <a:tc>
                  <a:txBody>
                    <a:bodyPr/>
                    <a:lstStyle/>
                    <a:p>
                      <a:r>
                        <a:rPr lang="fr-BE" dirty="0" smtClean="0"/>
                        <a:t>2018</a:t>
                      </a:r>
                      <a:endParaRPr lang="en-GB" dirty="0"/>
                    </a:p>
                  </a:txBody>
                  <a:tcPr/>
                </a:tc>
                <a:tc>
                  <a:txBody>
                    <a:bodyPr/>
                    <a:lstStyle/>
                    <a:p>
                      <a:r>
                        <a:rPr lang="fr-BE" dirty="0" smtClean="0"/>
                        <a:t>2019</a:t>
                      </a:r>
                      <a:endParaRPr lang="en-GB" dirty="0"/>
                    </a:p>
                  </a:txBody>
                  <a:tcPr/>
                </a:tc>
              </a:tr>
              <a:tr h="370840">
                <a:tc>
                  <a:txBody>
                    <a:bodyPr/>
                    <a:lstStyle/>
                    <a:p>
                      <a:r>
                        <a:rPr lang="fr-BE" smtClean="0"/>
                        <a:t>142,5 </a:t>
                      </a:r>
                      <a:r>
                        <a:rPr lang="fr-BE" dirty="0" err="1" smtClean="0"/>
                        <a:t>Mio</a:t>
                      </a:r>
                      <a:endParaRPr lang="en-GB" dirty="0"/>
                    </a:p>
                  </a:txBody>
                  <a:tcPr/>
                </a:tc>
                <a:tc>
                  <a:txBody>
                    <a:bodyPr/>
                    <a:lstStyle/>
                    <a:p>
                      <a:r>
                        <a:rPr lang="fr-BE" dirty="0" smtClean="0"/>
                        <a:t>188,5 </a:t>
                      </a:r>
                      <a:r>
                        <a:rPr lang="fr-BE" dirty="0" err="1" smtClean="0"/>
                        <a:t>Mio</a:t>
                      </a:r>
                      <a:endParaRPr lang="en-GB" dirty="0"/>
                    </a:p>
                  </a:txBody>
                  <a:tcPr/>
                </a:tc>
                <a:tc>
                  <a:txBody>
                    <a:bodyPr/>
                    <a:lstStyle/>
                    <a:p>
                      <a:r>
                        <a:rPr lang="fr-BE" dirty="0" smtClean="0"/>
                        <a:t>200 </a:t>
                      </a:r>
                      <a:r>
                        <a:rPr lang="fr-BE" dirty="0" err="1" smtClean="0"/>
                        <a:t>Mio</a:t>
                      </a:r>
                      <a:endParaRPr lang="en-GB" dirty="0"/>
                    </a:p>
                  </a:txBody>
                  <a:tcPr/>
                </a:tc>
              </a:tr>
            </a:tbl>
          </a:graphicData>
        </a:graphic>
      </p:graphicFrame>
    </p:spTree>
    <p:extLst>
      <p:ext uri="{BB962C8B-B14F-4D97-AF65-F5344CB8AC3E}">
        <p14:creationId xmlns:p14="http://schemas.microsoft.com/office/powerpoint/2010/main" val="449521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8585200" cy="504825"/>
          </a:xfrm>
        </p:spPr>
        <p:txBody>
          <a:bodyPr/>
          <a:lstStyle/>
          <a:p>
            <a:r>
              <a:rPr lang="fr-BE" dirty="0" smtClean="0"/>
              <a:t/>
            </a:r>
            <a:br>
              <a:rPr lang="fr-BE" dirty="0" smtClean="0"/>
            </a:br>
            <a:r>
              <a:rPr lang="fr-BE" dirty="0"/>
              <a:t/>
            </a:r>
            <a:br>
              <a:rPr lang="fr-BE" dirty="0"/>
            </a:br>
            <a:r>
              <a:rPr lang="fr-BE" dirty="0" smtClean="0"/>
              <a:t>How </a:t>
            </a:r>
            <a:r>
              <a:rPr lang="fr-BE" dirty="0" err="1" smtClean="0"/>
              <a:t>did</a:t>
            </a:r>
            <a:r>
              <a:rPr lang="fr-BE" dirty="0" smtClean="0"/>
              <a:t> </a:t>
            </a:r>
            <a:r>
              <a:rPr lang="fr-BE" dirty="0" err="1" smtClean="0"/>
              <a:t>we</a:t>
            </a:r>
            <a:r>
              <a:rPr lang="fr-BE" dirty="0" smtClean="0"/>
              <a:t> </a:t>
            </a:r>
            <a:r>
              <a:rPr lang="fr-BE" dirty="0" err="1" smtClean="0"/>
              <a:t>draft</a:t>
            </a:r>
            <a:r>
              <a:rPr lang="fr-BE" dirty="0" smtClean="0"/>
              <a:t> the AWP 2018? </a:t>
            </a:r>
            <a:r>
              <a:rPr lang="fr-BE" dirty="0"/>
              <a:t/>
            </a:r>
            <a:br>
              <a:rPr lang="fr-BE" dirty="0"/>
            </a:br>
            <a:r>
              <a:rPr lang="en-GB" dirty="0"/>
              <a:t/>
            </a:r>
            <a:br>
              <a:rPr lang="en-GB" dirty="0"/>
            </a:br>
            <a:endParaRPr lang="en-GB" dirty="0"/>
          </a:p>
        </p:txBody>
      </p:sp>
      <p:sp>
        <p:nvSpPr>
          <p:cNvPr id="3" name="Content Placeholder 2"/>
          <p:cNvSpPr>
            <a:spLocks noGrp="1"/>
          </p:cNvSpPr>
          <p:nvPr>
            <p:ph idx="1"/>
          </p:nvPr>
        </p:nvSpPr>
        <p:spPr>
          <a:xfrm>
            <a:off x="323528" y="1772816"/>
            <a:ext cx="8582025" cy="4824413"/>
          </a:xfrm>
        </p:spPr>
        <p:txBody>
          <a:bodyPr/>
          <a:lstStyle/>
          <a:p>
            <a:pPr lvl="0">
              <a:spcBef>
                <a:spcPts val="600"/>
              </a:spcBef>
              <a:spcAft>
                <a:spcPts val="600"/>
              </a:spcAft>
              <a:buClr>
                <a:schemeClr val="accent6"/>
              </a:buClr>
              <a:buFont typeface="Arial" panose="020B0604020202020204" pitchFamily="34" charset="0"/>
              <a:buChar char="•"/>
            </a:pPr>
            <a:r>
              <a:rPr lang="en-GB" u="sng" dirty="0" smtClean="0"/>
              <a:t>The </a:t>
            </a:r>
            <a:r>
              <a:rPr lang="en-GB" u="sng" dirty="0"/>
              <a:t>objectives of the Regulation itself</a:t>
            </a:r>
            <a:r>
              <a:rPr lang="en-GB" dirty="0"/>
              <a:t>: </a:t>
            </a:r>
            <a:r>
              <a:rPr lang="en-GB" dirty="0" smtClean="0"/>
              <a:t>(i) increase </a:t>
            </a:r>
            <a:r>
              <a:rPr lang="en-GB" dirty="0"/>
              <a:t>the number of </a:t>
            </a:r>
            <a:r>
              <a:rPr lang="en-GB" dirty="0" smtClean="0"/>
              <a:t>activities </a:t>
            </a:r>
            <a:r>
              <a:rPr lang="en-GB" dirty="0"/>
              <a:t>aimed at third countries where there is the highest potential of </a:t>
            </a:r>
            <a:r>
              <a:rPr lang="en-GB" dirty="0" smtClean="0"/>
              <a:t>growth and (ii) in </a:t>
            </a:r>
            <a:r>
              <a:rPr lang="en-GB" dirty="0"/>
              <a:t>the internal market, </a:t>
            </a:r>
            <a:r>
              <a:rPr lang="en-GB" dirty="0" smtClean="0"/>
              <a:t>inform </a:t>
            </a:r>
            <a:r>
              <a:rPr lang="en-GB" dirty="0"/>
              <a:t>consumers about the high standards of EU products, notably the EU quality </a:t>
            </a:r>
            <a:r>
              <a:rPr lang="en-GB" dirty="0" smtClean="0"/>
              <a:t>logos</a:t>
            </a:r>
          </a:p>
          <a:p>
            <a:pPr lvl="0">
              <a:spcBef>
                <a:spcPts val="600"/>
              </a:spcBef>
              <a:spcAft>
                <a:spcPts val="600"/>
              </a:spcAft>
              <a:buClr>
                <a:schemeClr val="accent6"/>
              </a:buClr>
              <a:buFont typeface="Arial" panose="020B0604020202020204" pitchFamily="34" charset="0"/>
              <a:buChar char="•"/>
            </a:pPr>
            <a:r>
              <a:rPr lang="en-GB" u="sng" dirty="0" smtClean="0"/>
              <a:t>For </a:t>
            </a:r>
            <a:r>
              <a:rPr lang="en-GB" u="sng" dirty="0"/>
              <a:t>third countries, a macro-economic analysis </a:t>
            </a:r>
            <a:r>
              <a:rPr lang="en-GB" dirty="0"/>
              <a:t>on projected increase in </a:t>
            </a:r>
            <a:r>
              <a:rPr lang="en-GB" dirty="0" smtClean="0"/>
              <a:t>imports on </a:t>
            </a:r>
            <a:r>
              <a:rPr lang="en-GB" dirty="0"/>
              <a:t>existing or emerging markets, </a:t>
            </a:r>
            <a:r>
              <a:rPr lang="en-GB" dirty="0" smtClean="0"/>
              <a:t>as </a:t>
            </a:r>
            <a:r>
              <a:rPr lang="en-GB" dirty="0"/>
              <a:t>well as a policy evaluation on FTAs or expected removal of SPS </a:t>
            </a:r>
            <a:r>
              <a:rPr lang="en-GB" dirty="0" smtClean="0"/>
              <a:t>barriers</a:t>
            </a:r>
          </a:p>
          <a:p>
            <a:pPr>
              <a:spcBef>
                <a:spcPts val="600"/>
              </a:spcBef>
              <a:spcAft>
                <a:spcPts val="600"/>
              </a:spcAft>
              <a:buClr>
                <a:schemeClr val="accent6"/>
              </a:buClr>
              <a:buFont typeface="Arial" panose="020B0604020202020204" pitchFamily="34" charset="0"/>
              <a:buChar char="•"/>
            </a:pPr>
            <a:r>
              <a:rPr lang="en-GB" u="sng" dirty="0" smtClean="0"/>
              <a:t>Contributions </a:t>
            </a:r>
            <a:r>
              <a:rPr lang="en-GB" u="sng" dirty="0"/>
              <a:t>from stakeholders</a:t>
            </a:r>
            <a:r>
              <a:rPr lang="en-GB" dirty="0"/>
              <a:t>, consulted through the Civil Dialogue Group on Quality and </a:t>
            </a:r>
            <a:r>
              <a:rPr lang="en-GB" dirty="0" smtClean="0"/>
              <a:t>Promotion (</a:t>
            </a:r>
            <a:r>
              <a:rPr lang="en-GB" dirty="0"/>
              <a:t>Food drink, Copa-</a:t>
            </a:r>
            <a:r>
              <a:rPr lang="en-GB" dirty="0" err="1"/>
              <a:t>Cogeca</a:t>
            </a:r>
            <a:r>
              <a:rPr lang="en-GB" dirty="0"/>
              <a:t>, AVEC, </a:t>
            </a:r>
            <a:r>
              <a:rPr lang="en-GB" dirty="0" err="1"/>
              <a:t>Interfel</a:t>
            </a:r>
            <a:r>
              <a:rPr lang="en-GB" dirty="0"/>
              <a:t>, </a:t>
            </a:r>
            <a:r>
              <a:rPr lang="en-GB" dirty="0" err="1"/>
              <a:t>Hortiespaña</a:t>
            </a:r>
            <a:r>
              <a:rPr lang="en-GB" dirty="0"/>
              <a:t>, CEEV, AREFLH, </a:t>
            </a:r>
            <a:r>
              <a:rPr lang="en-GB" dirty="0" err="1"/>
              <a:t>Freshfel</a:t>
            </a:r>
            <a:r>
              <a:rPr lang="en-GB" dirty="0"/>
              <a:t>, </a:t>
            </a:r>
            <a:r>
              <a:rPr lang="en-GB" dirty="0" err="1"/>
              <a:t>Europatat</a:t>
            </a:r>
            <a:r>
              <a:rPr lang="en-GB" dirty="0"/>
              <a:t>, Slow food)</a:t>
            </a:r>
            <a:r>
              <a:rPr lang="en-GB" dirty="0" smtClean="0"/>
              <a:t> </a:t>
            </a:r>
            <a:endParaRPr lang="fr-BE" dirty="0" smtClean="0"/>
          </a:p>
          <a:p>
            <a:pPr>
              <a:spcBef>
                <a:spcPts val="600"/>
              </a:spcBef>
              <a:spcAft>
                <a:spcPts val="600"/>
              </a:spcAft>
              <a:buClr>
                <a:schemeClr val="accent6"/>
              </a:buClr>
              <a:buFont typeface="Arial" panose="020B0604020202020204" pitchFamily="34" charset="0"/>
              <a:buChar char="•"/>
            </a:pPr>
            <a:r>
              <a:rPr lang="fr-BE" u="sng" dirty="0" err="1" smtClean="0"/>
              <a:t>Results</a:t>
            </a:r>
            <a:r>
              <a:rPr lang="fr-BE" dirty="0" smtClean="0"/>
              <a:t> of the 2017 calls and HLM</a:t>
            </a:r>
            <a:endParaRPr lang="fr-BE" dirty="0"/>
          </a:p>
          <a:p>
            <a:pPr marL="0" indent="0">
              <a:buClr>
                <a:schemeClr val="accent6"/>
              </a:buClr>
            </a:pPr>
            <a:endParaRPr lang="en-GB" dirty="0" smtClean="0"/>
          </a:p>
          <a:p>
            <a:pPr algn="ctr"/>
            <a:endParaRPr lang="fr-BE" dirty="0" smtClean="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5</a:t>
            </a:fld>
            <a:endParaRPr lang="en-GB" dirty="0"/>
          </a:p>
        </p:txBody>
      </p:sp>
    </p:spTree>
    <p:extLst>
      <p:ext uri="{BB962C8B-B14F-4D97-AF65-F5344CB8AC3E}">
        <p14:creationId xmlns:p14="http://schemas.microsoft.com/office/powerpoint/2010/main" val="4084498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Thanks</a:t>
            </a:r>
            <a:r>
              <a:rPr lang="fr-BE" dirty="0" smtClean="0"/>
              <a:t> for </a:t>
            </a:r>
            <a:r>
              <a:rPr lang="fr-BE" dirty="0" err="1" smtClean="0"/>
              <a:t>your</a:t>
            </a:r>
            <a:r>
              <a:rPr lang="fr-BE" dirty="0" smtClean="0"/>
              <a:t> contributions!</a:t>
            </a:r>
            <a:endParaRPr lang="en-GB" dirty="0"/>
          </a:p>
        </p:txBody>
      </p:sp>
      <p:sp>
        <p:nvSpPr>
          <p:cNvPr id="3" name="Content Placeholder 2"/>
          <p:cNvSpPr>
            <a:spLocks noGrp="1"/>
          </p:cNvSpPr>
          <p:nvPr>
            <p:ph idx="1"/>
          </p:nvPr>
        </p:nvSpPr>
        <p:spPr/>
        <p:txBody>
          <a:bodyPr/>
          <a:lstStyle/>
          <a:p>
            <a:pPr>
              <a:buClr>
                <a:srgbClr val="002060"/>
              </a:buClr>
              <a:buFont typeface="Wingdings" panose="05000000000000000000" pitchFamily="2" charset="2"/>
              <a:buChar char="q"/>
            </a:pPr>
            <a:endParaRPr lang="fr-BE" dirty="0" smtClean="0"/>
          </a:p>
          <a:p>
            <a:pPr>
              <a:buClr>
                <a:srgbClr val="002060"/>
              </a:buClr>
              <a:buFont typeface="Wingdings" panose="05000000000000000000" pitchFamily="2" charset="2"/>
              <a:buChar char="q"/>
            </a:pPr>
            <a:r>
              <a:rPr lang="fr-BE" dirty="0" err="1" smtClean="0"/>
              <a:t>Geographical</a:t>
            </a:r>
            <a:r>
              <a:rPr lang="fr-BE" dirty="0" smtClean="0"/>
              <a:t> </a:t>
            </a:r>
            <a:r>
              <a:rPr lang="fr-BE" dirty="0" err="1" smtClean="0"/>
              <a:t>priorities</a:t>
            </a:r>
            <a:endParaRPr lang="fr-BE" dirty="0" smtClean="0"/>
          </a:p>
          <a:p>
            <a:pPr>
              <a:buClr>
                <a:srgbClr val="002060"/>
              </a:buClr>
              <a:buFont typeface="Wingdings" panose="05000000000000000000" pitchFamily="2" charset="2"/>
              <a:buChar char="q"/>
            </a:pPr>
            <a:endParaRPr lang="fr-BE" dirty="0" smtClean="0"/>
          </a:p>
          <a:p>
            <a:pPr lvl="0">
              <a:buClr>
                <a:srgbClr val="002060"/>
              </a:buClr>
              <a:buFont typeface="Wingdings" panose="05000000000000000000" pitchFamily="2" charset="2"/>
              <a:buChar char="q"/>
            </a:pPr>
            <a:r>
              <a:rPr lang="en-GB" dirty="0"/>
              <a:t>Avoid having a very divided </a:t>
            </a:r>
            <a:r>
              <a:rPr lang="en-GB" dirty="0" smtClean="0"/>
              <a:t>AWP </a:t>
            </a:r>
            <a:r>
              <a:rPr lang="en-GB" dirty="0"/>
              <a:t>with small </a:t>
            </a:r>
            <a:r>
              <a:rPr lang="en-GB" dirty="0" smtClean="0"/>
              <a:t>budget</a:t>
            </a:r>
          </a:p>
          <a:p>
            <a:pPr lvl="0">
              <a:buClr>
                <a:srgbClr val="002060"/>
              </a:buClr>
              <a:buFont typeface="Wingdings" panose="05000000000000000000" pitchFamily="2" charset="2"/>
              <a:buChar char="q"/>
            </a:pPr>
            <a:endParaRPr lang="en-GB" dirty="0" smtClean="0"/>
          </a:p>
          <a:p>
            <a:pPr lvl="0">
              <a:buClr>
                <a:srgbClr val="002060"/>
              </a:buClr>
              <a:buFont typeface="Wingdings" panose="05000000000000000000" pitchFamily="2" charset="2"/>
              <a:buChar char="q"/>
            </a:pPr>
            <a:r>
              <a:rPr lang="fr-BE" dirty="0" err="1" smtClean="0"/>
              <a:t>Regroup</a:t>
            </a:r>
            <a:r>
              <a:rPr lang="fr-BE" dirty="0" smtClean="0"/>
              <a:t> </a:t>
            </a:r>
            <a:r>
              <a:rPr lang="fr-BE" dirty="0" err="1" smtClean="0"/>
              <a:t>priorities</a:t>
            </a:r>
            <a:r>
              <a:rPr lang="fr-BE" dirty="0" smtClean="0"/>
              <a:t> </a:t>
            </a:r>
            <a:r>
              <a:rPr lang="en-GB" dirty="0" smtClean="0"/>
              <a:t>in </a:t>
            </a:r>
            <a:r>
              <a:rPr lang="en-GB" dirty="0"/>
              <a:t>broader topics, avoid excessive differentiation of budget </a:t>
            </a:r>
            <a:r>
              <a:rPr lang="en-GB" dirty="0" smtClean="0"/>
              <a:t>lines</a:t>
            </a:r>
          </a:p>
          <a:p>
            <a:pPr lvl="0">
              <a:buClr>
                <a:srgbClr val="002060"/>
              </a:buClr>
              <a:buFont typeface="Wingdings" panose="05000000000000000000" pitchFamily="2" charset="2"/>
              <a:buChar char="q"/>
            </a:pPr>
            <a:endParaRPr lang="en-GB" dirty="0" smtClean="0"/>
          </a:p>
          <a:p>
            <a:pPr>
              <a:buClr>
                <a:srgbClr val="002060"/>
              </a:buClr>
              <a:buFont typeface="Wingdings" panose="05000000000000000000" pitchFamily="2" charset="2"/>
              <a:buChar char="q"/>
            </a:pPr>
            <a:r>
              <a:rPr lang="en-GB" dirty="0"/>
              <a:t>Take outcome of 2017 calls into account when defining priorities for </a:t>
            </a:r>
            <a:r>
              <a:rPr lang="en-GB" dirty="0" smtClean="0"/>
              <a:t>2018 and outcome </a:t>
            </a:r>
            <a:r>
              <a:rPr lang="en-GB" dirty="0"/>
              <a:t>of </a:t>
            </a:r>
            <a:r>
              <a:rPr lang="en-GB" dirty="0" smtClean="0"/>
              <a:t>HLM</a:t>
            </a:r>
          </a:p>
          <a:p>
            <a:pPr>
              <a:buClr>
                <a:srgbClr val="002060"/>
              </a:buClr>
              <a:buFont typeface="Wingdings" panose="05000000000000000000" pitchFamily="2" charset="2"/>
              <a:buChar char="q"/>
            </a:pPr>
            <a:endParaRPr lang="en-GB" dirty="0" smtClean="0"/>
          </a:p>
          <a:p>
            <a:pPr lvl="0">
              <a:buClr>
                <a:srgbClr val="002060"/>
              </a:buClr>
              <a:buFont typeface="Wingdings" panose="05000000000000000000" pitchFamily="2" charset="2"/>
              <a:buChar char="q"/>
            </a:pPr>
            <a:r>
              <a:rPr lang="fr-BE" dirty="0" err="1" smtClean="0"/>
              <a:t>Special</a:t>
            </a:r>
            <a:r>
              <a:rPr lang="fr-BE" dirty="0" smtClean="0"/>
              <a:t> support for </a:t>
            </a:r>
            <a:r>
              <a:rPr lang="fr-BE" dirty="0" err="1" smtClean="0"/>
              <a:t>sectors</a:t>
            </a:r>
            <a:r>
              <a:rPr lang="fr-BE" dirty="0" smtClean="0"/>
              <a:t> in </a:t>
            </a:r>
            <a:r>
              <a:rPr lang="fr-BE" dirty="0" err="1" smtClean="0"/>
              <a:t>difficulty</a:t>
            </a:r>
            <a:endParaRPr lang="en-GB" dirty="0" smtClean="0"/>
          </a:p>
          <a:p>
            <a:pPr lvl="0"/>
            <a:endParaRPr lang="en-GB" dirty="0"/>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6</a:t>
            </a:fld>
            <a:endParaRPr lang="en-GB" dirty="0"/>
          </a:p>
        </p:txBody>
      </p:sp>
    </p:spTree>
    <p:extLst>
      <p:ext uri="{BB962C8B-B14F-4D97-AF65-F5344CB8AC3E}">
        <p14:creationId xmlns:p14="http://schemas.microsoft.com/office/powerpoint/2010/main" val="3001829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New </a:t>
            </a:r>
            <a:r>
              <a:rPr lang="fr-BE" dirty="0" err="1" smtClean="0"/>
              <a:t>elements</a:t>
            </a:r>
            <a:r>
              <a:rPr lang="fr-BE" dirty="0" smtClean="0"/>
              <a:t> of the 2018 AWP</a:t>
            </a:r>
            <a:endParaRPr lang="en-GB" dirty="0"/>
          </a:p>
        </p:txBody>
      </p:sp>
      <p:sp>
        <p:nvSpPr>
          <p:cNvPr id="3" name="Content Placeholder 2"/>
          <p:cNvSpPr>
            <a:spLocks noGrp="1"/>
          </p:cNvSpPr>
          <p:nvPr>
            <p:ph idx="1"/>
          </p:nvPr>
        </p:nvSpPr>
        <p:spPr/>
        <p:txBody>
          <a:bodyPr/>
          <a:lstStyle/>
          <a:p>
            <a:endParaRPr lang="en-GB" dirty="0"/>
          </a:p>
          <a:p>
            <a:pPr>
              <a:buClrTx/>
              <a:buFont typeface="Wingdings" panose="05000000000000000000" pitchFamily="2" charset="2"/>
              <a:buChar char="q"/>
            </a:pPr>
            <a:r>
              <a:rPr lang="fr-BE" dirty="0"/>
              <a:t>a </a:t>
            </a:r>
            <a:r>
              <a:rPr lang="fr-BE" dirty="0" err="1"/>
              <a:t>reduced</a:t>
            </a:r>
            <a:r>
              <a:rPr lang="fr-BE" dirty="0"/>
              <a:t> </a:t>
            </a:r>
            <a:r>
              <a:rPr lang="fr-BE" dirty="0" err="1"/>
              <a:t>number</a:t>
            </a:r>
            <a:r>
              <a:rPr lang="fr-BE" dirty="0"/>
              <a:t> of </a:t>
            </a:r>
            <a:r>
              <a:rPr lang="fr-BE" dirty="0" err="1"/>
              <a:t>geographical</a:t>
            </a:r>
            <a:r>
              <a:rPr lang="fr-BE" dirty="0"/>
              <a:t> </a:t>
            </a:r>
            <a:r>
              <a:rPr lang="fr-BE" dirty="0" smtClean="0"/>
              <a:t>areas;</a:t>
            </a:r>
          </a:p>
          <a:p>
            <a:pPr>
              <a:buClrTx/>
              <a:buFont typeface="Wingdings" panose="05000000000000000000" pitchFamily="2" charset="2"/>
              <a:buChar char="q"/>
            </a:pPr>
            <a:endParaRPr lang="fr-BE" dirty="0" smtClean="0"/>
          </a:p>
          <a:p>
            <a:pPr>
              <a:buClrTx/>
              <a:buFont typeface="Wingdings" panose="05000000000000000000" pitchFamily="2" charset="2"/>
              <a:buChar char="q"/>
            </a:pPr>
            <a:endParaRPr lang="en-GB" dirty="0"/>
          </a:p>
          <a:p>
            <a:pPr>
              <a:buClrTx/>
              <a:buFont typeface="Wingdings" panose="05000000000000000000" pitchFamily="2" charset="2"/>
              <a:buChar char="q"/>
            </a:pPr>
            <a:r>
              <a:rPr lang="en-GB" dirty="0"/>
              <a:t>a reserved envelope earmarked for sheep/goat meat programmes, particularly to highlight the sustainable aspect of sheep/goat production; </a:t>
            </a:r>
            <a:endParaRPr lang="en-GB" dirty="0" smtClean="0"/>
          </a:p>
          <a:p>
            <a:pPr>
              <a:buClrTx/>
              <a:buFont typeface="Wingdings" panose="05000000000000000000" pitchFamily="2" charset="2"/>
              <a:buChar char="q"/>
            </a:pPr>
            <a:endParaRPr lang="en-GB" dirty="0"/>
          </a:p>
          <a:p>
            <a:pPr lvl="0">
              <a:buClrTx/>
              <a:buFont typeface="Wingdings" panose="05000000000000000000" pitchFamily="2" charset="2"/>
              <a:buChar char="q"/>
            </a:pPr>
            <a:r>
              <a:rPr lang="en-GB" dirty="0" smtClean="0"/>
              <a:t>a </a:t>
            </a:r>
            <a:r>
              <a:rPr lang="en-GB" dirty="0"/>
              <a:t>reserved envelope to promote healthy eating and increase the consumption of fruits and vegetables in the internal </a:t>
            </a:r>
            <a:r>
              <a:rPr lang="en-GB" dirty="0" smtClean="0"/>
              <a:t>market,</a:t>
            </a:r>
          </a:p>
          <a:p>
            <a:pPr lvl="0">
              <a:buClrTx/>
              <a:buFont typeface="Wingdings" panose="05000000000000000000" pitchFamily="2" charset="2"/>
              <a:buChar char="q"/>
            </a:pPr>
            <a:endParaRPr lang="en-GB" dirty="0" smtClean="0"/>
          </a:p>
          <a:p>
            <a:pPr lvl="0">
              <a:buClrTx/>
              <a:buFont typeface="Wingdings" panose="05000000000000000000" pitchFamily="2" charset="2"/>
              <a:buChar char="q"/>
            </a:pPr>
            <a:endParaRPr lang="en-GB" dirty="0" smtClean="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7</a:t>
            </a:fld>
            <a:endParaRPr lang="en-GB" dirty="0"/>
          </a:p>
        </p:txBody>
      </p:sp>
    </p:spTree>
    <p:extLst>
      <p:ext uri="{BB962C8B-B14F-4D97-AF65-F5344CB8AC3E}">
        <p14:creationId xmlns:p14="http://schemas.microsoft.com/office/powerpoint/2010/main" val="15757564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08720"/>
            <a:ext cx="8585200" cy="504825"/>
          </a:xfrm>
        </p:spPr>
        <p:txBody>
          <a:bodyPr/>
          <a:lstStyle/>
          <a:p>
            <a:r>
              <a:rPr lang="fr-BE" dirty="0" smtClean="0"/>
              <a:t>Simple programmes</a:t>
            </a: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8</a:t>
            </a:fld>
            <a:endParaRPr lang="en-GB" dirty="0"/>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0792" y="1340768"/>
            <a:ext cx="8028329" cy="5256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92033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08720"/>
            <a:ext cx="8585200" cy="504825"/>
          </a:xfrm>
        </p:spPr>
        <p:txBody>
          <a:bodyPr/>
          <a:lstStyle/>
          <a:p>
            <a:r>
              <a:rPr lang="fr-BE" dirty="0" smtClean="0"/>
              <a:t>Multi programmes</a:t>
            </a: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9</a:t>
            </a:fld>
            <a:endParaRPr lang="en-GB" dirty="0"/>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9563" y="1484784"/>
            <a:ext cx="8942013" cy="511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1630119"/>
      </p:ext>
    </p:extLst>
  </p:cSld>
  <p:clrMapOvr>
    <a:masterClrMapping/>
  </p:clrMapOvr>
  <p:timing>
    <p:tnLst>
      <p:par>
        <p:cTn id="1" dur="indefinite" restart="never" nodeType="tmRoot"/>
      </p:par>
    </p:tnLst>
  </p:timing>
</p:sld>
</file>

<file path=ppt/theme/theme1.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3399"/>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nchor="ctr">
        <a:spAutoFit/>
      </a:bodyPr>
      <a:lstStyle>
        <a:defPPr fontAlgn="auto">
          <a:spcBef>
            <a:spcPts val="0"/>
          </a:spcBef>
          <a:spcAft>
            <a:spcPts val="0"/>
          </a:spcAft>
          <a:defRPr sz="900" b="0" i="1" kern="0" dirty="0">
            <a:solidFill>
              <a:sysClr val="windowText" lastClr="000000"/>
            </a:solidFill>
            <a:latin typeface="+mn-lt"/>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s_x0020_Document_x0020_Visible xmlns="a3f0bd47-a814-41bf-ab48-bd3069cde275">false</Is_x0020_Document_x0020_Visible>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91F1DE770A5C94184D93424090BDE10" ma:contentTypeVersion="2" ma:contentTypeDescription="Create a new document." ma:contentTypeScope="" ma:versionID="fe58cf79856bb35115223d8f413f3132">
  <xsd:schema xmlns:xsd="http://www.w3.org/2001/XMLSchema" xmlns:xs="http://www.w3.org/2001/XMLSchema" xmlns:p="http://schemas.microsoft.com/office/2006/metadata/properties" xmlns:ns1="http://schemas.microsoft.com/sharepoint/v3" xmlns:ns2="a3f0bd47-a814-41bf-ab48-bd3069cde275" targetNamespace="http://schemas.microsoft.com/office/2006/metadata/properties" ma:root="true" ma:fieldsID="00207d8aa973579a2bf262c5b437cc21" ns1:_="" ns2:_="">
    <xsd:import namespace="http://schemas.microsoft.com/sharepoint/v3"/>
    <xsd:import namespace="a3f0bd47-a814-41bf-ab48-bd3069cde275"/>
    <xsd:element name="properties">
      <xsd:complexType>
        <xsd:sequence>
          <xsd:element name="documentManagement">
            <xsd:complexType>
              <xsd:all>
                <xsd:element ref="ns1:PublishingStartDate" minOccurs="0"/>
                <xsd:element ref="ns1:PublishingExpirationDate" minOccurs="0"/>
                <xsd:element ref="ns2:Is_x0020_Document_x0020_Visib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3f0bd47-a814-41bf-ab48-bd3069cde275" elementFormDefault="qualified">
    <xsd:import namespace="http://schemas.microsoft.com/office/2006/documentManagement/types"/>
    <xsd:import namespace="http://schemas.microsoft.com/office/infopath/2007/PartnerControls"/>
    <xsd:element name="Is_x0020_Document_x0020_Visible" ma:index="10" nillable="true" ma:displayName="Is Document Visible" ma:default="0" ma:internalName="Is_x0020_Document_x0020_Visibl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59B7A3-CD52-4428-BF39-6175D509F872}">
  <ds:schemaRefs>
    <ds:schemaRef ds:uri="http://schemas.microsoft.com/sharepoint/v3/contenttype/forms"/>
  </ds:schemaRefs>
</ds:datastoreItem>
</file>

<file path=customXml/itemProps2.xml><?xml version="1.0" encoding="utf-8"?>
<ds:datastoreItem xmlns:ds="http://schemas.openxmlformats.org/officeDocument/2006/customXml" ds:itemID="{16BDC1BB-82B9-4CF0-B3FE-5CEAB63E1F37}">
  <ds:schemaRefs>
    <ds:schemaRef ds:uri="http://schemas.microsoft.com/office/2006/metadata/properties"/>
    <ds:schemaRef ds:uri="http://purl.org/dc/dcmitype/"/>
    <ds:schemaRef ds:uri="a3f0bd47-a814-41bf-ab48-bd3069cde275"/>
    <ds:schemaRef ds:uri="http://schemas.microsoft.com/sharepoint/v3"/>
    <ds:schemaRef ds:uri="http://www.w3.org/XML/1998/namespace"/>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7AB6830D-4394-424A-BB55-8B53EE294F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f0bd47-a814-41bf-ab48-bd3069cde2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10239</TotalTime>
  <Words>823</Words>
  <Application>Microsoft Office PowerPoint</Application>
  <PresentationFormat>On-screen Show (4:3)</PresentationFormat>
  <Paragraphs>173</Paragraphs>
  <Slides>12</Slides>
  <Notes>4</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2_Slide_Master</vt:lpstr>
      <vt:lpstr>1_Slide_Master</vt:lpstr>
      <vt:lpstr>Promotion policy  Draft Annual Work Programme  2018       </vt:lpstr>
      <vt:lpstr>DISCLAIMER</vt:lpstr>
      <vt:lpstr>What is 'Annual work programme' ? </vt:lpstr>
      <vt:lpstr>Budget</vt:lpstr>
      <vt:lpstr>  How did we draft the AWP 2018?   </vt:lpstr>
      <vt:lpstr>Thanks for your contributions!</vt:lpstr>
      <vt:lpstr>New elements of the 2018 AWP</vt:lpstr>
      <vt:lpstr>Simple programmes</vt:lpstr>
      <vt:lpstr>Multi programmes</vt:lpstr>
      <vt:lpstr>PowerPoint Presentation</vt:lpstr>
      <vt:lpstr>    The draft Annual Work Programme for 2018   Next steps  </vt:lpstr>
      <vt:lpstr>http://ec.europa.eu/agriculture/promotion_en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CAP_2020_General_Presentation_Final_EN_131009_animTHFinal</dc:title>
  <dc:creator>turneem</dc:creator>
  <cp:lastModifiedBy>BUTTINI-PROVENZANO Roberta (AGRI)</cp:lastModifiedBy>
  <cp:revision>732</cp:revision>
  <cp:lastPrinted>2017-06-28T14:15:43Z</cp:lastPrinted>
  <dcterms:created xsi:type="dcterms:W3CDTF">2011-10-28T10:25:18Z</dcterms:created>
  <dcterms:modified xsi:type="dcterms:W3CDTF">2017-06-28T14:18:31Z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0x010100391F1DE770A5C94184D93424090BDE10</vt:lpwstr>
  </property>
</Properties>
</file>