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80" r:id="rId3"/>
    <p:sldId id="276" r:id="rId4"/>
    <p:sldId id="261" r:id="rId5"/>
    <p:sldId id="290" r:id="rId6"/>
    <p:sldId id="314" r:id="rId7"/>
    <p:sldId id="326" r:id="rId8"/>
    <p:sldId id="327" r:id="rId9"/>
    <p:sldId id="323" r:id="rId10"/>
    <p:sldId id="321" r:id="rId11"/>
    <p:sldId id="328" r:id="rId12"/>
    <p:sldId id="309" r:id="rId13"/>
    <p:sldId id="310" r:id="rId14"/>
    <p:sldId id="296" r:id="rId15"/>
    <p:sldId id="317" r:id="rId16"/>
    <p:sldId id="311" r:id="rId17"/>
    <p:sldId id="322" r:id="rId18"/>
    <p:sldId id="324" r:id="rId19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24"/>
    <a:srgbClr val="99CCFF"/>
    <a:srgbClr val="BDDEFF"/>
    <a:srgbClr val="3166CF"/>
    <a:srgbClr val="3E6FD2"/>
    <a:srgbClr val="2D5EC1"/>
    <a:srgbClr val="808080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3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5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3" y="9428165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1417B42-028C-4D27-8FB1-A83DC9E587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7227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3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1" y="4714877"/>
            <a:ext cx="5487042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5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3" y="9428165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953A927-DA73-45BE-99FA-6A00F9C7279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5460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71B468E-7CD0-4674-8568-21BC424325F9}" type="slidenum">
              <a:rPr lang="en-GB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1365" indent="-2851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056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6785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301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09235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6545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1684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7790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1D91F06-32BA-4F4D-8BCD-B508621B4DB6}" type="slidenum">
              <a:rPr lang="en-GB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18</a:t>
            </a:fld>
            <a:endParaRPr lang="en-GB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71B468E-7CD0-4674-8568-21BC424325F9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b="1" smtClean="0"/>
              <a:t>More inclusive approach: </a:t>
            </a:r>
            <a:r>
              <a:rPr lang="en-GB" altLang="en-US" smtClean="0"/>
              <a:t>Whole agri-food chain to be covered, including plant health and animal by-products; clarification of the scope (e.g. organics).</a:t>
            </a:r>
          </a:p>
          <a:p>
            <a:r>
              <a:rPr lang="en-GB" altLang="en-US" b="1" smtClean="0"/>
              <a:t>Simplification: </a:t>
            </a:r>
            <a:r>
              <a:rPr lang="en-GB" altLang="en-US" smtClean="0"/>
              <a:t>Repeals several pieces of legislation; reduces administrative burden for businesses; example: common framework for import controls.</a:t>
            </a:r>
          </a:p>
          <a:p>
            <a:r>
              <a:rPr lang="en-GB" altLang="en-US" b="1" smtClean="0"/>
              <a:t>Efficiency: </a:t>
            </a:r>
            <a:r>
              <a:rPr lang="en-GB" altLang="en-US" smtClean="0"/>
              <a:t>Broader set of enforcement measures; risk-based import controls; cooperation between authorities, including prosecutors; protection of whistle-blowers; common computerised information management system.</a:t>
            </a:r>
          </a:p>
          <a:p>
            <a:r>
              <a:rPr lang="en-GB" altLang="en-US" b="1" smtClean="0"/>
              <a:t>Transparency: </a:t>
            </a:r>
            <a:r>
              <a:rPr lang="en-GB" altLang="en-US" smtClean="0"/>
              <a:t>More information made available, also online (e.g the calculation of fees), more transparent procedures (EURLs), increased stakeholder involvement (fees + MANCP).</a:t>
            </a:r>
          </a:p>
          <a:p>
            <a:r>
              <a:rPr lang="en-GB" altLang="en-US" b="1" smtClean="0"/>
              <a:t>Flexibility: </a:t>
            </a:r>
            <a:r>
              <a:rPr lang="en-GB" altLang="en-US" smtClean="0"/>
              <a:t>Derogations (accreditation not mandatory for Trichinella laboratories), meat inspections, own checks may be performed by third parties (private quality schemes), tasks may be delegated to natural persons. </a:t>
            </a:r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  <a:p>
            <a:endParaRPr lang="en-GB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3BEBB82-5726-4059-A67A-CE6E648EBDF6}" type="slidenum">
              <a:rPr lang="en-GB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/>
              <a:t>The slides gives an idea of the consultations phases,</a:t>
            </a:r>
            <a:r>
              <a:rPr lang="en-GB" altLang="en-US" baseline="0" dirty="0" smtClean="0"/>
              <a:t> as proposed in the </a:t>
            </a:r>
            <a:r>
              <a:rPr lang="en-GB" altLang="en-US" dirty="0" smtClean="0"/>
              <a:t>inter-institutional agreement on "Better law making" </a:t>
            </a:r>
            <a:r>
              <a:rPr lang="en-GB" altLang="en-US" i="1" dirty="0" smtClean="0"/>
              <a:t>13/04/2016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 smtClean="0"/>
          </a:p>
          <a:p>
            <a:r>
              <a:rPr lang="en-GB" altLang="en-US" dirty="0" smtClean="0"/>
              <a:t>Stakeholders</a:t>
            </a:r>
            <a:r>
              <a:rPr lang="en-GB" altLang="en-US" baseline="0" dirty="0" smtClean="0"/>
              <a:t> and EP are involved</a:t>
            </a:r>
          </a:p>
          <a:p>
            <a:endParaRPr lang="en-GB" altLang="en-US" dirty="0" smtClean="0"/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err="1" smtClean="0">
                <a:solidFill>
                  <a:schemeClr val="tx1"/>
                </a:solidFill>
              </a:rPr>
              <a:t>Phases</a:t>
            </a:r>
            <a:r>
              <a:rPr lang="it-IT" sz="1200" b="1" dirty="0" smtClean="0">
                <a:solidFill>
                  <a:schemeClr val="tx1"/>
                </a:solidFill>
              </a:rPr>
              <a:t> of </a:t>
            </a:r>
            <a:r>
              <a:rPr lang="it-IT" sz="1200" b="1" dirty="0" err="1" smtClean="0">
                <a:solidFill>
                  <a:schemeClr val="tx1"/>
                </a:solidFill>
              </a:rPr>
              <a:t>drafting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delegated</a:t>
            </a:r>
            <a:r>
              <a:rPr lang="it-IT" sz="1200" b="1" dirty="0" smtClean="0">
                <a:solidFill>
                  <a:schemeClr val="tx1"/>
                </a:solidFill>
              </a:rPr>
              <a:t> &amp; </a:t>
            </a:r>
            <a:r>
              <a:rPr lang="it-IT" sz="1200" b="1" dirty="0" err="1" smtClean="0">
                <a:solidFill>
                  <a:schemeClr val="tx1"/>
                </a:solidFill>
              </a:rPr>
              <a:t>impl</a:t>
            </a:r>
            <a:r>
              <a:rPr lang="it-IT" sz="1200" b="1" dirty="0" smtClean="0">
                <a:solidFill>
                  <a:schemeClr val="tx1"/>
                </a:solidFill>
              </a:rPr>
              <a:t>. </a:t>
            </a:r>
            <a:r>
              <a:rPr lang="it-IT" sz="1200" b="1" dirty="0" err="1" smtClean="0">
                <a:solidFill>
                  <a:schemeClr val="tx1"/>
                </a:solidFill>
              </a:rPr>
              <a:t>Acts</a:t>
            </a:r>
            <a:r>
              <a:rPr lang="it-IT" sz="1200" b="1" dirty="0" smtClean="0">
                <a:solidFill>
                  <a:schemeClr val="tx1"/>
                </a:solidFill>
              </a:rPr>
              <a:t>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0" dirty="0" smtClean="0">
                <a:solidFill>
                  <a:schemeClr val="tx1"/>
                </a:solidFill>
              </a:rPr>
              <a:t>1. First </a:t>
            </a:r>
            <a:r>
              <a:rPr lang="it-IT" sz="1200" b="0" dirty="0" err="1" smtClean="0">
                <a:solidFill>
                  <a:schemeClr val="tx1"/>
                </a:solidFill>
              </a:rPr>
              <a:t>drafting</a:t>
            </a:r>
            <a:r>
              <a:rPr lang="it-IT" sz="1200" b="0" dirty="0" smtClean="0">
                <a:solidFill>
                  <a:schemeClr val="tx1"/>
                </a:solidFill>
              </a:rPr>
              <a:t> (</a:t>
            </a:r>
            <a:r>
              <a:rPr lang="it-IT" sz="1200" b="0" dirty="0" err="1" smtClean="0">
                <a:solidFill>
                  <a:schemeClr val="tx1"/>
                </a:solidFill>
              </a:rPr>
              <a:t>concept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paper</a:t>
            </a:r>
            <a:r>
              <a:rPr lang="it-IT" sz="1200" b="0" dirty="0" smtClean="0">
                <a:solidFill>
                  <a:schemeClr val="tx1"/>
                </a:solidFill>
              </a:rPr>
              <a:t>, </a:t>
            </a:r>
            <a:r>
              <a:rPr lang="it-IT" sz="1200" b="0" dirty="0" err="1" smtClean="0">
                <a:solidFill>
                  <a:schemeClr val="tx1"/>
                </a:solidFill>
              </a:rPr>
              <a:t>according</a:t>
            </a:r>
            <a:r>
              <a:rPr lang="it-IT" sz="1200" b="0" dirty="0" smtClean="0">
                <a:solidFill>
                  <a:schemeClr val="tx1"/>
                </a:solidFill>
              </a:rPr>
              <a:t> to </a:t>
            </a:r>
            <a:r>
              <a:rPr lang="it-IT" sz="1200" b="0" dirty="0" err="1" smtClean="0">
                <a:solidFill>
                  <a:schemeClr val="tx1"/>
                </a:solidFill>
              </a:rPr>
              <a:t>Better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Regulation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Guidelines</a:t>
            </a:r>
            <a:r>
              <a:rPr lang="it-IT" sz="1200" b="0" dirty="0" smtClean="0">
                <a:solidFill>
                  <a:schemeClr val="tx1"/>
                </a:solidFill>
              </a:rPr>
              <a:t>),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0" dirty="0" smtClean="0">
                <a:solidFill>
                  <a:schemeClr val="tx1"/>
                </a:solidFill>
              </a:rPr>
              <a:t>2. </a:t>
            </a:r>
            <a:r>
              <a:rPr lang="it-IT" sz="1200" b="0" dirty="0" err="1" smtClean="0">
                <a:solidFill>
                  <a:schemeClr val="tx1"/>
                </a:solidFill>
              </a:rPr>
              <a:t>consultations</a:t>
            </a:r>
            <a:r>
              <a:rPr lang="it-IT" sz="1200" b="0" dirty="0" smtClean="0">
                <a:solidFill>
                  <a:schemeClr val="tx1"/>
                </a:solidFill>
              </a:rPr>
              <a:t> in PAFF and </a:t>
            </a:r>
            <a:r>
              <a:rPr lang="it-IT" sz="1200" b="0" dirty="0" err="1" smtClean="0">
                <a:solidFill>
                  <a:schemeClr val="tx1"/>
                </a:solidFill>
              </a:rPr>
              <a:t>Member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States</a:t>
            </a:r>
            <a:r>
              <a:rPr lang="it-IT" sz="1200" b="0" dirty="0" smtClean="0">
                <a:solidFill>
                  <a:schemeClr val="tx1"/>
                </a:solidFill>
              </a:rPr>
              <a:t>' </a:t>
            </a:r>
            <a:r>
              <a:rPr lang="it-IT" sz="1200" b="0" dirty="0" err="1" smtClean="0">
                <a:solidFill>
                  <a:schemeClr val="tx1"/>
                </a:solidFill>
              </a:rPr>
              <a:t>expert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groups</a:t>
            </a:r>
            <a:r>
              <a:rPr lang="it-IT" sz="1200" b="0" dirty="0" smtClean="0">
                <a:solidFill>
                  <a:schemeClr val="tx1"/>
                </a:solidFill>
              </a:rPr>
              <a:t>, 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0" dirty="0" smtClean="0">
                <a:solidFill>
                  <a:schemeClr val="tx1"/>
                </a:solidFill>
              </a:rPr>
              <a:t>3. </a:t>
            </a:r>
            <a:r>
              <a:rPr lang="it-IT" sz="1200" b="0" dirty="0" err="1" smtClean="0">
                <a:solidFill>
                  <a:schemeClr val="tx1"/>
                </a:solidFill>
              </a:rPr>
              <a:t>second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legal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0" dirty="0" err="1" smtClean="0">
                <a:solidFill>
                  <a:schemeClr val="tx1"/>
                </a:solidFill>
              </a:rPr>
              <a:t>drafting</a:t>
            </a:r>
            <a:r>
              <a:rPr lang="it-IT" sz="1200" b="0" dirty="0" smtClean="0">
                <a:solidFill>
                  <a:schemeClr val="tx1"/>
                </a:solidFill>
              </a:rPr>
              <a:t>,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0" dirty="0" smtClean="0">
                <a:solidFill>
                  <a:schemeClr val="tx1"/>
                </a:solidFill>
              </a:rPr>
              <a:t>4. IMPLEMENTING </a:t>
            </a:r>
            <a:r>
              <a:rPr lang="it-IT" sz="1200" b="0" dirty="0" err="1" smtClean="0">
                <a:solidFill>
                  <a:schemeClr val="tx1"/>
                </a:solidFill>
              </a:rPr>
              <a:t>acts</a:t>
            </a:r>
            <a:r>
              <a:rPr lang="it-IT" sz="1200" b="0" dirty="0" smtClean="0">
                <a:solidFill>
                  <a:schemeClr val="tx1"/>
                </a:solidFill>
              </a:rPr>
              <a:t>: </a:t>
            </a:r>
            <a:r>
              <a:rPr lang="en-GB" altLang="en-US" dirty="0" smtClean="0"/>
              <a:t>discussed in Working Groups + </a:t>
            </a:r>
            <a:r>
              <a:rPr lang="it-IT" sz="1200" b="0" dirty="0" err="1" smtClean="0">
                <a:solidFill>
                  <a:schemeClr val="tx1"/>
                </a:solidFill>
              </a:rPr>
              <a:t>adoption</a:t>
            </a:r>
            <a:r>
              <a:rPr lang="it-IT" sz="1200" b="0" dirty="0" smtClean="0">
                <a:solidFill>
                  <a:schemeClr val="tx1"/>
                </a:solidFill>
              </a:rPr>
              <a:t> by PAFF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0" dirty="0" smtClean="0">
                <a:solidFill>
                  <a:schemeClr val="tx1"/>
                </a:solidFill>
              </a:rPr>
              <a:t>4. DELEGATED </a:t>
            </a:r>
            <a:r>
              <a:rPr lang="it-IT" sz="1200" b="0" dirty="0" err="1" smtClean="0">
                <a:solidFill>
                  <a:schemeClr val="tx1"/>
                </a:solidFill>
              </a:rPr>
              <a:t>acts</a:t>
            </a:r>
            <a:r>
              <a:rPr lang="it-IT" sz="1200" b="0" dirty="0" smtClean="0">
                <a:solidFill>
                  <a:schemeClr val="tx1"/>
                </a:solidFill>
              </a:rPr>
              <a:t>:</a:t>
            </a:r>
            <a:r>
              <a:rPr lang="it-IT" sz="1200" b="0" baseline="0" dirty="0" smtClean="0">
                <a:solidFill>
                  <a:schemeClr val="tx1"/>
                </a:solidFill>
              </a:rPr>
              <a:t> </a:t>
            </a:r>
            <a:r>
              <a:rPr lang="it-IT" sz="1200" b="0" baseline="0" dirty="0" err="1" smtClean="0">
                <a:solidFill>
                  <a:schemeClr val="tx1"/>
                </a:solidFill>
              </a:rPr>
              <a:t>discussion</a:t>
            </a:r>
            <a:r>
              <a:rPr lang="it-IT" sz="1200" b="0" baseline="0" dirty="0" smtClean="0">
                <a:solidFill>
                  <a:schemeClr val="tx1"/>
                </a:solidFill>
              </a:rPr>
              <a:t> in </a:t>
            </a:r>
            <a:r>
              <a:rPr lang="it-IT" sz="1200" b="0" baseline="0" dirty="0" err="1" smtClean="0">
                <a:solidFill>
                  <a:schemeClr val="tx1"/>
                </a:solidFill>
              </a:rPr>
              <a:t>Member</a:t>
            </a:r>
            <a:r>
              <a:rPr lang="it-IT" sz="1200" b="0" baseline="0" dirty="0" smtClean="0">
                <a:solidFill>
                  <a:schemeClr val="tx1"/>
                </a:solidFill>
              </a:rPr>
              <a:t> </a:t>
            </a:r>
            <a:r>
              <a:rPr lang="it-IT" sz="1200" b="0" baseline="0" dirty="0" err="1" smtClean="0">
                <a:solidFill>
                  <a:schemeClr val="tx1"/>
                </a:solidFill>
              </a:rPr>
              <a:t>States</a:t>
            </a:r>
            <a:r>
              <a:rPr lang="it-IT" sz="1200" b="0" baseline="0" dirty="0" smtClean="0">
                <a:solidFill>
                  <a:schemeClr val="tx1"/>
                </a:solidFill>
              </a:rPr>
              <a:t>' </a:t>
            </a:r>
            <a:r>
              <a:rPr lang="en-GB" altLang="en-US" sz="1200" dirty="0" smtClean="0"/>
              <a:t>Expert Groups </a:t>
            </a:r>
            <a:r>
              <a:rPr lang="it-IT" sz="1200" b="0" baseline="0" dirty="0" smtClean="0">
                <a:solidFill>
                  <a:schemeClr val="tx1"/>
                </a:solidFill>
              </a:rPr>
              <a:t>+ </a:t>
            </a:r>
            <a:r>
              <a:rPr lang="it-IT" sz="1200" b="1" baseline="0" dirty="0" err="1" smtClean="0">
                <a:solidFill>
                  <a:schemeClr val="tx1"/>
                </a:solidFill>
              </a:rPr>
              <a:t>scrutiny</a:t>
            </a:r>
            <a:r>
              <a:rPr lang="it-IT" sz="1200" b="1" baseline="0" dirty="0" smtClean="0">
                <a:solidFill>
                  <a:schemeClr val="tx1"/>
                </a:solidFill>
              </a:rPr>
              <a:t> </a:t>
            </a:r>
            <a:r>
              <a:rPr lang="it-IT" sz="1200" b="1" baseline="0" dirty="0" err="1" smtClean="0">
                <a:solidFill>
                  <a:schemeClr val="tx1"/>
                </a:solidFill>
              </a:rPr>
              <a:t>period</a:t>
            </a:r>
            <a:r>
              <a:rPr lang="it-IT" sz="1200" b="1" baseline="0" dirty="0" smtClean="0">
                <a:solidFill>
                  <a:schemeClr val="tx1"/>
                </a:solidFill>
              </a:rPr>
              <a:t> </a:t>
            </a:r>
            <a:r>
              <a:rPr lang="it-IT" sz="1200" b="1" dirty="0" smtClean="0">
                <a:solidFill>
                  <a:schemeClr val="tx1"/>
                </a:solidFill>
              </a:rPr>
              <a:t>EP/</a:t>
            </a:r>
            <a:r>
              <a:rPr lang="it-IT" sz="1200" b="0" dirty="0" err="1" smtClean="0">
                <a:solidFill>
                  <a:schemeClr val="tx1"/>
                </a:solidFill>
              </a:rPr>
              <a:t>Council</a:t>
            </a:r>
            <a:r>
              <a:rPr lang="it-IT" sz="1200" b="0" dirty="0" smtClean="0">
                <a:solidFill>
                  <a:schemeClr val="tx1"/>
                </a:solidFill>
              </a:rPr>
              <a:t> </a:t>
            </a:r>
            <a:r>
              <a:rPr lang="it-IT" sz="1200" b="1" dirty="0" smtClean="0">
                <a:solidFill>
                  <a:schemeClr val="tx1"/>
                </a:solidFill>
              </a:rPr>
              <a:t>(2 </a:t>
            </a:r>
            <a:r>
              <a:rPr lang="it-IT" sz="1200" b="1" dirty="0" err="1" smtClean="0">
                <a:solidFill>
                  <a:schemeClr val="tx1"/>
                </a:solidFill>
              </a:rPr>
              <a:t>months</a:t>
            </a:r>
            <a:r>
              <a:rPr lang="it-IT" sz="1200" b="1" dirty="0" smtClean="0">
                <a:solidFill>
                  <a:schemeClr val="tx1"/>
                </a:solidFill>
              </a:rPr>
              <a:t>)</a:t>
            </a:r>
          </a:p>
          <a:p>
            <a:endParaRPr lang="en-GB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fld id="{1D1B49B7-8785-4165-A436-D62A326DF912}" type="slidenum">
              <a:rPr lang="en-GB" altLang="en-US" sz="1200" b="0" smtClean="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798" indent="-28569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2766" indent="-228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9872" indent="-228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6978" indent="-228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085" indent="-228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192" indent="-228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8298" indent="-228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5404" indent="-228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03ABA6B-4599-4148-8231-13B237EACDA1}" type="slidenum">
              <a:rPr lang="en-GB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FB1E8C9-E70E-4FBA-A180-6BB27D411352}" type="slidenum">
              <a:rPr lang="en-GB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smtClean="0">
                <a:latin typeface="Arial" pitchFamily="34" charset="0"/>
              </a:rPr>
              <a:t>A common, risk based framework for border controls on all animals and goods entering the EU.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r>
              <a:rPr lang="en-GB" altLang="en-US" dirty="0" smtClean="0">
                <a:latin typeface="Arial" pitchFamily="34" charset="0"/>
              </a:rPr>
              <a:t>Border Control Posts (BCPs) will replace the different Border Inspection Posts (BIPs) and Designated Points of Entry (DPEs). </a:t>
            </a:r>
            <a:br>
              <a:rPr lang="en-GB" altLang="en-US" dirty="0" smtClean="0">
                <a:latin typeface="Arial" pitchFamily="34" charset="0"/>
              </a:rPr>
            </a:br>
            <a:r>
              <a:rPr lang="en-GB" altLang="en-US" dirty="0" smtClean="0">
                <a:latin typeface="Arial" pitchFamily="34" charset="0"/>
              </a:rPr>
              <a:t>Minimum requirements for facilities, equipment and staff qualifications will apply throughout all BCPs.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r>
              <a:rPr lang="en-GB" altLang="en-US" dirty="0" smtClean="0">
                <a:latin typeface="Arial" pitchFamily="34" charset="0"/>
              </a:rPr>
              <a:t>A single standard document (CHED) will be used by operators for the prior notification of consignments.</a:t>
            </a:r>
          </a:p>
          <a:p>
            <a:r>
              <a:rPr lang="en-GB" altLang="en-US" dirty="0" smtClean="0">
                <a:latin typeface="Arial" pitchFamily="34" charset="0"/>
              </a:rPr>
              <a:t>Transmitted to the BCP through IMSOC which will allow for the integration of existing computerised systems (including </a:t>
            </a:r>
            <a:r>
              <a:rPr lang="en-GB" altLang="en-US" dirty="0" err="1" smtClean="0">
                <a:latin typeface="Arial" pitchFamily="34" charset="0"/>
              </a:rPr>
              <a:t>Europhyt</a:t>
            </a:r>
            <a:r>
              <a:rPr lang="en-GB" altLang="en-US" dirty="0" smtClean="0">
                <a:latin typeface="Arial" pitchFamily="34" charset="0"/>
              </a:rPr>
              <a:t>).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endParaRPr lang="en-GB" altLang="en-US" dirty="0" smtClean="0">
              <a:latin typeface="Arial" pitchFamily="34" charset="0"/>
            </a:endParaRPr>
          </a:p>
          <a:p>
            <a:endParaRPr lang="sv-SE" altLang="en-US" dirty="0" smtClean="0">
              <a:latin typeface="Arial" pitchFamily="34" charset="0"/>
            </a:endParaRPr>
          </a:p>
          <a:p>
            <a:endParaRPr lang="en-GB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0179" indent="-2846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38736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4232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49725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05221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0714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16210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1704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C8C12A-8F6C-4B18-92FB-0533520C0934}" type="slidenum">
              <a:rPr lang="en-GB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15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3987" indent="-2861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97" indent="-22892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2436" indent="-22892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60275" indent="-22892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8115" indent="-22892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5953" indent="-22892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3792" indent="-22892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91631" indent="-22892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5C7CAA7-E633-43F6-8FFE-510D0356B0EE}" type="slidenum">
              <a:rPr lang="en-GB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smtClean="0">
                <a:latin typeface="Arial" pitchFamily="34" charset="0"/>
              </a:rPr>
              <a:t>A common, risk based framework for border controls on all animals and goods entering the EU.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r>
              <a:rPr lang="en-GB" altLang="en-US" dirty="0" smtClean="0">
                <a:latin typeface="Arial" pitchFamily="34" charset="0"/>
              </a:rPr>
              <a:t>Border Control Posts (BCPs) will replace the different Border Inspection Posts (BIPs) and Designated Points of Entry (DPEs). </a:t>
            </a:r>
            <a:br>
              <a:rPr lang="en-GB" altLang="en-US" dirty="0" smtClean="0">
                <a:latin typeface="Arial" pitchFamily="34" charset="0"/>
              </a:rPr>
            </a:br>
            <a:r>
              <a:rPr lang="en-GB" altLang="en-US" dirty="0" smtClean="0">
                <a:latin typeface="Arial" pitchFamily="34" charset="0"/>
              </a:rPr>
              <a:t>Minimum requirements for facilities, equipment and staff qualifications will apply throughout all BCPs.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r>
              <a:rPr lang="en-GB" altLang="en-US" dirty="0" smtClean="0">
                <a:latin typeface="Arial" pitchFamily="34" charset="0"/>
              </a:rPr>
              <a:t>A single standard document (CHED) will be used by operators for the prior notification of consignments.</a:t>
            </a:r>
          </a:p>
          <a:p>
            <a:r>
              <a:rPr lang="en-GB" altLang="en-US" dirty="0" smtClean="0">
                <a:latin typeface="Arial" pitchFamily="34" charset="0"/>
              </a:rPr>
              <a:t>Transmitted to the BCP through IMSOC which will allow for the integration of existing computerised systems (including </a:t>
            </a:r>
            <a:r>
              <a:rPr lang="en-GB" altLang="en-US" dirty="0" err="1" smtClean="0">
                <a:latin typeface="Arial" pitchFamily="34" charset="0"/>
              </a:rPr>
              <a:t>Europhyt</a:t>
            </a:r>
            <a:r>
              <a:rPr lang="en-GB" altLang="en-US" dirty="0" smtClean="0">
                <a:latin typeface="Arial" pitchFamily="34" charset="0"/>
              </a:rPr>
              <a:t>).</a:t>
            </a:r>
          </a:p>
          <a:p>
            <a:endParaRPr lang="en-GB" altLang="en-US" dirty="0" smtClean="0">
              <a:latin typeface="Arial" pitchFamily="34" charset="0"/>
            </a:endParaRPr>
          </a:p>
          <a:p>
            <a:endParaRPr lang="en-GB" altLang="en-US" dirty="0" smtClean="0">
              <a:latin typeface="Arial" pitchFamily="34" charset="0"/>
            </a:endParaRPr>
          </a:p>
          <a:p>
            <a:endParaRPr lang="sv-SE" altLang="en-US" dirty="0" smtClean="0">
              <a:latin typeface="Arial" pitchFamily="34" charset="0"/>
            </a:endParaRPr>
          </a:p>
          <a:p>
            <a:endParaRPr lang="en-GB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0179" indent="-28468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38736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94232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49725" indent="-2277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05221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60714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16210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71704" indent="-22774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C8C12A-8F6C-4B18-92FB-0533520C0934}" type="slidenum">
              <a:rPr lang="en-GB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17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8AB4B36-FCE8-4C58-896B-4A26A439BDC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14A23-C128-4CD1-A582-35811186AB9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7755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8710E-9997-4F6F-966F-8BFA5A5700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6141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6988"/>
            <a:ext cx="9144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03975"/>
            <a:ext cx="6810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33375"/>
            <a:ext cx="1535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BAD10-6557-4C02-BC4B-3D2FB72FB4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667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5EFE9-FC5B-45F9-A215-763260C7F92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899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BCE3F-AD10-4E5F-A864-A3861A900F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426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D3768-6066-47EF-AC2B-18B37FE7903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727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9F85C-B6E5-462C-8297-4B9E1C4C436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09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2E65A-DAC2-4271-9D52-76D0DB2A2CF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57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AA62A-DEA4-4CE7-BEB0-886CF5B20B0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1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CB9B2-4D5E-4710-9E5D-2D5B3B6CF1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1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C0079-F8A6-48C3-83E1-C17BEEF528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906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85DC97C-4766-4A5F-A13A-0970B720811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food/safety/official_controls/legislation_e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ec.europa.eu/food/sites/food/files/safety/docs/oc_qa_ocregulation_20170407_en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348880"/>
            <a:ext cx="8712968" cy="2664296"/>
          </a:xfrm>
        </p:spPr>
        <p:txBody>
          <a:bodyPr/>
          <a:lstStyle/>
          <a:p>
            <a:pPr algn="ctr"/>
            <a:r>
              <a:rPr lang="sv-SE" altLang="en-US" sz="3600" dirty="0" smtClean="0">
                <a:solidFill>
                  <a:srgbClr val="FFC000"/>
                </a:solidFill>
              </a:rPr>
              <a:t/>
            </a:r>
            <a:br>
              <a:rPr lang="sv-SE" altLang="en-US" sz="3600" dirty="0" smtClean="0">
                <a:solidFill>
                  <a:srgbClr val="FFC000"/>
                </a:solidFill>
              </a:rPr>
            </a:br>
            <a:r>
              <a:rPr lang="sv-SE" altLang="en-US" sz="3600" dirty="0">
                <a:solidFill>
                  <a:srgbClr val="FFC000"/>
                </a:solidFill>
              </a:rPr>
              <a:t/>
            </a:r>
            <a:br>
              <a:rPr lang="sv-SE" altLang="en-US" sz="3600" dirty="0">
                <a:solidFill>
                  <a:srgbClr val="FFC000"/>
                </a:solidFill>
              </a:rPr>
            </a:br>
            <a:r>
              <a:rPr lang="sv-SE" altLang="en-US" sz="3600" dirty="0" smtClean="0">
                <a:solidFill>
                  <a:srgbClr val="FFC000"/>
                </a:solidFill>
              </a:rPr>
              <a:t/>
            </a:r>
            <a:br>
              <a:rPr lang="sv-SE" altLang="en-US" sz="3600" dirty="0" smtClean="0">
                <a:solidFill>
                  <a:srgbClr val="FFC000"/>
                </a:solidFill>
              </a:rPr>
            </a:br>
            <a:r>
              <a:rPr lang="sv-SE" altLang="en-US" sz="3600" dirty="0" smtClean="0">
                <a:solidFill>
                  <a:srgbClr val="FFC000"/>
                </a:solidFill>
              </a:rPr>
              <a:t/>
            </a:r>
            <a:br>
              <a:rPr lang="sv-SE" altLang="en-US" sz="3600" dirty="0" smtClean="0">
                <a:solidFill>
                  <a:srgbClr val="FFC000"/>
                </a:solidFill>
              </a:rPr>
            </a:br>
            <a:r>
              <a:rPr lang="sv-SE" altLang="en-US" sz="3600" dirty="0" err="1" smtClean="0">
                <a:solidFill>
                  <a:srgbClr val="FFC000"/>
                </a:solidFill>
              </a:rPr>
              <a:t>Official</a:t>
            </a:r>
            <a:r>
              <a:rPr lang="sv-SE" altLang="en-US" sz="3600" dirty="0" smtClean="0">
                <a:solidFill>
                  <a:srgbClr val="FFC000"/>
                </a:solidFill>
              </a:rPr>
              <a:t> Controls </a:t>
            </a:r>
            <a:r>
              <a:rPr lang="sv-SE" altLang="en-US" sz="3600" dirty="0" err="1" smtClean="0">
                <a:solidFill>
                  <a:srgbClr val="FFC000"/>
                </a:solidFill>
              </a:rPr>
              <a:t>Regulation</a:t>
            </a:r>
            <a:r>
              <a:rPr lang="sv-SE" altLang="en-US" sz="3600" dirty="0" smtClean="0">
                <a:solidFill>
                  <a:srgbClr val="FFC000"/>
                </a:solidFill>
              </a:rPr>
              <a:t> (2017/625)</a:t>
            </a:r>
            <a:br>
              <a:rPr lang="sv-SE" altLang="en-US" sz="3600" dirty="0" smtClean="0">
                <a:solidFill>
                  <a:srgbClr val="FFC000"/>
                </a:solidFill>
              </a:rPr>
            </a:br>
            <a:r>
              <a:rPr lang="sv-SE" altLang="en-US" sz="3600" dirty="0"/>
              <a:t/>
            </a:r>
            <a:br>
              <a:rPr lang="sv-SE" altLang="en-US" sz="3600" dirty="0"/>
            </a:br>
            <a:r>
              <a:rPr lang="fr-BE" altLang="en-US" sz="4400" dirty="0" smtClean="0">
                <a:solidFill>
                  <a:schemeClr val="bg1"/>
                </a:solidFill>
              </a:rPr>
              <a:t/>
            </a:r>
            <a:br>
              <a:rPr lang="fr-BE" altLang="en-US" sz="4400" dirty="0" smtClean="0">
                <a:solidFill>
                  <a:schemeClr val="bg1"/>
                </a:solidFill>
              </a:rPr>
            </a:br>
            <a:r>
              <a:rPr lang="fr-BE" altLang="en-US" sz="4800" dirty="0">
                <a:solidFill>
                  <a:schemeClr val="bg1"/>
                </a:solidFill>
              </a:rPr>
              <a:t/>
            </a:r>
            <a:br>
              <a:rPr lang="fr-BE" altLang="en-US" sz="4800" dirty="0">
                <a:solidFill>
                  <a:schemeClr val="bg1"/>
                </a:solidFill>
              </a:rPr>
            </a:b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560" y="5373216"/>
            <a:ext cx="8316788" cy="1152723"/>
          </a:xfrm>
        </p:spPr>
        <p:txBody>
          <a:bodyPr/>
          <a:lstStyle/>
          <a:p>
            <a:pPr algn="ctr"/>
            <a:r>
              <a:rPr lang="fr-BE" altLang="en-US" sz="2400" dirty="0" smtClean="0"/>
              <a:t>Christian </a:t>
            </a:r>
            <a:r>
              <a:rPr lang="fr-BE" altLang="en-US" sz="2400" dirty="0" err="1" smtClean="0"/>
              <a:t>Juliusson</a:t>
            </a:r>
            <a:r>
              <a:rPr lang="fr-BE" altLang="en-US" sz="2400" dirty="0" smtClean="0"/>
              <a:t> </a:t>
            </a:r>
            <a:br>
              <a:rPr lang="fr-BE" altLang="en-US" sz="2400" dirty="0" smtClean="0"/>
            </a:br>
            <a:r>
              <a:rPr lang="fr-BE" altLang="en-US" sz="2400" dirty="0" err="1" smtClean="0"/>
              <a:t>European</a:t>
            </a:r>
            <a:r>
              <a:rPr lang="fr-BE" altLang="en-US" sz="2400" dirty="0" smtClean="0"/>
              <a:t> Commission, DG SANTE.G3</a:t>
            </a:r>
            <a:br>
              <a:rPr lang="fr-BE" altLang="en-US" sz="2400" dirty="0" smtClean="0"/>
            </a:br>
            <a:r>
              <a:rPr lang="fr-BE" altLang="en-US" sz="2400" dirty="0" smtClean="0"/>
              <a:t>30/06/2017</a:t>
            </a:r>
          </a:p>
        </p:txBody>
      </p:sp>
    </p:spTree>
    <p:extLst>
      <p:ext uri="{BB962C8B-B14F-4D97-AF65-F5344CB8AC3E}">
        <p14:creationId xmlns:p14="http://schemas.microsoft.com/office/powerpoint/2010/main" val="32729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Implementation of the OCR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1600" y="2420888"/>
            <a:ext cx="7344816" cy="1512168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EMPOWERMENTS</a:t>
            </a:r>
            <a:r>
              <a:rPr lang="en-GB" sz="1800" dirty="0" smtClean="0"/>
              <a:t> are given to the Commission to ensure the implementation of the Regulation through…</a:t>
            </a:r>
            <a:endParaRPr lang="en-GB" sz="1800" dirty="0"/>
          </a:p>
        </p:txBody>
      </p:sp>
      <p:sp>
        <p:nvSpPr>
          <p:cNvPr id="6" name="Rounded Rectangle 5"/>
          <p:cNvSpPr/>
          <p:nvPr/>
        </p:nvSpPr>
        <p:spPr>
          <a:xfrm>
            <a:off x="323528" y="4437112"/>
            <a:ext cx="3960440" cy="2160240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dirty="0" smtClean="0">
              <a:solidFill>
                <a:srgbClr val="FFFF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FFFF00"/>
                </a:solidFill>
              </a:rPr>
              <a:t>Implemented Acts (IA): </a:t>
            </a:r>
            <a:r>
              <a:rPr lang="en-GB" sz="1800" b="1" dirty="0" smtClean="0">
                <a:solidFill>
                  <a:srgbClr val="FFFF00"/>
                </a:solidFill>
              </a:rPr>
              <a:t>HOW?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sv-SE" sz="1800" dirty="0">
              <a:solidFill>
                <a:srgbClr val="FFFF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FFFF00"/>
                </a:solidFill>
              </a:rPr>
              <a:t>(Uniform </a:t>
            </a:r>
            <a:r>
              <a:rPr lang="en-GB" sz="1800" dirty="0">
                <a:solidFill>
                  <a:srgbClr val="FFFF00"/>
                </a:solidFill>
              </a:rPr>
              <a:t>conditions for </a:t>
            </a:r>
            <a:r>
              <a:rPr lang="en-GB" sz="1800" dirty="0" smtClean="0">
                <a:solidFill>
                  <a:srgbClr val="FFFF00"/>
                </a:solidFill>
              </a:rPr>
              <a:t>implementation)</a:t>
            </a:r>
            <a:endParaRPr lang="en-GB" sz="1800" dirty="0">
              <a:solidFill>
                <a:srgbClr val="FFFF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32040" y="4437112"/>
            <a:ext cx="3863404" cy="2160240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dirty="0" smtClean="0">
              <a:solidFill>
                <a:srgbClr val="92D05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FFFF00"/>
                </a:solidFill>
              </a:rPr>
              <a:t>Delegated Acts (DA): </a:t>
            </a:r>
            <a:br>
              <a:rPr lang="en-GB" sz="1800" dirty="0" smtClean="0">
                <a:solidFill>
                  <a:srgbClr val="FFFF00"/>
                </a:solidFill>
              </a:rPr>
            </a:br>
            <a:r>
              <a:rPr lang="en-GB" sz="1800" b="1" dirty="0" smtClean="0">
                <a:solidFill>
                  <a:srgbClr val="FFFF00"/>
                </a:solidFill>
              </a:rPr>
              <a:t>WHAT</a:t>
            </a:r>
            <a:r>
              <a:rPr lang="en-GB" sz="1800" b="1" dirty="0">
                <a:solidFill>
                  <a:srgbClr val="FFFF00"/>
                </a:solidFill>
              </a:rPr>
              <a:t>?</a:t>
            </a:r>
            <a:r>
              <a:rPr lang="en-GB" sz="1800" dirty="0">
                <a:solidFill>
                  <a:srgbClr val="FFFF00"/>
                </a:solidFill>
              </a:rPr>
              <a:t> </a:t>
            </a:r>
            <a:endParaRPr lang="en-GB" sz="1800" dirty="0" smtClean="0">
              <a:solidFill>
                <a:srgbClr val="FFFF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dirty="0">
              <a:solidFill>
                <a:srgbClr val="FFFF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FFFF00"/>
                </a:solidFill>
              </a:rPr>
              <a:t>(Supplement </a:t>
            </a:r>
            <a:r>
              <a:rPr lang="en-GB" sz="1800" dirty="0">
                <a:solidFill>
                  <a:srgbClr val="FFFF00"/>
                </a:solidFill>
              </a:rPr>
              <a:t>or amend </a:t>
            </a:r>
            <a:r>
              <a:rPr lang="en-GB" sz="1800" dirty="0" smtClean="0">
                <a:solidFill>
                  <a:srgbClr val="FFFF00"/>
                </a:solidFill>
              </a:rPr>
              <a:t/>
            </a:r>
            <a:br>
              <a:rPr lang="en-GB" sz="1800" dirty="0" smtClean="0">
                <a:solidFill>
                  <a:srgbClr val="FFFF00"/>
                </a:solidFill>
              </a:rPr>
            </a:br>
            <a:r>
              <a:rPr lang="en-GB" sz="1800" dirty="0" smtClean="0">
                <a:solidFill>
                  <a:srgbClr val="FFFF00"/>
                </a:solidFill>
              </a:rPr>
              <a:t>non-essential elements)</a:t>
            </a:r>
            <a:endParaRPr lang="en-GB" sz="1800" dirty="0">
              <a:solidFill>
                <a:srgbClr val="FFFF00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29895">
            <a:off x="2523725" y="3781497"/>
            <a:ext cx="354012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76589">
            <a:off x="6017821" y="3784331"/>
            <a:ext cx="354012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146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1125" y="1511300"/>
            <a:ext cx="8961438" cy="936625"/>
          </a:xfrm>
        </p:spPr>
        <p:txBody>
          <a:bodyPr/>
          <a:lstStyle/>
          <a:p>
            <a:pPr algn="ctr"/>
            <a:r>
              <a:rPr lang="en-GB" altLang="en-US" dirty="0">
                <a:solidFill>
                  <a:srgbClr val="0070C0"/>
                </a:solidFill>
                <a:ea typeface="ＭＳ Ｐゴシック" pitchFamily="34" charset="-128"/>
              </a:rPr>
              <a:t>Standard decision-making </a:t>
            </a:r>
            <a:r>
              <a:rPr lang="en-GB" altLang="en-US" dirty="0" smtClean="0">
                <a:solidFill>
                  <a:srgbClr val="0070C0"/>
                </a:solidFill>
                <a:ea typeface="ＭＳ Ｐゴシック" pitchFamily="34" charset="-128"/>
              </a:rPr>
              <a:t>process…</a:t>
            </a:r>
            <a:endParaRPr lang="en-GB" altLang="en-US" dirty="0" smtClean="0">
              <a:solidFill>
                <a:srgbClr val="0070C0"/>
              </a:solidFill>
              <a:ea typeface="MS PGothic" pitchFamily="34" charset="-128"/>
            </a:endParaRPr>
          </a:p>
        </p:txBody>
      </p:sp>
      <p:sp>
        <p:nvSpPr>
          <p:cNvPr id="5123" name="Text Box 9"/>
          <p:cNvSpPr txBox="1">
            <a:spLocks noChangeArrowheads="1"/>
          </p:cNvSpPr>
          <p:nvPr/>
        </p:nvSpPr>
        <p:spPr bwMode="auto">
          <a:xfrm>
            <a:off x="5111750" y="2320925"/>
            <a:ext cx="273367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buClrTx/>
              <a:buFontTx/>
              <a:buNone/>
            </a:pPr>
            <a:r>
              <a:rPr lang="en-GB" altLang="en-US" i="0">
                <a:solidFill>
                  <a:schemeClr val="hlink"/>
                </a:solidFill>
                <a:latin typeface="Arial" charset="0"/>
              </a:rPr>
              <a:t>Delegated Act</a:t>
            </a: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825500" y="2320925"/>
            <a:ext cx="3200400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GB" altLang="en-US" i="0">
                <a:solidFill>
                  <a:srgbClr val="FF0000"/>
                </a:solidFill>
                <a:latin typeface="Arial" charset="0"/>
              </a:rPr>
              <a:t>Implementing Act </a:t>
            </a:r>
          </a:p>
        </p:txBody>
      </p:sp>
      <p:sp>
        <p:nvSpPr>
          <p:cNvPr id="5125" name="Rectangle 13"/>
          <p:cNvSpPr>
            <a:spLocks noChangeArrowheads="1"/>
          </p:cNvSpPr>
          <p:nvPr/>
        </p:nvSpPr>
        <p:spPr bwMode="auto">
          <a:xfrm>
            <a:off x="1714500" y="2974339"/>
            <a:ext cx="2311400" cy="35877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C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oncept paper (1,2..)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6" name="Rectangle 16"/>
          <p:cNvSpPr>
            <a:spLocks noChangeArrowheads="1"/>
          </p:cNvSpPr>
          <p:nvPr/>
        </p:nvSpPr>
        <p:spPr bwMode="auto">
          <a:xfrm>
            <a:off x="1714500" y="3465512"/>
            <a:ext cx="2311400" cy="3952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raft (1,2..)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7" name="Rectangle 18"/>
          <p:cNvSpPr>
            <a:spLocks noChangeArrowheads="1"/>
          </p:cNvSpPr>
          <p:nvPr/>
        </p:nvSpPr>
        <p:spPr bwMode="auto">
          <a:xfrm>
            <a:off x="1706027" y="3947319"/>
            <a:ext cx="2309813" cy="360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F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ormal consultations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8" name="Rectangle 21"/>
          <p:cNvSpPr>
            <a:spLocks noChangeArrowheads="1"/>
          </p:cNvSpPr>
          <p:nvPr/>
        </p:nvSpPr>
        <p:spPr bwMode="auto">
          <a:xfrm>
            <a:off x="755650" y="5316538"/>
            <a:ext cx="3246438" cy="5810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>
                <a:solidFill>
                  <a:schemeClr val="tx1"/>
                </a:solidFill>
                <a:latin typeface="Arial" charset="0"/>
              </a:rPr>
              <a:t>Standing Committee on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i="0">
                <a:solidFill>
                  <a:schemeClr val="tx1"/>
                </a:solidFill>
                <a:latin typeface="Arial" charset="0"/>
              </a:rPr>
              <a:t>Plants, Animals, Food and Feed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111125" y="2974339"/>
            <a:ext cx="1296988" cy="2183449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MS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working group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75575" y="2992351"/>
            <a:ext cx="1296988" cy="21273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MS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Expert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group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255" y="2992351"/>
            <a:ext cx="504056" cy="3160311"/>
          </a:xfrm>
          <a:prstGeom prst="rect">
            <a:avLst/>
          </a:prstGeom>
          <a:solidFill>
            <a:srgbClr val="EE7D3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/>
              <a:t>Stakeholders</a:t>
            </a:r>
            <a:endParaRPr lang="en-GB" sz="1800" b="1" dirty="0"/>
          </a:p>
        </p:txBody>
      </p:sp>
      <p:sp>
        <p:nvSpPr>
          <p:cNvPr id="5132" name="Rectangle 25"/>
          <p:cNvSpPr>
            <a:spLocks noChangeArrowheads="1"/>
          </p:cNvSpPr>
          <p:nvPr/>
        </p:nvSpPr>
        <p:spPr bwMode="auto">
          <a:xfrm>
            <a:off x="755650" y="6153150"/>
            <a:ext cx="3246438" cy="5810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A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doption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3" name="Rectangle 26"/>
          <p:cNvSpPr>
            <a:spLocks noChangeArrowheads="1"/>
          </p:cNvSpPr>
          <p:nvPr/>
        </p:nvSpPr>
        <p:spPr bwMode="auto">
          <a:xfrm>
            <a:off x="5035392" y="5418136"/>
            <a:ext cx="3246438" cy="5810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Adoption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6" name="Rectangle 29"/>
          <p:cNvSpPr>
            <a:spLocks noChangeArrowheads="1"/>
          </p:cNvSpPr>
          <p:nvPr/>
        </p:nvSpPr>
        <p:spPr bwMode="auto">
          <a:xfrm>
            <a:off x="5070475" y="3039268"/>
            <a:ext cx="2309813" cy="360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 C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oncept </a:t>
            </a: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paper (1,2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..)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7" name="Rectangle 30"/>
          <p:cNvSpPr>
            <a:spLocks noChangeArrowheads="1"/>
          </p:cNvSpPr>
          <p:nvPr/>
        </p:nvSpPr>
        <p:spPr bwMode="auto">
          <a:xfrm>
            <a:off x="5070475" y="3477895"/>
            <a:ext cx="2311400" cy="3937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raft </a:t>
            </a: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(1,2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..)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8" name="Rectangle 31"/>
          <p:cNvSpPr>
            <a:spLocks noChangeArrowheads="1"/>
          </p:cNvSpPr>
          <p:nvPr/>
        </p:nvSpPr>
        <p:spPr bwMode="auto">
          <a:xfrm>
            <a:off x="5111750" y="3989388"/>
            <a:ext cx="2311400" cy="360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800" i="0" dirty="0">
                <a:solidFill>
                  <a:schemeClr val="tx1"/>
                </a:solidFill>
                <a:latin typeface="Arial" charset="0"/>
              </a:rPr>
              <a:t>F</a:t>
            </a:r>
            <a:r>
              <a:rPr lang="en-GB" altLang="en-US" sz="1800" i="0" dirty="0" smtClean="0">
                <a:solidFill>
                  <a:schemeClr val="tx1"/>
                </a:solidFill>
                <a:latin typeface="Arial" charset="0"/>
              </a:rPr>
              <a:t>ormal consultations</a:t>
            </a: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41" name="Double Brace 9"/>
          <p:cNvSpPr>
            <a:spLocks noChangeArrowheads="1"/>
          </p:cNvSpPr>
          <p:nvPr/>
        </p:nvSpPr>
        <p:spPr bwMode="auto">
          <a:xfrm>
            <a:off x="1547813" y="3219450"/>
            <a:ext cx="144462" cy="1900238"/>
          </a:xfrm>
          <a:prstGeom prst="bracePair">
            <a:avLst>
              <a:gd name="adj" fmla="val 833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" name="Left-Right Arrow 40"/>
          <p:cNvSpPr/>
          <p:nvPr/>
        </p:nvSpPr>
        <p:spPr>
          <a:xfrm>
            <a:off x="3924300" y="3582988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42" name="Left-Right Arrow 41"/>
          <p:cNvSpPr/>
          <p:nvPr/>
        </p:nvSpPr>
        <p:spPr>
          <a:xfrm>
            <a:off x="3872707" y="5514974"/>
            <a:ext cx="468312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43" name="Left-Right Arrow 42"/>
          <p:cNvSpPr/>
          <p:nvPr/>
        </p:nvSpPr>
        <p:spPr>
          <a:xfrm>
            <a:off x="4689476" y="3161981"/>
            <a:ext cx="468312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44" name="Left-Right Arrow 43"/>
          <p:cNvSpPr/>
          <p:nvPr/>
        </p:nvSpPr>
        <p:spPr>
          <a:xfrm>
            <a:off x="3924300" y="4030663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48" name="Left-Right Arrow 47"/>
          <p:cNvSpPr/>
          <p:nvPr/>
        </p:nvSpPr>
        <p:spPr>
          <a:xfrm>
            <a:off x="4691063" y="3605213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55" name="Left-Right Arrow 54"/>
          <p:cNvSpPr/>
          <p:nvPr/>
        </p:nvSpPr>
        <p:spPr>
          <a:xfrm>
            <a:off x="3899376" y="3122612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56" name="Left-Right Arrow 55"/>
          <p:cNvSpPr/>
          <p:nvPr/>
        </p:nvSpPr>
        <p:spPr>
          <a:xfrm>
            <a:off x="4691063" y="4030663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59" name="Left-Right Arrow 58"/>
          <p:cNvSpPr/>
          <p:nvPr/>
        </p:nvSpPr>
        <p:spPr>
          <a:xfrm>
            <a:off x="1314450" y="4017963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63" name="Left-Right Arrow 62"/>
          <p:cNvSpPr/>
          <p:nvPr/>
        </p:nvSpPr>
        <p:spPr>
          <a:xfrm>
            <a:off x="7308850" y="4030663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37" name="Rectangle 18"/>
          <p:cNvSpPr>
            <a:spLocks noChangeArrowheads="1"/>
          </p:cNvSpPr>
          <p:nvPr/>
        </p:nvSpPr>
        <p:spPr bwMode="auto">
          <a:xfrm>
            <a:off x="1692275" y="4432836"/>
            <a:ext cx="2309812" cy="71288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endParaRPr lang="en-GB" altLang="en-US" sz="1400" i="0" dirty="0" smtClean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Feedback mechanism</a:t>
            </a: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(4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weeks), </a:t>
            </a:r>
            <a:br>
              <a:rPr lang="en-GB" altLang="en-US" sz="1400" i="0" dirty="0">
                <a:solidFill>
                  <a:schemeClr val="tx1"/>
                </a:solidFill>
                <a:latin typeface="Arial" charset="0"/>
              </a:rPr>
            </a:b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Better Regulation </a:t>
            </a: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Guidelines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GB" altLang="en-US" sz="1400" i="0" dirty="0">
                <a:solidFill>
                  <a:schemeClr val="tx1"/>
                </a:solidFill>
                <a:latin typeface="Arial" charset="0"/>
              </a:rPr>
            </a:b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5111750" y="4478338"/>
            <a:ext cx="2309812" cy="71288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6932F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endParaRPr lang="en-GB" altLang="en-US" sz="1400" i="0" dirty="0" smtClean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Feedback mechanism</a:t>
            </a: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(4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weeks), </a:t>
            </a:r>
            <a:br>
              <a:rPr lang="en-GB" altLang="en-US" sz="1400" i="0" dirty="0">
                <a:solidFill>
                  <a:schemeClr val="tx1"/>
                </a:solidFill>
                <a:latin typeface="Arial" charset="0"/>
              </a:rPr>
            </a:b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>Better Regulation </a:t>
            </a:r>
            <a:r>
              <a:rPr lang="en-GB" altLang="en-US" sz="1400" i="0" dirty="0" smtClean="0">
                <a:solidFill>
                  <a:schemeClr val="tx1"/>
                </a:solidFill>
                <a:latin typeface="Arial" charset="0"/>
              </a:rPr>
              <a:t>Guidelines </a:t>
            </a:r>
            <a:r>
              <a:rPr lang="en-GB" altLang="en-US" sz="1400" i="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GB" altLang="en-US" sz="1400" i="0" dirty="0">
                <a:solidFill>
                  <a:schemeClr val="tx1"/>
                </a:solidFill>
                <a:latin typeface="Arial" charset="0"/>
              </a:rPr>
            </a:br>
            <a:endParaRPr lang="en-GB" altLang="en-US" sz="1800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1" name="Left-Right Arrow 60"/>
          <p:cNvSpPr/>
          <p:nvPr/>
        </p:nvSpPr>
        <p:spPr>
          <a:xfrm>
            <a:off x="7308850" y="4603432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62" name="Left-Right Arrow 61"/>
          <p:cNvSpPr/>
          <p:nvPr/>
        </p:nvSpPr>
        <p:spPr>
          <a:xfrm>
            <a:off x="7343774" y="3582988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49" name="Left-Right Arrow 48"/>
          <p:cNvSpPr/>
          <p:nvPr/>
        </p:nvSpPr>
        <p:spPr>
          <a:xfrm>
            <a:off x="3893502" y="4668838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54" name="Left-Right Arrow 53"/>
          <p:cNvSpPr/>
          <p:nvPr/>
        </p:nvSpPr>
        <p:spPr>
          <a:xfrm>
            <a:off x="4725512" y="4700270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35" name="Left-Right Arrow 34"/>
          <p:cNvSpPr/>
          <p:nvPr/>
        </p:nvSpPr>
        <p:spPr>
          <a:xfrm>
            <a:off x="1312862" y="3558063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36" name="Left-Right Arrow 35"/>
          <p:cNvSpPr/>
          <p:nvPr/>
        </p:nvSpPr>
        <p:spPr>
          <a:xfrm>
            <a:off x="1314450" y="3105368"/>
            <a:ext cx="468313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39" name="Left-Right Arrow 38"/>
          <p:cNvSpPr/>
          <p:nvPr/>
        </p:nvSpPr>
        <p:spPr>
          <a:xfrm>
            <a:off x="7368222" y="3114357"/>
            <a:ext cx="466725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58" name="Left-Right Arrow 57"/>
          <p:cNvSpPr/>
          <p:nvPr/>
        </p:nvSpPr>
        <p:spPr>
          <a:xfrm>
            <a:off x="1306988" y="4595604"/>
            <a:ext cx="468312" cy="193675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192981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79512" y="1555750"/>
            <a:ext cx="8964488" cy="936625"/>
          </a:xfrm>
        </p:spPr>
        <p:txBody>
          <a:bodyPr/>
          <a:lstStyle/>
          <a:p>
            <a:pPr algn="ctr"/>
            <a:r>
              <a:rPr lang="sv-SE" altLang="en-US" dirty="0" err="1" smtClean="0">
                <a:ea typeface="ＭＳ Ｐゴシック" pitchFamily="34" charset="-128"/>
              </a:rPr>
              <a:t>Some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r>
              <a:rPr lang="sv-SE" altLang="en-US" dirty="0" err="1" smtClean="0">
                <a:ea typeface="ＭＳ Ｐゴシック" pitchFamily="34" charset="-128"/>
              </a:rPr>
              <a:t>criteria</a:t>
            </a:r>
            <a:r>
              <a:rPr lang="sv-SE" altLang="en-US" dirty="0" smtClean="0">
                <a:ea typeface="ＭＳ Ｐゴシック" pitchFamily="34" charset="-128"/>
              </a:rPr>
              <a:t> for </a:t>
            </a:r>
            <a:r>
              <a:rPr lang="sv-SE" altLang="en-US" dirty="0" err="1" smtClean="0">
                <a:ea typeface="ＭＳ Ｐゴシック" pitchFamily="34" charset="-128"/>
              </a:rPr>
              <a:t>prioritisation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br>
              <a:rPr lang="sv-SE" altLang="en-US" dirty="0" smtClean="0">
                <a:ea typeface="ＭＳ Ｐゴシック" pitchFamily="34" charset="-128"/>
              </a:rPr>
            </a:br>
            <a:r>
              <a:rPr lang="sv-SE" altLang="en-US" dirty="0" smtClean="0">
                <a:ea typeface="ＭＳ Ｐゴシック" pitchFamily="34" charset="-128"/>
              </a:rPr>
              <a:t>(85 </a:t>
            </a:r>
            <a:r>
              <a:rPr lang="sv-SE" altLang="en-US" dirty="0" err="1" smtClean="0">
                <a:ea typeface="ＭＳ Ｐゴシック" pitchFamily="34" charset="-128"/>
              </a:rPr>
              <a:t>empowerments</a:t>
            </a:r>
            <a:r>
              <a:rPr lang="sv-SE" altLang="en-US" dirty="0" smtClean="0">
                <a:ea typeface="ＭＳ Ｐゴシック" pitchFamily="34" charset="-128"/>
              </a:rPr>
              <a:t>)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384550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859338" y="2781300"/>
            <a:ext cx="3313112" cy="3455988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/>
              <a:t>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400" dirty="0" smtClean="0"/>
              <a:t>20 "</a:t>
            </a:r>
            <a:r>
              <a:rPr lang="sv-SE" sz="2400" dirty="0" err="1" smtClean="0"/>
              <a:t>p</a:t>
            </a:r>
            <a:r>
              <a:rPr lang="sv-SE" sz="2400" b="0" dirty="0" err="1" smtClean="0"/>
              <a:t>riority</a:t>
            </a:r>
            <a:r>
              <a:rPr lang="sv-SE" sz="2400" b="0" dirty="0" smtClean="0"/>
              <a:t> </a:t>
            </a:r>
            <a:r>
              <a:rPr lang="sv-SE" sz="2400" b="0" dirty="0" err="1" smtClean="0"/>
              <a:t>projects</a:t>
            </a:r>
            <a:r>
              <a:rPr lang="sv-SE" sz="2400" b="0" dirty="0" smtClean="0"/>
              <a:t>", </a:t>
            </a:r>
            <a:r>
              <a:rPr lang="sv-SE" sz="2400" b="0" dirty="0" err="1" smtClean="0"/>
              <a:t>e.g</a:t>
            </a:r>
            <a:r>
              <a:rPr lang="sv-SE" sz="2400" b="0" dirty="0" smtClean="0"/>
              <a:t> import </a:t>
            </a:r>
            <a:r>
              <a:rPr lang="sv-SE" sz="2400" b="0" dirty="0" err="1" smtClean="0"/>
              <a:t>of</a:t>
            </a:r>
            <a:r>
              <a:rPr lang="sv-SE" sz="2400" b="0" dirty="0" smtClean="0"/>
              <a:t> </a:t>
            </a:r>
            <a:r>
              <a:rPr lang="sv-SE" sz="2400" b="0" dirty="0" err="1" smtClean="0"/>
              <a:t>composite</a:t>
            </a:r>
            <a:r>
              <a:rPr lang="sv-SE" sz="2400" b="0" dirty="0" smtClean="0"/>
              <a:t> </a:t>
            </a:r>
            <a:r>
              <a:rPr lang="sv-SE" sz="2400" b="0" dirty="0" err="1" smtClean="0"/>
              <a:t>products</a:t>
            </a:r>
            <a:r>
              <a:rPr lang="sv-SE" sz="2400" b="0" dirty="0" smtClean="0"/>
              <a:t> (</a:t>
            </a:r>
            <a:r>
              <a:rPr lang="sv-SE" sz="2400" dirty="0" smtClean="0"/>
              <a:t>pizza, chili </a:t>
            </a:r>
            <a:r>
              <a:rPr lang="sv-SE" sz="2400" dirty="0" err="1" smtClean="0"/>
              <a:t>con</a:t>
            </a:r>
            <a:r>
              <a:rPr lang="sv-SE" sz="2400" dirty="0" smtClean="0"/>
              <a:t> </a:t>
            </a:r>
            <a:r>
              <a:rPr lang="sv-SE" sz="2400" dirty="0" err="1" smtClean="0"/>
              <a:t>carne</a:t>
            </a:r>
            <a:r>
              <a:rPr lang="sv-SE" sz="2400" dirty="0" smtClean="0"/>
              <a:t>, etc.)</a:t>
            </a:r>
            <a:endParaRPr lang="sv-SE" sz="24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/>
          </a:p>
        </p:txBody>
      </p:sp>
      <p:sp>
        <p:nvSpPr>
          <p:cNvPr id="5" name="Oval 4"/>
          <p:cNvSpPr/>
          <p:nvPr/>
        </p:nvSpPr>
        <p:spPr>
          <a:xfrm>
            <a:off x="465138" y="2781300"/>
            <a:ext cx="2376487" cy="1079500"/>
          </a:xfrm>
          <a:prstGeom prst="ellipse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Legal obligation?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65138" y="4005263"/>
            <a:ext cx="2449512" cy="1035050"/>
          </a:xfrm>
          <a:prstGeom prst="ellipse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Functional</a:t>
            </a:r>
            <a:r>
              <a:rPr lang="sv-SE" sz="1800" b="0" dirty="0">
                <a:solidFill>
                  <a:schemeClr val="tx1"/>
                </a:solidFill>
              </a:rPr>
              <a:t> </a:t>
            </a:r>
            <a:r>
              <a:rPr lang="sv-SE" sz="1800" b="0" dirty="0" err="1">
                <a:solidFill>
                  <a:schemeClr val="tx1"/>
                </a:solidFill>
              </a:rPr>
              <a:t>need</a:t>
            </a:r>
            <a:r>
              <a:rPr lang="sv-SE" sz="1800" b="0" dirty="0">
                <a:solidFill>
                  <a:schemeClr val="tx1"/>
                </a:solidFill>
              </a:rPr>
              <a:t>?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73075" y="5195888"/>
            <a:ext cx="2441575" cy="1041400"/>
          </a:xfrm>
          <a:prstGeom prst="ellipse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Deadlines?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345628">
            <a:off x="2843213" y="3473450"/>
            <a:ext cx="1879600" cy="485775"/>
          </a:xfrm>
          <a:prstGeom prst="rightArrow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9" name="Right Arrow 8"/>
          <p:cNvSpPr/>
          <p:nvPr/>
        </p:nvSpPr>
        <p:spPr>
          <a:xfrm>
            <a:off x="3059113" y="4306888"/>
            <a:ext cx="1592262" cy="431800"/>
          </a:xfrm>
          <a:prstGeom prst="rightArrow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10" name="Right Arrow 9"/>
          <p:cNvSpPr/>
          <p:nvPr/>
        </p:nvSpPr>
        <p:spPr>
          <a:xfrm rot="20198297">
            <a:off x="3032125" y="5106988"/>
            <a:ext cx="1665288" cy="485775"/>
          </a:xfrm>
          <a:prstGeom prst="rightArrow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185638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508104" y="260127"/>
            <a:ext cx="3528392" cy="936625"/>
          </a:xfrm>
        </p:spPr>
        <p:txBody>
          <a:bodyPr/>
          <a:lstStyle/>
          <a:p>
            <a:pPr algn="ctr"/>
            <a:r>
              <a:rPr lang="en-GB" altLang="en-US" sz="2400" dirty="0" smtClean="0">
                <a:solidFill>
                  <a:schemeClr val="bg1"/>
                </a:solidFill>
                <a:ea typeface="ＭＳ Ｐゴシック" pitchFamily="34" charset="-128"/>
              </a:rPr>
              <a:t>Priority projects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46885" y="1775891"/>
            <a:ext cx="4173896" cy="37302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b="1" dirty="0"/>
              <a:t>Animal </a:t>
            </a:r>
            <a:r>
              <a:rPr lang="en-GB" b="1" dirty="0" smtClean="0"/>
              <a:t>welfare ref. </a:t>
            </a:r>
            <a:r>
              <a:rPr lang="en-GB" b="1" dirty="0" err="1" smtClean="0"/>
              <a:t>centr</a:t>
            </a:r>
            <a:r>
              <a:rPr lang="en-GB" b="1" dirty="0" smtClean="0"/>
              <a:t>. </a:t>
            </a:r>
            <a:r>
              <a:rPr lang="en-GB" b="1" dirty="0"/>
              <a:t>(IA, Art. 95.1)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61197" y="2703784"/>
            <a:ext cx="8378600" cy="33837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dirty="0"/>
              <a:t>Meat inspection (DA+ IA, Art. 18.7, 18.8) 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728693" y="3567544"/>
            <a:ext cx="4985084" cy="31737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IMSOC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 (IA, Art. 103.6, 134)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09157" y="4014264"/>
            <a:ext cx="5040560" cy="32280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Plant Control Frequencies (IA, Art. 22)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686697" y="5454424"/>
            <a:ext cx="4680520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</a:rPr>
              <a:t>MANCP </a:t>
            </a:r>
            <a:r>
              <a:rPr lang="en-GB" sz="1600" b="1" dirty="0" smtClean="0"/>
              <a:t>reports (IA, Art. 113.2)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95187" y="5865536"/>
            <a:ext cx="589780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</a:rPr>
              <a:t>COM Control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effectLst/>
              </a:rPr>
              <a:t> Programme </a:t>
            </a:r>
            <a:r>
              <a:rPr lang="en-GB" sz="1600" b="1" dirty="0"/>
              <a:t>(</a:t>
            </a:r>
            <a:r>
              <a:rPr lang="en-GB" sz="1600" b="1" dirty="0" smtClean="0"/>
              <a:t>IA, Art. 112) 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519435" y="5022376"/>
            <a:ext cx="3644670" cy="30356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</a:rPr>
              <a:t>Residues </a:t>
            </a:r>
            <a:r>
              <a:rPr lang="en-GB" sz="1600" b="1" dirty="0" smtClean="0"/>
              <a:t>in Food (IA, Art.19) 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46884" y="3114164"/>
            <a:ext cx="7321459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</a:rPr>
              <a:t>Entry into the </a:t>
            </a:r>
            <a:r>
              <a:rPr lang="en-GB" sz="1600" b="1" dirty="0"/>
              <a:t>Union </a:t>
            </a:r>
            <a:r>
              <a:rPr lang="en-GB" sz="1600" b="1" dirty="0" smtClean="0"/>
              <a:t>(4 DA</a:t>
            </a:r>
            <a:r>
              <a:rPr lang="en-GB" sz="1600" b="1" dirty="0"/>
              <a:t>+ </a:t>
            </a:r>
            <a:r>
              <a:rPr lang="en-GB" sz="1600" b="1" dirty="0" smtClean="0"/>
              <a:t>3 IA</a:t>
            </a:r>
            <a:r>
              <a:rPr lang="en-GB" sz="1600" b="1" dirty="0"/>
              <a:t>) 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46885" y="2264184"/>
            <a:ext cx="3398860" cy="29887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sz="1100" b="1" dirty="0" smtClean="0"/>
              <a:t>EU ref. lab. plant </a:t>
            </a:r>
            <a:r>
              <a:rPr lang="en-GB" sz="1100" b="1" dirty="0"/>
              <a:t>h</a:t>
            </a:r>
            <a:r>
              <a:rPr lang="en-GB" sz="1100" b="1" dirty="0" smtClean="0"/>
              <a:t>ealth (DA, Art. 92.4)</a:t>
            </a:r>
            <a:endParaRPr kumimoji="0" lang="en-GB" sz="11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810570" y="2264184"/>
            <a:ext cx="1487494" cy="30569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sz="2000" b="1" dirty="0" smtClean="0"/>
              <a:t> </a:t>
            </a:r>
            <a:r>
              <a:rPr lang="en-GB" sz="1100" b="1" dirty="0" smtClean="0"/>
              <a:t>(IA, Art. 93.1)</a:t>
            </a:r>
          </a:p>
          <a:p>
            <a:pPr marL="3175" algn="ctr"/>
            <a:endParaRPr kumimoji="0" lang="en-GB" sz="11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760065" y="1358156"/>
            <a:ext cx="0" cy="532859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6444208" y="1196752"/>
            <a:ext cx="0" cy="532859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8964488" y="1196752"/>
            <a:ext cx="0" cy="532859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/>
          <p:cNvSpPr/>
          <p:nvPr/>
        </p:nvSpPr>
        <p:spPr bwMode="auto">
          <a:xfrm>
            <a:off x="2123728" y="4527324"/>
            <a:ext cx="6008001" cy="35103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sz="1600" b="1" smtClean="0"/>
              <a:t>Import </a:t>
            </a:r>
            <a:r>
              <a:rPr lang="en-GB" sz="1600" b="1" dirty="0" smtClean="0"/>
              <a:t>conditions 1 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effectLst/>
              </a:rPr>
              <a:t> </a:t>
            </a:r>
            <a:r>
              <a:rPr lang="en-GB" sz="1600" b="1" dirty="0" smtClean="0"/>
              <a:t>(DA, Art. 126) </a:t>
            </a:r>
            <a:endParaRPr kumimoji="0" lang="en-GB" sz="16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0510" y="1468114"/>
            <a:ext cx="108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2018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27157" y="1487227"/>
            <a:ext cx="108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2019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36448" y="1468114"/>
            <a:ext cx="108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tx1"/>
                </a:solidFill>
              </a:rPr>
              <a:t>2020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4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13" y="4808538"/>
            <a:ext cx="4508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13" y="3500438"/>
            <a:ext cx="4508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own Arrow 1"/>
          <p:cNvSpPr/>
          <p:nvPr/>
        </p:nvSpPr>
        <p:spPr>
          <a:xfrm>
            <a:off x="2225675" y="3500438"/>
            <a:ext cx="323850" cy="288925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pic>
        <p:nvPicPr>
          <p:cNvPr id="922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808538"/>
            <a:ext cx="4508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itle 1"/>
          <p:cNvSpPr>
            <a:spLocks noGrp="1"/>
          </p:cNvSpPr>
          <p:nvPr>
            <p:ph type="title"/>
          </p:nvPr>
        </p:nvSpPr>
        <p:spPr>
          <a:xfrm>
            <a:off x="0" y="1555750"/>
            <a:ext cx="8964487" cy="936625"/>
          </a:xfrm>
        </p:spPr>
        <p:txBody>
          <a:bodyPr/>
          <a:lstStyle/>
          <a:p>
            <a:pPr algn="ctr"/>
            <a:r>
              <a:rPr lang="sv-SE" altLang="en-US" dirty="0" err="1" smtClean="0">
                <a:ea typeface="ＭＳ Ｐゴシック" pitchFamily="34" charset="-128"/>
              </a:rPr>
              <a:t>Future</a:t>
            </a:r>
            <a:r>
              <a:rPr lang="sv-SE" altLang="en-US" dirty="0" smtClean="0">
                <a:ea typeface="ＭＳ Ｐゴシック" pitchFamily="34" charset="-128"/>
              </a:rPr>
              <a:t> system for </a:t>
            </a:r>
            <a:r>
              <a:rPr lang="sv-SE" altLang="en-US" dirty="0" err="1" smtClean="0">
                <a:ea typeface="ＭＳ Ｐゴシック" pitchFamily="34" charset="-128"/>
              </a:rPr>
              <a:t>border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r>
              <a:rPr lang="sv-SE" altLang="en-US" dirty="0" err="1" smtClean="0">
                <a:ea typeface="ＭＳ Ｐゴシック" pitchFamily="34" charset="-128"/>
              </a:rPr>
              <a:t>controls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384550"/>
          </a:xfrm>
        </p:spPr>
        <p:txBody>
          <a:bodyPr/>
          <a:lstStyle/>
          <a:p>
            <a:pPr>
              <a:defRPr/>
            </a:pPr>
            <a:endParaRPr lang="en-GB" sz="1400" dirty="0" smtClean="0"/>
          </a:p>
          <a:p>
            <a:pPr>
              <a:defRPr/>
            </a:pPr>
            <a:endParaRPr lang="en-GB" sz="1400" dirty="0"/>
          </a:p>
          <a:p>
            <a:pPr>
              <a:defRPr/>
            </a:pPr>
            <a:endParaRPr lang="en-GB" sz="1400" dirty="0" smtClean="0"/>
          </a:p>
          <a:p>
            <a:pPr>
              <a:defRPr/>
            </a:pPr>
            <a:endParaRPr lang="en-GB" sz="1400" dirty="0"/>
          </a:p>
          <a:p>
            <a:pPr indent="0">
              <a:buFont typeface="Arial" pitchFamily="34" charset="0"/>
              <a:buNone/>
              <a:defRPr/>
            </a:pPr>
            <a:endParaRPr lang="en-GB" sz="1400" dirty="0" smtClean="0"/>
          </a:p>
          <a:p>
            <a:pPr indent="0">
              <a:buFont typeface="Arial" pitchFamily="34" charset="0"/>
              <a:buNone/>
              <a:defRPr/>
            </a:pPr>
            <a:r>
              <a:rPr lang="en-GB" sz="1400" dirty="0" smtClean="0"/>
              <a:t> </a:t>
            </a:r>
          </a:p>
          <a:p>
            <a:pPr>
              <a:defRPr/>
            </a:pPr>
            <a:endParaRPr lang="en-GB" sz="1400" dirty="0"/>
          </a:p>
          <a:p>
            <a:pPr indent="0">
              <a:buFont typeface="Arial" pitchFamily="34" charset="0"/>
              <a:buNone/>
              <a:defRPr/>
            </a:pPr>
            <a:endParaRPr lang="en-GB" sz="1400" dirty="0" smtClean="0"/>
          </a:p>
          <a:p>
            <a:pPr indent="0">
              <a:buFont typeface="Arial" pitchFamily="34" charset="0"/>
              <a:buNone/>
              <a:defRPr/>
            </a:pPr>
            <a:endParaRPr lang="en-GB" sz="1400" dirty="0"/>
          </a:p>
          <a:p>
            <a:pPr indent="0">
              <a:buFont typeface="Arial" pitchFamily="34" charset="0"/>
              <a:buNone/>
              <a:defRPr/>
            </a:pPr>
            <a:endParaRPr lang="en-GB" sz="1400" dirty="0" smtClean="0"/>
          </a:p>
          <a:p>
            <a:pPr indent="0">
              <a:buFont typeface="Arial" pitchFamily="34" charset="0"/>
              <a:buNone/>
              <a:defRPr/>
            </a:pPr>
            <a:endParaRPr lang="en-GB" sz="1400" dirty="0"/>
          </a:p>
          <a:p>
            <a:pPr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4213" y="2781300"/>
            <a:ext cx="7704137" cy="7191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/>
              <a:t>A common, risk based framework for border controls on all animals and goods entering the EU</a:t>
            </a:r>
          </a:p>
        </p:txBody>
      </p:sp>
      <p:sp>
        <p:nvSpPr>
          <p:cNvPr id="5" name="Rectangle 4"/>
          <p:cNvSpPr/>
          <p:nvPr/>
        </p:nvSpPr>
        <p:spPr>
          <a:xfrm>
            <a:off x="684213" y="3789363"/>
            <a:ext cx="3527425" cy="1079500"/>
          </a:xfrm>
          <a:prstGeom prst="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0" dirty="0">
                <a:solidFill>
                  <a:schemeClr val="tx1"/>
                </a:solidFill>
              </a:rPr>
              <a:t>Border Control Posts (BCPs) </a:t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will replace the different Border Inspection Posts (BIPs) and Designated Points of Entry (DPEs)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7538" y="3789363"/>
            <a:ext cx="3960812" cy="1079500"/>
          </a:xfrm>
          <a:prstGeom prst="rect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0" dirty="0">
                <a:solidFill>
                  <a:schemeClr val="tx1"/>
                </a:solidFill>
              </a:rPr>
              <a:t>A single standard document (CHED) </a:t>
            </a:r>
            <a:r>
              <a:rPr lang="en-GB" sz="1400" b="0" dirty="0" smtClean="0">
                <a:solidFill>
                  <a:schemeClr val="tx1"/>
                </a:solidFill>
              </a:rPr>
              <a:t>for </a:t>
            </a:r>
            <a:r>
              <a:rPr lang="en-GB" sz="1400" b="0" dirty="0">
                <a:solidFill>
                  <a:schemeClr val="tx1"/>
                </a:solidFill>
              </a:rPr>
              <a:t>the prior notification of consignments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213" y="5183188"/>
            <a:ext cx="3527425" cy="1125537"/>
          </a:xfrm>
          <a:prstGeom prst="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0" dirty="0">
                <a:solidFill>
                  <a:schemeClr val="tx1"/>
                </a:solidFill>
              </a:rPr>
              <a:t>Minimum requirements for facilities, equipment and staff </a:t>
            </a:r>
            <a:r>
              <a:rPr lang="en-GB" sz="1400" b="0" dirty="0" smtClean="0">
                <a:solidFill>
                  <a:schemeClr val="tx1"/>
                </a:solidFill>
              </a:rPr>
              <a:t>will apply </a:t>
            </a:r>
            <a:r>
              <a:rPr lang="en-GB" sz="1400" b="0" dirty="0">
                <a:solidFill>
                  <a:schemeClr val="tx1"/>
                </a:solidFill>
              </a:rPr>
              <a:t>throughout all </a:t>
            </a:r>
            <a:r>
              <a:rPr lang="en-GB" sz="1400" b="0" dirty="0" smtClean="0">
                <a:solidFill>
                  <a:schemeClr val="tx1"/>
                </a:solidFill>
              </a:rPr>
              <a:t>BCPs</a:t>
            </a:r>
            <a:endParaRPr lang="en-GB" sz="1400" b="0" dirty="0">
              <a:solidFill>
                <a:schemeClr val="tx1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/>
          </a:p>
        </p:txBody>
      </p:sp>
      <p:sp>
        <p:nvSpPr>
          <p:cNvPr id="9" name="Rectangle 8"/>
          <p:cNvSpPr/>
          <p:nvPr/>
        </p:nvSpPr>
        <p:spPr>
          <a:xfrm>
            <a:off x="4427538" y="5183188"/>
            <a:ext cx="3960812" cy="1125537"/>
          </a:xfrm>
          <a:prstGeom prst="rect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0" dirty="0">
                <a:solidFill>
                  <a:schemeClr val="tx1"/>
                </a:solidFill>
              </a:rPr>
              <a:t>Transmitted to the BCP through </a:t>
            </a:r>
            <a:r>
              <a:rPr lang="en-GB" sz="1400" b="0" dirty="0" smtClean="0">
                <a:solidFill>
                  <a:schemeClr val="tx1"/>
                </a:solidFill>
              </a:rPr>
              <a:t>IMSOC</a:t>
            </a:r>
            <a:r>
              <a:rPr lang="en-GB" sz="1400" b="0" dirty="0">
                <a:solidFill>
                  <a:schemeClr val="tx1"/>
                </a:solidFill>
              </a:rPr>
              <a:t/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(including </a:t>
            </a:r>
            <a:r>
              <a:rPr lang="en-GB" sz="1400" b="0" dirty="0" err="1">
                <a:solidFill>
                  <a:schemeClr val="tx1"/>
                </a:solidFill>
              </a:rPr>
              <a:t>Europhyt</a:t>
            </a:r>
            <a:r>
              <a:rPr lang="en-GB" sz="1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Folded Corner 12"/>
          <p:cNvSpPr/>
          <p:nvPr/>
        </p:nvSpPr>
        <p:spPr>
          <a:xfrm>
            <a:off x="306785" y="620688"/>
            <a:ext cx="2232248" cy="1030164"/>
          </a:xfrm>
          <a:prstGeom prst="foldedCorner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bg1"/>
                </a:solidFill>
              </a:rPr>
              <a:t>Basic </a:t>
            </a:r>
            <a:r>
              <a:rPr lang="sv-SE" sz="1800" b="0" dirty="0" err="1" smtClean="0">
                <a:solidFill>
                  <a:schemeClr val="bg1"/>
                </a:solidFill>
              </a:rPr>
              <a:t>act</a:t>
            </a:r>
            <a:endParaRPr lang="en-GB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1434829"/>
            <a:ext cx="8964488" cy="770035"/>
          </a:xfrm>
        </p:spPr>
        <p:txBody>
          <a:bodyPr/>
          <a:lstStyle/>
          <a:p>
            <a:pPr algn="ctr"/>
            <a:r>
              <a:rPr lang="en-US" altLang="en-US" sz="2800" dirty="0" smtClean="0">
                <a:ea typeface="ＭＳ Ｐゴシック" pitchFamily="34" charset="-128"/>
              </a:rPr>
              <a:t>"</a:t>
            </a:r>
            <a:r>
              <a:rPr lang="en-US" altLang="en-US" sz="2800" dirty="0" err="1" smtClean="0">
                <a:ea typeface="ＭＳ Ｐゴシック" pitchFamily="34" charset="-128"/>
              </a:rPr>
              <a:t>Channelling</a:t>
            </a:r>
            <a:r>
              <a:rPr lang="en-US" altLang="en-US" sz="2800" dirty="0" smtClean="0">
                <a:ea typeface="ＭＳ Ｐゴシック" pitchFamily="34" charset="-128"/>
              </a:rPr>
              <a:t>"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0" y="2636838"/>
            <a:ext cx="4103688" cy="2087562"/>
          </a:xfrm>
          <a:prstGeom prst="rect">
            <a:avLst/>
          </a:prstGeom>
          <a:solidFill>
            <a:srgbClr val="BDDEF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rgbClr val="000000"/>
                </a:solidFill>
              </a:rPr>
              <a:t>Animals </a:t>
            </a:r>
            <a:r>
              <a:rPr lang="sv-SE" sz="1800" b="0" dirty="0">
                <a:solidFill>
                  <a:srgbClr val="000000"/>
                </a:solidFill>
              </a:rPr>
              <a:t>and </a:t>
            </a:r>
            <a:r>
              <a:rPr lang="sv-SE" sz="1800" b="0" dirty="0" err="1">
                <a:solidFill>
                  <a:srgbClr val="000000"/>
                </a:solidFill>
              </a:rPr>
              <a:t>goods</a:t>
            </a:r>
            <a:r>
              <a:rPr lang="sv-SE" sz="1800" b="0" dirty="0">
                <a:solidFill>
                  <a:srgbClr val="000000"/>
                </a:solidFill>
              </a:rPr>
              <a:t> </a:t>
            </a:r>
            <a:r>
              <a:rPr lang="sv-SE" sz="1800" b="0" dirty="0" err="1" smtClean="0">
                <a:solidFill>
                  <a:srgbClr val="000000"/>
                </a:solidFill>
              </a:rPr>
              <a:t>whose</a:t>
            </a:r>
            <a:r>
              <a:rPr lang="sv-SE" sz="1800" b="0" dirty="0" smtClean="0">
                <a:solidFill>
                  <a:srgbClr val="000000"/>
                </a:solidFill>
              </a:rPr>
              <a:t> inherent risks do not </a:t>
            </a:r>
            <a:r>
              <a:rPr lang="sv-SE" sz="1800" b="0" dirty="0" err="1" smtClean="0">
                <a:solidFill>
                  <a:srgbClr val="000000"/>
                </a:solidFill>
              </a:rPr>
              <a:t>require</a:t>
            </a:r>
            <a:r>
              <a:rPr lang="sv-SE" sz="1800" b="0" dirty="0" smtClean="0">
                <a:solidFill>
                  <a:srgbClr val="000000"/>
                </a:solidFill>
              </a:rPr>
              <a:t> systematic </a:t>
            </a:r>
            <a:r>
              <a:rPr lang="sv-SE" sz="1800" b="0" dirty="0" err="1" smtClean="0">
                <a:solidFill>
                  <a:srgbClr val="000000"/>
                </a:solidFill>
              </a:rPr>
              <a:t>border</a:t>
            </a:r>
            <a:r>
              <a:rPr lang="sv-SE" sz="1800" b="0" dirty="0" smtClean="0">
                <a:solidFill>
                  <a:srgbClr val="000000"/>
                </a:solidFill>
              </a:rPr>
              <a:t> </a:t>
            </a:r>
            <a:r>
              <a:rPr lang="sv-SE" sz="1800" b="0" dirty="0" err="1" smtClean="0">
                <a:solidFill>
                  <a:srgbClr val="000000"/>
                </a:solidFill>
              </a:rPr>
              <a:t>controls</a:t>
            </a:r>
            <a:r>
              <a:rPr lang="sv-SE" sz="1800" b="0" dirty="0" smtClean="0">
                <a:solidFill>
                  <a:srgbClr val="000000"/>
                </a:solidFill>
              </a:rPr>
              <a:t> =</a:t>
            </a:r>
            <a:endParaRPr lang="sv-SE" sz="1800" b="0" dirty="0">
              <a:solidFill>
                <a:srgbClr val="0000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>
              <a:solidFill>
                <a:srgbClr val="0000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rgbClr val="000000"/>
                </a:solidFill>
              </a:rPr>
              <a:t>An </a:t>
            </a:r>
            <a:r>
              <a:rPr lang="sv-SE" sz="1800" dirty="0" err="1">
                <a:solidFill>
                  <a:srgbClr val="000000"/>
                </a:solidFill>
              </a:rPr>
              <a:t>appropriate</a:t>
            </a:r>
            <a:r>
              <a:rPr lang="sv-SE" sz="1800" dirty="0">
                <a:solidFill>
                  <a:srgbClr val="000000"/>
                </a:solidFill>
              </a:rPr>
              <a:t> </a:t>
            </a:r>
            <a:r>
              <a:rPr lang="sv-SE" sz="1800" dirty="0" err="1">
                <a:solidFill>
                  <a:srgbClr val="000000"/>
                </a:solidFill>
              </a:rPr>
              <a:t>place</a:t>
            </a:r>
            <a:r>
              <a:rPr lang="sv-SE" sz="1800" dirty="0">
                <a:solidFill>
                  <a:srgbClr val="000000"/>
                </a:solidFill>
              </a:rPr>
              <a:t> </a:t>
            </a:r>
            <a:r>
              <a:rPr lang="sv-SE" sz="1800" b="0" dirty="0" err="1">
                <a:solidFill>
                  <a:srgbClr val="000000"/>
                </a:solidFill>
              </a:rPr>
              <a:t>within</a:t>
            </a:r>
            <a:r>
              <a:rPr lang="sv-SE" sz="1800" b="0" dirty="0">
                <a:solidFill>
                  <a:srgbClr val="000000"/>
                </a:solidFill>
              </a:rPr>
              <a:t> the </a:t>
            </a:r>
            <a:r>
              <a:rPr lang="sv-SE" sz="1800" b="0" dirty="0" err="1">
                <a:solidFill>
                  <a:srgbClr val="000000"/>
                </a:solidFill>
              </a:rPr>
              <a:t>customs</a:t>
            </a:r>
            <a:r>
              <a:rPr lang="sv-SE" sz="1800" b="0" dirty="0">
                <a:solidFill>
                  <a:srgbClr val="000000"/>
                </a:solidFill>
              </a:rPr>
              <a:t> </a:t>
            </a:r>
            <a:r>
              <a:rPr lang="sv-SE" sz="1800" b="0" dirty="0" err="1">
                <a:solidFill>
                  <a:srgbClr val="000000"/>
                </a:solidFill>
              </a:rPr>
              <a:t>territory</a:t>
            </a:r>
            <a:r>
              <a:rPr lang="sv-SE" sz="1800" b="0" dirty="0">
                <a:solidFill>
                  <a:srgbClr val="000000"/>
                </a:solidFill>
              </a:rPr>
              <a:t> </a:t>
            </a:r>
            <a:r>
              <a:rPr lang="sv-SE" sz="1800" b="0" dirty="0" err="1">
                <a:solidFill>
                  <a:srgbClr val="000000"/>
                </a:solidFill>
              </a:rPr>
              <a:t>of</a:t>
            </a:r>
            <a:r>
              <a:rPr lang="sv-SE" sz="1800" b="0" dirty="0">
                <a:solidFill>
                  <a:srgbClr val="000000"/>
                </a:solidFill>
              </a:rPr>
              <a:t> the </a:t>
            </a:r>
            <a:r>
              <a:rPr lang="sv-SE" sz="1800" b="0" dirty="0" smtClean="0">
                <a:solidFill>
                  <a:srgbClr val="000000"/>
                </a:solidFill>
              </a:rPr>
              <a:t>Union</a:t>
            </a:r>
            <a:endParaRPr lang="sv-SE" sz="1800" b="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8313" y="4941888"/>
            <a:ext cx="3930650" cy="431800"/>
          </a:xfrm>
          <a:prstGeom prst="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0000"/>
                </a:solidFill>
              </a:rPr>
              <a:t>Always documentary checks; risk based identity and physical checks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313" y="5600700"/>
            <a:ext cx="8207375" cy="708025"/>
          </a:xfrm>
          <a:prstGeom prst="rect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dirty="0" smtClean="0">
                <a:solidFill>
                  <a:schemeClr val="tx1"/>
                </a:solidFill>
              </a:rPr>
              <a:t>New IT system. Same </a:t>
            </a:r>
            <a:r>
              <a:rPr lang="sv-SE" sz="1800" dirty="0">
                <a:solidFill>
                  <a:schemeClr val="tx1"/>
                </a:solidFill>
              </a:rPr>
              <a:t>set </a:t>
            </a:r>
            <a:r>
              <a:rPr lang="sv-SE" sz="1800" dirty="0" err="1">
                <a:solidFill>
                  <a:schemeClr val="tx1"/>
                </a:solidFill>
              </a:rPr>
              <a:t>of</a:t>
            </a:r>
            <a:r>
              <a:rPr lang="sv-SE" sz="1800" dirty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measures</a:t>
            </a:r>
            <a:r>
              <a:rPr lang="sv-SE" sz="1800" dirty="0">
                <a:solidFill>
                  <a:schemeClr val="tx1"/>
                </a:solidFill>
              </a:rPr>
              <a:t> in </a:t>
            </a:r>
            <a:r>
              <a:rPr lang="sv-SE" sz="1800" dirty="0" err="1">
                <a:solidFill>
                  <a:schemeClr val="tx1"/>
                </a:solidFill>
              </a:rPr>
              <a:t>cases</a:t>
            </a:r>
            <a:r>
              <a:rPr lang="sv-SE" sz="1800" dirty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of</a:t>
            </a:r>
            <a:r>
              <a:rPr lang="sv-SE" sz="1800" dirty="0">
                <a:solidFill>
                  <a:schemeClr val="tx1"/>
                </a:solidFill>
              </a:rPr>
              <a:t> non-</a:t>
            </a:r>
            <a:r>
              <a:rPr lang="sv-SE" sz="1800" dirty="0" err="1">
                <a:solidFill>
                  <a:schemeClr val="tx1"/>
                </a:solidFill>
              </a:rPr>
              <a:t>compliance</a:t>
            </a:r>
            <a:r>
              <a:rPr lang="sv-SE" sz="1800" dirty="0">
                <a:solidFill>
                  <a:schemeClr val="tx1"/>
                </a:solidFill>
              </a:rPr>
              <a:t>, </a:t>
            </a:r>
            <a:r>
              <a:rPr lang="sv-SE" sz="1800" dirty="0" err="1" smtClean="0">
                <a:solidFill>
                  <a:schemeClr val="tx1"/>
                </a:solidFill>
              </a:rPr>
              <a:t>including</a:t>
            </a:r>
            <a:r>
              <a:rPr lang="sv-SE" sz="1800" dirty="0" smtClean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enforcement</a:t>
            </a:r>
            <a:r>
              <a:rPr lang="sv-SE" sz="1800" dirty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measures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2290763" y="4724400"/>
            <a:ext cx="242887" cy="246063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502400" y="4724400"/>
            <a:ext cx="242888" cy="246063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2322513" y="5345113"/>
            <a:ext cx="241300" cy="244475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6502400" y="5341938"/>
            <a:ext cx="242888" cy="246062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8313" y="2636838"/>
            <a:ext cx="3887787" cy="2087562"/>
          </a:xfrm>
          <a:prstGeom prst="rect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v-SE" altLang="en-US" sz="1800" b="0" dirty="0" smtClean="0">
                <a:solidFill>
                  <a:srgbClr val="000000"/>
                </a:solidFill>
              </a:rPr>
              <a:t>Animals</a:t>
            </a:r>
            <a:r>
              <a:rPr lang="sv-SE" altLang="en-US" sz="1800" b="0" dirty="0">
                <a:solidFill>
                  <a:srgbClr val="000000"/>
                </a:solidFill>
              </a:rPr>
              <a:t>, </a:t>
            </a:r>
            <a:r>
              <a:rPr lang="sv-SE" altLang="en-US" sz="1800" b="0" dirty="0" err="1">
                <a:solidFill>
                  <a:srgbClr val="000000"/>
                </a:solidFill>
              </a:rPr>
              <a:t>products</a:t>
            </a:r>
            <a:r>
              <a:rPr lang="sv-SE" altLang="en-US" sz="1800" b="0" dirty="0">
                <a:solidFill>
                  <a:srgbClr val="000000"/>
                </a:solidFill>
              </a:rPr>
              <a:t> of animal </a:t>
            </a:r>
            <a:r>
              <a:rPr lang="sv-SE" altLang="en-US" sz="1800" b="0" dirty="0" err="1">
                <a:solidFill>
                  <a:srgbClr val="000000"/>
                </a:solidFill>
              </a:rPr>
              <a:t>origin</a:t>
            </a:r>
            <a:r>
              <a:rPr lang="sv-SE" altLang="en-US" sz="1800" b="0" dirty="0">
                <a:solidFill>
                  <a:srgbClr val="000000"/>
                </a:solidFill>
              </a:rPr>
              <a:t>, </a:t>
            </a:r>
            <a:r>
              <a:rPr lang="sv-SE" altLang="en-US" sz="1800" b="0" dirty="0" err="1">
                <a:solidFill>
                  <a:srgbClr val="000000"/>
                </a:solidFill>
              </a:rPr>
              <a:t>germinal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b="0" dirty="0" err="1">
                <a:solidFill>
                  <a:srgbClr val="000000"/>
                </a:solidFill>
              </a:rPr>
              <a:t>products</a:t>
            </a:r>
            <a:r>
              <a:rPr lang="sv-SE" altLang="en-US" sz="1800" b="0" dirty="0">
                <a:solidFill>
                  <a:srgbClr val="000000"/>
                </a:solidFill>
              </a:rPr>
              <a:t>, animal by-</a:t>
            </a:r>
            <a:r>
              <a:rPr lang="sv-SE" altLang="en-US" sz="1800" b="0" dirty="0" err="1">
                <a:solidFill>
                  <a:srgbClr val="000000"/>
                </a:solidFill>
              </a:rPr>
              <a:t>products</a:t>
            </a:r>
            <a:r>
              <a:rPr lang="sv-SE" altLang="en-US" sz="1800" b="0" dirty="0">
                <a:solidFill>
                  <a:srgbClr val="000000"/>
                </a:solidFill>
              </a:rPr>
              <a:t>, plant, plant </a:t>
            </a:r>
            <a:r>
              <a:rPr lang="sv-SE" altLang="en-US" sz="1800" b="0" dirty="0" err="1">
                <a:solidFill>
                  <a:srgbClr val="000000"/>
                </a:solidFill>
              </a:rPr>
              <a:t>products</a:t>
            </a:r>
            <a:r>
              <a:rPr lang="sv-SE" altLang="en-US" sz="1800" b="0" dirty="0">
                <a:solidFill>
                  <a:srgbClr val="000000"/>
                </a:solidFill>
              </a:rPr>
              <a:t> and </a:t>
            </a:r>
            <a:r>
              <a:rPr lang="sv-SE" altLang="en-US" sz="1800" b="0" dirty="0" err="1">
                <a:solidFill>
                  <a:srgbClr val="000000"/>
                </a:solidFill>
              </a:rPr>
              <a:t>certain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b="0" dirty="0" err="1">
                <a:solidFill>
                  <a:srgbClr val="000000"/>
                </a:solidFill>
              </a:rPr>
              <a:t>feed</a:t>
            </a:r>
            <a:r>
              <a:rPr lang="sv-SE" altLang="en-US" sz="1800" b="0" dirty="0">
                <a:solidFill>
                  <a:srgbClr val="000000"/>
                </a:solidFill>
              </a:rPr>
              <a:t> and </a:t>
            </a:r>
            <a:r>
              <a:rPr lang="sv-SE" altLang="en-US" sz="1800" b="0" dirty="0" err="1">
                <a:solidFill>
                  <a:srgbClr val="000000"/>
                </a:solidFill>
              </a:rPr>
              <a:t>food</a:t>
            </a:r>
            <a:r>
              <a:rPr lang="sv-SE" altLang="en-US" sz="1800" b="0" dirty="0">
                <a:solidFill>
                  <a:srgbClr val="000000"/>
                </a:solidFill>
              </a:rPr>
              <a:t> of non-animal </a:t>
            </a:r>
            <a:r>
              <a:rPr lang="sv-SE" altLang="en-US" sz="1800" b="0" dirty="0" err="1" smtClean="0">
                <a:solidFill>
                  <a:srgbClr val="000000"/>
                </a:solidFill>
              </a:rPr>
              <a:t>origin</a:t>
            </a:r>
            <a:r>
              <a:rPr lang="sv-SE" altLang="en-US" sz="1800" b="0" dirty="0" smtClean="0">
                <a:solidFill>
                  <a:srgbClr val="000000"/>
                </a:solidFill>
              </a:rPr>
              <a:t> </a:t>
            </a:r>
            <a:r>
              <a:rPr lang="sv-SE" altLang="en-US" sz="1800" b="0" dirty="0">
                <a:solidFill>
                  <a:srgbClr val="000000"/>
                </a:solidFill>
              </a:rPr>
              <a:t>=</a:t>
            </a:r>
          </a:p>
          <a:p>
            <a:pPr>
              <a:defRPr/>
            </a:pPr>
            <a:endParaRPr lang="sv-SE" altLang="en-US" sz="1800" b="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sv-SE" altLang="en-US" sz="1800" b="0" dirty="0" err="1">
                <a:solidFill>
                  <a:srgbClr val="000000"/>
                </a:solidFill>
              </a:rPr>
              <a:t>Designated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dirty="0">
                <a:solidFill>
                  <a:srgbClr val="000000"/>
                </a:solidFill>
              </a:rPr>
              <a:t>BCP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b="0" dirty="0" err="1">
                <a:solidFill>
                  <a:srgbClr val="000000"/>
                </a:solidFill>
              </a:rPr>
              <a:t>of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b="0" dirty="0" err="1">
                <a:solidFill>
                  <a:srgbClr val="000000"/>
                </a:solidFill>
              </a:rPr>
              <a:t>first</a:t>
            </a:r>
            <a:r>
              <a:rPr lang="sv-SE" altLang="en-US" sz="1800" b="0" dirty="0">
                <a:solidFill>
                  <a:srgbClr val="000000"/>
                </a:solidFill>
              </a:rPr>
              <a:t> </a:t>
            </a:r>
            <a:r>
              <a:rPr lang="sv-SE" altLang="en-US" sz="1800" b="0" dirty="0" err="1">
                <a:solidFill>
                  <a:srgbClr val="000000"/>
                </a:solidFill>
              </a:rPr>
              <a:t>arrival</a:t>
            </a:r>
            <a:endParaRPr lang="sv-SE" altLang="en-US" sz="1800" b="0" dirty="0">
              <a:solidFill>
                <a:srgbClr val="000000"/>
              </a:solidFill>
            </a:endParaRPr>
          </a:p>
        </p:txBody>
      </p:sp>
      <p:cxnSp>
        <p:nvCxnSpPr>
          <p:cNvPr id="12300" name="Straight Arrow Connector 15"/>
          <p:cNvCxnSpPr>
            <a:cxnSpLocks noChangeShapeType="1"/>
          </p:cNvCxnSpPr>
          <p:nvPr/>
        </p:nvCxnSpPr>
        <p:spPr bwMode="auto">
          <a:xfrm flipH="1">
            <a:off x="3851399" y="2593181"/>
            <a:ext cx="431800" cy="465137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1" name="Straight Arrow Connector 17"/>
          <p:cNvCxnSpPr>
            <a:cxnSpLocks noChangeShapeType="1"/>
          </p:cNvCxnSpPr>
          <p:nvPr/>
        </p:nvCxnSpPr>
        <p:spPr bwMode="auto">
          <a:xfrm>
            <a:off x="4522788" y="2612230"/>
            <a:ext cx="504825" cy="427037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4586288" y="4941888"/>
            <a:ext cx="4089400" cy="431800"/>
          </a:xfrm>
          <a:prstGeom prst="rect">
            <a:avLst/>
          </a:prstGeom>
          <a:solidFill>
            <a:srgbClr val="38D4D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200" dirty="0" err="1">
                <a:solidFill>
                  <a:srgbClr val="000000"/>
                </a:solidFill>
              </a:rPr>
              <a:t>Regular</a:t>
            </a:r>
            <a:r>
              <a:rPr lang="sv-SE" sz="1200" dirty="0">
                <a:solidFill>
                  <a:srgbClr val="000000"/>
                </a:solidFill>
              </a:rPr>
              <a:t>, risk </a:t>
            </a:r>
            <a:r>
              <a:rPr lang="sv-SE" sz="1200" dirty="0" err="1">
                <a:solidFill>
                  <a:srgbClr val="000000"/>
                </a:solidFill>
              </a:rPr>
              <a:t>based</a:t>
            </a:r>
            <a:r>
              <a:rPr lang="sv-SE" sz="1200" dirty="0">
                <a:solidFill>
                  <a:srgbClr val="000000"/>
                </a:solidFill>
              </a:rPr>
              <a:t> </a:t>
            </a:r>
            <a:r>
              <a:rPr lang="sv-SE" sz="1200" dirty="0" err="1">
                <a:solidFill>
                  <a:srgbClr val="000000"/>
                </a:solidFill>
              </a:rPr>
              <a:t>controls</a:t>
            </a:r>
            <a:r>
              <a:rPr lang="sv-SE" sz="1200" dirty="0">
                <a:solidFill>
                  <a:srgbClr val="000000"/>
                </a:solidFill>
              </a:rPr>
              <a:t> </a:t>
            </a:r>
            <a:r>
              <a:rPr lang="sv-SE" sz="1200" dirty="0" err="1">
                <a:solidFill>
                  <a:srgbClr val="000000"/>
                </a:solidFill>
              </a:rPr>
              <a:t>with</a:t>
            </a:r>
            <a:r>
              <a:rPr lang="sv-SE" sz="1200" dirty="0">
                <a:solidFill>
                  <a:srgbClr val="000000"/>
                </a:solidFill>
              </a:rPr>
              <a:t> </a:t>
            </a:r>
            <a:r>
              <a:rPr lang="sv-SE" sz="1200" dirty="0" err="1">
                <a:solidFill>
                  <a:srgbClr val="000000"/>
                </a:solidFill>
              </a:rPr>
              <a:t>appropriate</a:t>
            </a:r>
            <a:r>
              <a:rPr lang="sv-SE" sz="1200" dirty="0">
                <a:solidFill>
                  <a:srgbClr val="000000"/>
                </a:solidFill>
              </a:rPr>
              <a:t> </a:t>
            </a:r>
            <a:r>
              <a:rPr lang="sv-SE" sz="1200" dirty="0" err="1">
                <a:solidFill>
                  <a:srgbClr val="000000"/>
                </a:solidFill>
              </a:rPr>
              <a:t>frequency</a:t>
            </a:r>
            <a:r>
              <a:rPr lang="sv-SE" sz="1200" dirty="0">
                <a:solidFill>
                  <a:srgbClr val="000000"/>
                </a:solidFill>
              </a:rPr>
              <a:t> (</a:t>
            </a:r>
            <a:r>
              <a:rPr lang="sv-SE" sz="1200" dirty="0" err="1">
                <a:solidFill>
                  <a:srgbClr val="000000"/>
                </a:solidFill>
              </a:rPr>
              <a:t>established</a:t>
            </a:r>
            <a:r>
              <a:rPr lang="sv-SE" sz="1200" dirty="0">
                <a:solidFill>
                  <a:srgbClr val="000000"/>
                </a:solidFill>
              </a:rPr>
              <a:t> by MS)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Folded Corner 15"/>
          <p:cNvSpPr/>
          <p:nvPr/>
        </p:nvSpPr>
        <p:spPr>
          <a:xfrm>
            <a:off x="179958" y="404664"/>
            <a:ext cx="2232248" cy="1030164"/>
          </a:xfrm>
          <a:prstGeom prst="foldedCorner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bg1"/>
                </a:solidFill>
              </a:rPr>
              <a:t>Basic </a:t>
            </a:r>
            <a:r>
              <a:rPr lang="sv-SE" sz="1800" b="0" dirty="0" err="1" smtClean="0">
                <a:solidFill>
                  <a:schemeClr val="bg1"/>
                </a:solidFill>
              </a:rPr>
              <a:t>act</a:t>
            </a: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8313" y="2060848"/>
            <a:ext cx="8158163" cy="5005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1" dirty="0" err="1" smtClean="0">
                <a:solidFill>
                  <a:schemeClr val="tx1"/>
                </a:solidFill>
              </a:rPr>
              <a:t>High</a:t>
            </a:r>
            <a:r>
              <a:rPr lang="sv-SE" sz="1800" b="1" dirty="0" smtClean="0">
                <a:solidFill>
                  <a:schemeClr val="tx1"/>
                </a:solidFill>
              </a:rPr>
              <a:t> risk                                       </a:t>
            </a:r>
            <a:r>
              <a:rPr lang="sv-SE" sz="1800" b="1" dirty="0" err="1" smtClean="0">
                <a:solidFill>
                  <a:schemeClr val="tx1"/>
                </a:solidFill>
              </a:rPr>
              <a:t>Low</a:t>
            </a:r>
            <a:r>
              <a:rPr lang="sv-SE" sz="1800" b="1" dirty="0" smtClean="0">
                <a:solidFill>
                  <a:schemeClr val="tx1"/>
                </a:solidFill>
              </a:rPr>
              <a:t> risk</a:t>
            </a:r>
            <a:endParaRPr lang="en-GB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2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1555751"/>
            <a:ext cx="8893175" cy="649114"/>
          </a:xfrm>
        </p:spPr>
        <p:txBody>
          <a:bodyPr/>
          <a:lstStyle/>
          <a:p>
            <a:pPr algn="ctr"/>
            <a:r>
              <a:rPr lang="sv-SE" altLang="en-US" dirty="0" smtClean="0">
                <a:ea typeface="ＭＳ Ｐゴシック" pitchFamily="34" charset="-128"/>
              </a:rPr>
              <a:t>Projects on </a:t>
            </a:r>
            <a:r>
              <a:rPr lang="sv-SE" altLang="en-US" dirty="0" err="1" smtClean="0">
                <a:ea typeface="ＭＳ Ｐゴシック" pitchFamily="34" charset="-128"/>
              </a:rPr>
              <a:t>entry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r>
              <a:rPr lang="sv-SE" altLang="en-US" dirty="0" err="1" smtClean="0">
                <a:ea typeface="ＭＳ Ｐゴシック" pitchFamily="34" charset="-128"/>
              </a:rPr>
              <a:t>into</a:t>
            </a:r>
            <a:r>
              <a:rPr lang="sv-SE" altLang="en-US" dirty="0" smtClean="0">
                <a:ea typeface="ＭＳ Ｐゴシック" pitchFamily="34" charset="-128"/>
              </a:rPr>
              <a:t> the Union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5288" y="2492896"/>
            <a:ext cx="3456632" cy="1401242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/>
              <a:t>CN </a:t>
            </a:r>
            <a:r>
              <a:rPr lang="sv-SE" sz="1800" b="0" dirty="0" err="1"/>
              <a:t>code</a:t>
            </a:r>
            <a:r>
              <a:rPr lang="sv-SE" sz="1800" b="0" dirty="0"/>
              <a:t> list of animals and </a:t>
            </a:r>
            <a:r>
              <a:rPr lang="sv-SE" sz="1800" b="0" dirty="0" err="1"/>
              <a:t>goods</a:t>
            </a:r>
            <a:r>
              <a:rPr lang="sv-SE" sz="1800" b="0" dirty="0"/>
              <a:t> </a:t>
            </a:r>
            <a:r>
              <a:rPr lang="sv-SE" sz="1800" b="0" dirty="0" err="1"/>
              <a:t>to</a:t>
            </a:r>
            <a:r>
              <a:rPr lang="sv-SE" sz="1800" b="0" dirty="0"/>
              <a:t> be </a:t>
            </a:r>
            <a:r>
              <a:rPr lang="sv-SE" sz="1800" b="0" dirty="0" err="1"/>
              <a:t>checked</a:t>
            </a:r>
            <a:r>
              <a:rPr lang="sv-SE" sz="1800" b="0" dirty="0"/>
              <a:t> at </a:t>
            </a:r>
            <a:r>
              <a:rPr lang="sv-SE" sz="1800" b="0" dirty="0" err="1"/>
              <a:t>BCPs</a:t>
            </a:r>
            <a:r>
              <a:rPr lang="sv-SE" sz="1800" b="0" dirty="0"/>
              <a:t> (</a:t>
            </a:r>
            <a:r>
              <a:rPr lang="sv-SE" sz="1800" b="0" dirty="0" smtClean="0"/>
              <a:t>IA, Art 47.2)</a:t>
            </a:r>
            <a:endParaRPr lang="en-GB" sz="1800" b="0" dirty="0"/>
          </a:p>
        </p:txBody>
      </p:sp>
      <p:sp>
        <p:nvSpPr>
          <p:cNvPr id="5" name="Rounded Rectangle 4"/>
          <p:cNvSpPr/>
          <p:nvPr/>
        </p:nvSpPr>
        <p:spPr>
          <a:xfrm>
            <a:off x="396850" y="4112556"/>
            <a:ext cx="3455069" cy="1080814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/>
              <a:t>Categories</a:t>
            </a:r>
            <a:r>
              <a:rPr lang="sv-SE" sz="1800" b="0" dirty="0"/>
              <a:t> </a:t>
            </a:r>
            <a:r>
              <a:rPr lang="sv-SE" sz="1800" b="0" dirty="0" err="1"/>
              <a:t>to</a:t>
            </a:r>
            <a:r>
              <a:rPr lang="sv-SE" sz="1800" b="0" dirty="0"/>
              <a:t> be </a:t>
            </a:r>
            <a:r>
              <a:rPr lang="sv-SE" sz="1800" b="0" dirty="0" err="1"/>
              <a:t>added</a:t>
            </a:r>
            <a:r>
              <a:rPr lang="sv-SE" sz="1800" b="0" dirty="0"/>
              <a:t> </a:t>
            </a:r>
            <a:r>
              <a:rPr lang="sv-SE" sz="1800" b="0" dirty="0" err="1"/>
              <a:t>to</a:t>
            </a:r>
            <a:r>
              <a:rPr lang="sv-SE" sz="1800" b="0" dirty="0"/>
              <a:t> the list </a:t>
            </a:r>
            <a:r>
              <a:rPr lang="sv-SE" sz="1800" b="0" dirty="0" smtClean="0"/>
              <a:t/>
            </a:r>
            <a:br>
              <a:rPr lang="sv-SE" sz="1800" b="0" dirty="0" smtClean="0"/>
            </a:br>
            <a:r>
              <a:rPr lang="sv-SE" sz="1800" b="0" dirty="0" smtClean="0"/>
              <a:t>(DA, Art. 47.3)</a:t>
            </a:r>
            <a:endParaRPr lang="en-GB" sz="1800" b="0" dirty="0"/>
          </a:p>
        </p:txBody>
      </p:sp>
      <p:sp>
        <p:nvSpPr>
          <p:cNvPr id="6" name="Rounded Rectangle 5"/>
          <p:cNvSpPr/>
          <p:nvPr/>
        </p:nvSpPr>
        <p:spPr>
          <a:xfrm>
            <a:off x="5292080" y="5589240"/>
            <a:ext cx="3348683" cy="936203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/>
              <a:t>Training</a:t>
            </a:r>
            <a:r>
              <a:rPr lang="sv-SE" sz="1800" b="0" dirty="0"/>
              <a:t>  </a:t>
            </a:r>
            <a:r>
              <a:rPr lang="sv-SE" sz="1800" b="0" dirty="0" smtClean="0"/>
              <a:t/>
            </a:r>
            <a:br>
              <a:rPr lang="sv-SE" sz="1800" b="0" dirty="0" smtClean="0"/>
            </a:br>
            <a:r>
              <a:rPr lang="sv-SE" sz="1800" b="0" dirty="0" smtClean="0"/>
              <a:t>(DA, Art. 49.5) </a:t>
            </a:r>
            <a:endParaRPr lang="en-GB" sz="1800" b="0" dirty="0"/>
          </a:p>
        </p:txBody>
      </p:sp>
      <p:sp>
        <p:nvSpPr>
          <p:cNvPr id="7" name="Rounded Rectangle 6"/>
          <p:cNvSpPr/>
          <p:nvPr/>
        </p:nvSpPr>
        <p:spPr>
          <a:xfrm>
            <a:off x="5292080" y="2492896"/>
            <a:ext cx="3348683" cy="1080567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bg1"/>
                </a:solidFill>
              </a:rPr>
              <a:t>Border </a:t>
            </a:r>
            <a:r>
              <a:rPr lang="sv-SE" sz="1800" b="0" dirty="0" err="1">
                <a:solidFill>
                  <a:schemeClr val="bg1"/>
                </a:solidFill>
              </a:rPr>
              <a:t>control</a:t>
            </a:r>
            <a:r>
              <a:rPr lang="sv-SE" sz="1800" b="0" dirty="0">
                <a:solidFill>
                  <a:schemeClr val="bg1"/>
                </a:solidFill>
              </a:rPr>
              <a:t> </a:t>
            </a:r>
            <a:r>
              <a:rPr lang="sv-SE" sz="1800" b="0" dirty="0" err="1">
                <a:solidFill>
                  <a:schemeClr val="bg1"/>
                </a:solidFill>
              </a:rPr>
              <a:t>procedures</a:t>
            </a:r>
            <a:r>
              <a:rPr lang="sv-SE" sz="1800" b="0" dirty="0">
                <a:solidFill>
                  <a:schemeClr val="bg1"/>
                </a:solidFill>
              </a:rPr>
              <a:t> </a:t>
            </a:r>
            <a:r>
              <a:rPr lang="sv-SE" sz="1800" b="0" dirty="0" smtClean="0">
                <a:solidFill>
                  <a:schemeClr val="bg1"/>
                </a:solidFill>
              </a:rPr>
              <a:t/>
            </a:r>
            <a:br>
              <a:rPr lang="sv-SE" sz="1800" b="0" dirty="0" smtClean="0">
                <a:solidFill>
                  <a:schemeClr val="bg1"/>
                </a:solidFill>
              </a:rPr>
            </a:br>
            <a:r>
              <a:rPr lang="sv-SE" sz="1800" b="0" dirty="0" smtClean="0">
                <a:solidFill>
                  <a:schemeClr val="bg1"/>
                </a:solidFill>
              </a:rPr>
              <a:t>(DA, Art. 48,50.4 </a:t>
            </a:r>
            <a:r>
              <a:rPr lang="sv-SE" sz="1800" b="0" dirty="0" err="1" smtClean="0">
                <a:solidFill>
                  <a:schemeClr val="bg1"/>
                </a:solidFill>
              </a:rPr>
              <a:t>etc</a:t>
            </a:r>
            <a:r>
              <a:rPr lang="sv-SE" sz="1800" b="0" dirty="0" smtClean="0">
                <a:solidFill>
                  <a:schemeClr val="bg1"/>
                </a:solidFill>
              </a:rPr>
              <a:t>)</a:t>
            </a: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92080" y="3644900"/>
            <a:ext cx="3348683" cy="936625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bg1"/>
                </a:solidFill>
              </a:rPr>
              <a:t>Border </a:t>
            </a:r>
            <a:r>
              <a:rPr lang="sv-SE" sz="1800" b="0" dirty="0" err="1">
                <a:solidFill>
                  <a:schemeClr val="bg1"/>
                </a:solidFill>
              </a:rPr>
              <a:t>control</a:t>
            </a:r>
            <a:r>
              <a:rPr lang="sv-SE" sz="1800" b="0" dirty="0">
                <a:solidFill>
                  <a:schemeClr val="bg1"/>
                </a:solidFill>
              </a:rPr>
              <a:t> </a:t>
            </a:r>
            <a:r>
              <a:rPr lang="sv-SE" sz="1800" b="0" dirty="0" err="1">
                <a:solidFill>
                  <a:schemeClr val="bg1"/>
                </a:solidFill>
              </a:rPr>
              <a:t>procedures</a:t>
            </a:r>
            <a:r>
              <a:rPr lang="sv-SE" sz="1800" b="0" dirty="0">
                <a:solidFill>
                  <a:schemeClr val="bg1"/>
                </a:solidFill>
              </a:rPr>
              <a:t> </a:t>
            </a:r>
            <a:endParaRPr lang="sv-SE" sz="1800" b="0" dirty="0" smtClean="0">
              <a:solidFill>
                <a:schemeClr val="bg1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bg1"/>
                </a:solidFill>
              </a:rPr>
              <a:t>(IA, Art. 15.4, 49.4 </a:t>
            </a:r>
            <a:r>
              <a:rPr lang="sv-SE" sz="1800" b="0" dirty="0" err="1" smtClean="0">
                <a:solidFill>
                  <a:schemeClr val="bg1"/>
                </a:solidFill>
              </a:rPr>
              <a:t>etc</a:t>
            </a:r>
            <a:r>
              <a:rPr lang="sv-SE" sz="1800" b="0" dirty="0" smtClean="0">
                <a:solidFill>
                  <a:schemeClr val="bg1"/>
                </a:solidFill>
              </a:rPr>
              <a:t>)</a:t>
            </a: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6850" y="5445125"/>
            <a:ext cx="3455070" cy="1007764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/>
              <a:t>Non-</a:t>
            </a:r>
            <a:r>
              <a:rPr lang="sv-SE" sz="1800" b="0" dirty="0" err="1" smtClean="0"/>
              <a:t>compliance</a:t>
            </a:r>
            <a:r>
              <a:rPr lang="sv-SE" sz="1800" b="0" dirty="0" smtClean="0"/>
              <a:t> action</a:t>
            </a:r>
            <a:r>
              <a:rPr lang="sv-SE" sz="1800" b="0" dirty="0"/>
              <a:t/>
            </a:r>
            <a:br>
              <a:rPr lang="sv-SE" sz="1800" b="0" dirty="0"/>
            </a:br>
            <a:r>
              <a:rPr lang="sv-SE" sz="1800" b="0" dirty="0"/>
              <a:t>(</a:t>
            </a:r>
            <a:r>
              <a:rPr lang="sv-SE" sz="1800" b="0" dirty="0" smtClean="0"/>
              <a:t>IA, Art. 65.6, 66.2 </a:t>
            </a:r>
            <a:br>
              <a:rPr lang="sv-SE" sz="1800" b="0" dirty="0" smtClean="0"/>
            </a:br>
            <a:r>
              <a:rPr lang="sv-SE" sz="1800" b="0" dirty="0" smtClean="0"/>
              <a:t>and 70)</a:t>
            </a:r>
            <a:endParaRPr lang="en-GB" sz="1800" b="0" dirty="0"/>
          </a:p>
        </p:txBody>
      </p:sp>
      <p:sp>
        <p:nvSpPr>
          <p:cNvPr id="11" name="Rounded Rectangle 10"/>
          <p:cNvSpPr/>
          <p:nvPr/>
        </p:nvSpPr>
        <p:spPr>
          <a:xfrm>
            <a:off x="5292080" y="4653757"/>
            <a:ext cx="3348683" cy="792162"/>
          </a:xfrm>
          <a:prstGeom prst="round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/>
              <a:t>Border Control Posts (</a:t>
            </a:r>
            <a:r>
              <a:rPr lang="sv-SE" sz="1800" b="0" dirty="0" smtClean="0"/>
              <a:t>DA, Art. 62.3, 64.2 and 64.5)</a:t>
            </a:r>
            <a:endParaRPr lang="en-GB" sz="1800" b="0" dirty="0"/>
          </a:p>
        </p:txBody>
      </p:sp>
      <p:pic>
        <p:nvPicPr>
          <p:cNvPr id="7178" name="Picture 12" descr="\\S-SANCO-REPL\common\Images publicatiion\iSTOCK\50_GENERIC\iStock_00000337458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00" y="3894138"/>
            <a:ext cx="9652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lded Corner 11"/>
          <p:cNvSpPr/>
          <p:nvPr/>
        </p:nvSpPr>
        <p:spPr>
          <a:xfrm>
            <a:off x="419076" y="476672"/>
            <a:ext cx="2232248" cy="1030164"/>
          </a:xfrm>
          <a:prstGeom prst="foldedCorner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 smtClean="0">
                <a:solidFill>
                  <a:schemeClr val="bg1"/>
                </a:solidFill>
              </a:rPr>
              <a:t>Empowerments</a:t>
            </a:r>
            <a:endParaRPr lang="en-GB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3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51520" y="1555750"/>
            <a:ext cx="8712968" cy="936625"/>
          </a:xfrm>
        </p:spPr>
        <p:txBody>
          <a:bodyPr/>
          <a:lstStyle/>
          <a:p>
            <a:pPr algn="ctr"/>
            <a:r>
              <a:rPr lang="en-GB" altLang="en-US" dirty="0" smtClean="0">
                <a:ea typeface="ＭＳ Ｐゴシック" pitchFamily="34" charset="-128"/>
              </a:rPr>
              <a:t>Objective of projects </a:t>
            </a:r>
            <a:br>
              <a:rPr lang="en-GB" altLang="en-US" dirty="0" smtClean="0">
                <a:ea typeface="ＭＳ Ｐゴシック" pitchFamily="34" charset="-128"/>
              </a:rPr>
            </a:br>
            <a:r>
              <a:rPr lang="en-GB" altLang="en-US" dirty="0" smtClean="0">
                <a:ea typeface="ＭＳ Ｐゴシック" pitchFamily="34" charset="-128"/>
              </a:rPr>
              <a:t>on entry into the Union</a:t>
            </a:r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9146" y="5570040"/>
            <a:ext cx="8250238" cy="648544"/>
          </a:xfrm>
          <a:prstGeom prst="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dirty="0" err="1" smtClean="0">
                <a:solidFill>
                  <a:srgbClr val="000000"/>
                </a:solidFill>
              </a:rPr>
              <a:t>Fairer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trade</a:t>
            </a:r>
            <a:r>
              <a:rPr lang="sv-SE" sz="1800" dirty="0" smtClean="0">
                <a:solidFill>
                  <a:srgbClr val="000000"/>
                </a:solidFill>
              </a:rPr>
              <a:t> for </a:t>
            </a:r>
            <a:r>
              <a:rPr lang="sv-SE" sz="1800" dirty="0" err="1" smtClean="0">
                <a:solidFill>
                  <a:srgbClr val="000000"/>
                </a:solidFill>
              </a:rPr>
              <a:t>companies</a:t>
            </a:r>
            <a:r>
              <a:rPr lang="sv-SE" sz="1800" dirty="0" smtClean="0">
                <a:solidFill>
                  <a:srgbClr val="000000"/>
                </a:solidFill>
              </a:rPr>
              <a:t> and </a:t>
            </a:r>
            <a:r>
              <a:rPr lang="sv-SE" sz="1800" dirty="0" err="1" smtClean="0">
                <a:solidFill>
                  <a:srgbClr val="000000"/>
                </a:solidFill>
              </a:rPr>
              <a:t>consumers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9146" y="4509120"/>
            <a:ext cx="8250238" cy="648146"/>
          </a:xfrm>
          <a:prstGeom prst="rect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en-US" sz="1800" b="0" smtClean="0">
                <a:solidFill>
                  <a:srgbClr val="000000"/>
                </a:solidFill>
              </a:rPr>
              <a:t>Safer</a:t>
            </a:r>
            <a:r>
              <a:rPr lang="sv-SE" altLang="en-US" sz="1800" smtClean="0">
                <a:solidFill>
                  <a:srgbClr val="000000"/>
                </a:solidFill>
              </a:rPr>
              <a:t> Europe for humans, animals and plants</a:t>
            </a:r>
            <a:r>
              <a:rPr lang="sv-SE" altLang="en-US" sz="1800" b="0" smtClean="0">
                <a:solidFill>
                  <a:srgbClr val="000000"/>
                </a:solidFill>
              </a:rPr>
              <a:t> </a:t>
            </a:r>
            <a:endParaRPr lang="sv-SE" altLang="en-US" sz="1800" b="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146" y="2564904"/>
            <a:ext cx="8250238" cy="1656656"/>
          </a:xfrm>
          <a:prstGeom prst="rect">
            <a:avLst/>
          </a:prstGeom>
          <a:solidFill>
            <a:srgbClr val="38D4D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srgbClr val="000000"/>
                </a:solidFill>
              </a:rPr>
              <a:t>Provide </a:t>
            </a:r>
            <a:r>
              <a:rPr lang="en-GB" sz="1800" dirty="0" smtClean="0">
                <a:solidFill>
                  <a:srgbClr val="000000"/>
                </a:solidFill>
              </a:rPr>
              <a:t>businesses </a:t>
            </a:r>
            <a:r>
              <a:rPr lang="en-GB" sz="1800" dirty="0">
                <a:solidFill>
                  <a:srgbClr val="000000"/>
                </a:solidFill>
              </a:rPr>
              <a:t>with a coherent set of </a:t>
            </a:r>
            <a:r>
              <a:rPr lang="en-GB" sz="1800" dirty="0" smtClean="0">
                <a:solidFill>
                  <a:srgbClr val="000000"/>
                </a:solidFill>
              </a:rPr>
              <a:t>rules, including derogations </a:t>
            </a:r>
            <a:r>
              <a:rPr lang="en-GB" sz="1800" dirty="0">
                <a:solidFill>
                  <a:srgbClr val="000000"/>
                </a:solidFill>
              </a:rPr>
              <a:t>from </a:t>
            </a:r>
            <a:r>
              <a:rPr lang="en-GB" sz="1800" dirty="0" smtClean="0">
                <a:solidFill>
                  <a:srgbClr val="000000"/>
                </a:solidFill>
              </a:rPr>
              <a:t>mandatory </a:t>
            </a:r>
            <a:r>
              <a:rPr lang="en-GB" sz="1800" dirty="0">
                <a:solidFill>
                  <a:srgbClr val="000000"/>
                </a:solidFill>
              </a:rPr>
              <a:t>border </a:t>
            </a:r>
            <a:r>
              <a:rPr lang="en-GB" sz="1800" dirty="0" smtClean="0">
                <a:solidFill>
                  <a:srgbClr val="000000"/>
                </a:solidFill>
              </a:rPr>
              <a:t>controls </a:t>
            </a:r>
            <a:r>
              <a:rPr lang="en-GB" sz="1800" dirty="0">
                <a:solidFill>
                  <a:srgbClr val="000000"/>
                </a:solidFill>
              </a:rPr>
              <a:t>and </a:t>
            </a:r>
            <a:r>
              <a:rPr lang="en-GB" sz="1800" dirty="0" smtClean="0">
                <a:solidFill>
                  <a:srgbClr val="000000"/>
                </a:solidFill>
              </a:rPr>
              <a:t>establishing additional </a:t>
            </a:r>
            <a:r>
              <a:rPr lang="en-GB" sz="1800" dirty="0">
                <a:solidFill>
                  <a:srgbClr val="000000"/>
                </a:solidFill>
              </a:rPr>
              <a:t>control rules for </a:t>
            </a:r>
            <a:r>
              <a:rPr lang="en-GB" sz="1800" dirty="0" smtClean="0">
                <a:solidFill>
                  <a:srgbClr val="000000"/>
                </a:solidFill>
              </a:rPr>
              <a:t>certain consignments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1043608" y="5570040"/>
            <a:ext cx="978408" cy="4846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64576" y="4354755"/>
            <a:ext cx="450850" cy="95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2" y="5668887"/>
            <a:ext cx="9572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33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pPr algn="ctr"/>
            <a:r>
              <a:rPr lang="sv-SE" altLang="en-US" dirty="0" err="1" smtClean="0">
                <a:ea typeface="MS PGothic" pitchFamily="34" charset="-128"/>
              </a:rPr>
              <a:t>Thank</a:t>
            </a:r>
            <a:r>
              <a:rPr lang="sv-SE" altLang="en-US" dirty="0" smtClean="0">
                <a:ea typeface="MS PGothic" pitchFamily="34" charset="-128"/>
              </a:rPr>
              <a:t> </a:t>
            </a:r>
            <a:r>
              <a:rPr lang="sv-SE" altLang="en-US" dirty="0" err="1" smtClean="0">
                <a:ea typeface="MS PGothic" pitchFamily="34" charset="-128"/>
              </a:rPr>
              <a:t>you</a:t>
            </a:r>
            <a:r>
              <a:rPr lang="sv-SE" altLang="en-US" dirty="0" smtClean="0">
                <a:ea typeface="MS PGothic" pitchFamily="34" charset="-128"/>
              </a:rPr>
              <a:t> for </a:t>
            </a:r>
            <a:r>
              <a:rPr lang="sv-SE" altLang="en-US" dirty="0" err="1" smtClean="0">
                <a:ea typeface="MS PGothic" pitchFamily="34" charset="-128"/>
              </a:rPr>
              <a:t>your</a:t>
            </a:r>
            <a:r>
              <a:rPr lang="sv-SE" altLang="en-US" dirty="0" smtClean="0">
                <a:ea typeface="MS PGothic" pitchFamily="34" charset="-128"/>
              </a:rPr>
              <a:t> attention</a:t>
            </a:r>
            <a:endParaRPr lang="en-GB" altLang="en-US" dirty="0" smtClean="0">
              <a:ea typeface="MS PGothic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636838"/>
            <a:ext cx="8713787" cy="3671887"/>
          </a:xfrm>
        </p:spPr>
        <p:txBody>
          <a:bodyPr/>
          <a:lstStyle/>
          <a:p>
            <a:pPr indent="0">
              <a:buNone/>
              <a:defRPr/>
            </a:pPr>
            <a:endParaRPr lang="sv-SE" sz="1800" b="1" i="0" dirty="0"/>
          </a:p>
          <a:p>
            <a:pPr indent="0" algn="ctr">
              <a:buFont typeface="Arial" pitchFamily="34" charset="0"/>
              <a:buNone/>
              <a:defRPr/>
            </a:pPr>
            <a:r>
              <a:rPr lang="en-GB" sz="2000" i="0" dirty="0" smtClean="0"/>
              <a:t/>
            </a:r>
            <a:br>
              <a:rPr lang="en-GB" sz="2000" i="0" dirty="0" smtClean="0"/>
            </a:br>
            <a:r>
              <a:rPr lang="en-GB" sz="2000" i="0" dirty="0" smtClean="0"/>
              <a:t>DG Health and Food Safety website</a:t>
            </a:r>
            <a:r>
              <a:rPr lang="en-GB" i="0" dirty="0" smtClean="0"/>
              <a:t>:</a:t>
            </a:r>
          </a:p>
          <a:p>
            <a:pPr indent="0" algn="ctr">
              <a:buNone/>
              <a:defRPr/>
            </a:pPr>
            <a:r>
              <a:rPr lang="sv-SE" sz="1800" i="0" dirty="0" smtClean="0">
                <a:hlinkClick r:id="rId3"/>
              </a:rPr>
              <a:t>http</a:t>
            </a:r>
            <a:r>
              <a:rPr lang="sv-SE" sz="1800" i="0" dirty="0">
                <a:hlinkClick r:id="rId3"/>
              </a:rPr>
              <a:t>://</a:t>
            </a:r>
            <a:r>
              <a:rPr lang="sv-SE" sz="1800" i="0" dirty="0" smtClean="0">
                <a:hlinkClick r:id="rId3"/>
              </a:rPr>
              <a:t>ec.europa.eu/food/safety/official_controls/legislation_en</a:t>
            </a:r>
            <a:endParaRPr lang="sv-SE" sz="1800" i="0" dirty="0" smtClean="0"/>
          </a:p>
          <a:p>
            <a:pPr indent="0" algn="ctr">
              <a:buNone/>
              <a:defRPr/>
            </a:pPr>
            <a:endParaRPr lang="sv-SE" sz="1800" i="0" dirty="0" smtClean="0"/>
          </a:p>
          <a:p>
            <a:pPr indent="0" algn="ctr">
              <a:buNone/>
              <a:defRPr/>
            </a:pPr>
            <a:r>
              <a:rPr lang="sv-SE" sz="1800" i="0" dirty="0" err="1" smtClean="0"/>
              <a:t>Questions</a:t>
            </a:r>
            <a:r>
              <a:rPr lang="sv-SE" sz="1800" i="0" dirty="0" smtClean="0"/>
              <a:t> &amp; </a:t>
            </a:r>
            <a:r>
              <a:rPr lang="sv-SE" sz="1800" i="0" dirty="0" err="1" smtClean="0"/>
              <a:t>answers</a:t>
            </a:r>
            <a:r>
              <a:rPr lang="sv-SE" sz="1800" i="0" dirty="0" smtClean="0"/>
              <a:t>:</a:t>
            </a:r>
          </a:p>
          <a:p>
            <a:pPr indent="0" algn="ctr">
              <a:buNone/>
              <a:defRPr/>
            </a:pPr>
            <a:r>
              <a:rPr lang="sv-SE" sz="1400" i="0" dirty="0">
                <a:hlinkClick r:id="rId4"/>
              </a:rPr>
              <a:t>http://</a:t>
            </a:r>
            <a:r>
              <a:rPr lang="sv-SE" sz="1400" i="0" dirty="0" smtClean="0">
                <a:hlinkClick r:id="rId4"/>
              </a:rPr>
              <a:t>ec.europa.eu/food/sites/food/files/safety/docs/oc_qa_ocregulation_20170407_en.pdf</a:t>
            </a:r>
            <a:endParaRPr lang="sv-SE" sz="1400" i="0" dirty="0" smtClean="0"/>
          </a:p>
          <a:p>
            <a:pPr indent="0" algn="ctr">
              <a:buNone/>
              <a:defRPr/>
            </a:pPr>
            <a:endParaRPr lang="sv-SE" sz="1800" i="0" dirty="0" smtClean="0"/>
          </a:p>
          <a:p>
            <a:pPr indent="0" algn="ctr">
              <a:buNone/>
              <a:defRPr/>
            </a:pPr>
            <a:endParaRPr lang="sv-SE" sz="1800" i="0" dirty="0"/>
          </a:p>
          <a:p>
            <a:pPr indent="0">
              <a:buFont typeface="Arial" pitchFamily="34" charset="0"/>
              <a:buNone/>
              <a:defRPr/>
            </a:pPr>
            <a:endParaRPr lang="en-GB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dirty="0" smtClean="0"/>
          </a:p>
          <a:p>
            <a:pPr indent="0">
              <a:buFont typeface="Arial" pitchFamily="34" charset="0"/>
              <a:buNone/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1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pPr algn="ctr"/>
            <a:r>
              <a:rPr lang="sv-SE" altLang="en-US" dirty="0" smtClean="0">
                <a:ea typeface="ＭＳ Ｐゴシック" pitchFamily="34" charset="-128"/>
              </a:rPr>
              <a:t>Procedural steps and </a:t>
            </a:r>
            <a:r>
              <a:rPr lang="sv-SE" altLang="en-US" dirty="0" err="1" smtClean="0">
                <a:ea typeface="ＭＳ Ｐゴシック" pitchFamily="34" charset="-128"/>
              </a:rPr>
              <a:t>publication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3384550"/>
          </a:xfrm>
        </p:spPr>
        <p:txBody>
          <a:bodyPr/>
          <a:lstStyle/>
          <a:p>
            <a:pPr indent="0">
              <a:buFontTx/>
              <a:buNone/>
            </a:pPr>
            <a:endParaRPr lang="sv-SE" altLang="en-US" dirty="0" smtClean="0">
              <a:ea typeface="ＭＳ Ｐゴシック" pitchFamily="34" charset="-128"/>
            </a:endParaRPr>
          </a:p>
          <a:p>
            <a:pPr indent="0">
              <a:buFontTx/>
              <a:buNone/>
            </a:pP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0251" y="2708920"/>
            <a:ext cx="5886961" cy="792088"/>
          </a:xfrm>
          <a:prstGeom prst="round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dirty="0" smtClean="0">
                <a:solidFill>
                  <a:schemeClr val="tx1"/>
                </a:solidFill>
              </a:rPr>
              <a:t>15 June 2016: </a:t>
            </a:r>
            <a:r>
              <a:rPr lang="sv-SE" sz="1800" dirty="0" err="1" smtClean="0">
                <a:solidFill>
                  <a:schemeClr val="tx1"/>
                </a:solidFill>
              </a:rPr>
              <a:t>Political</a:t>
            </a:r>
            <a:r>
              <a:rPr lang="sv-SE" sz="1800" dirty="0" smtClean="0">
                <a:solidFill>
                  <a:schemeClr val="tx1"/>
                </a:solidFill>
              </a:rPr>
              <a:t> </a:t>
            </a:r>
            <a:r>
              <a:rPr lang="sv-SE" sz="1800" dirty="0" err="1" smtClean="0">
                <a:solidFill>
                  <a:schemeClr val="tx1"/>
                </a:solidFill>
              </a:rPr>
              <a:t>agreement</a:t>
            </a:r>
            <a:endParaRPr lang="en-GB" sz="1800" b="0" i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0251" y="4797152"/>
            <a:ext cx="5886962" cy="864095"/>
          </a:xfrm>
          <a:prstGeom prst="roundRect">
            <a:avLst/>
          </a:prstGeom>
          <a:solidFill>
            <a:srgbClr val="00B0F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tx1"/>
                </a:solidFill>
              </a:rPr>
              <a:t>15 </a:t>
            </a:r>
            <a:r>
              <a:rPr lang="sv-SE" sz="1800" b="0" dirty="0" err="1" smtClean="0">
                <a:solidFill>
                  <a:schemeClr val="tx1"/>
                </a:solidFill>
              </a:rPr>
              <a:t>March</a:t>
            </a:r>
            <a:r>
              <a:rPr lang="sv-SE" sz="1800" b="0" dirty="0" smtClean="0">
                <a:solidFill>
                  <a:schemeClr val="tx1"/>
                </a:solidFill>
              </a:rPr>
              <a:t> 2017: </a:t>
            </a:r>
            <a:r>
              <a:rPr lang="sv-SE" sz="1800" b="0" dirty="0" err="1" smtClean="0">
                <a:solidFill>
                  <a:schemeClr val="tx1"/>
                </a:solidFill>
              </a:rPr>
              <a:t>European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Parliament</a:t>
            </a:r>
            <a:r>
              <a:rPr lang="sv-SE" sz="1800" b="0" dirty="0" smtClean="0">
                <a:solidFill>
                  <a:schemeClr val="tx1"/>
                </a:solidFill>
              </a:rPr>
              <a:t> adoption</a:t>
            </a:r>
            <a:endParaRPr lang="sv-SE" sz="1800" b="0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1187624" y="3717032"/>
            <a:ext cx="4248472" cy="79208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0251" y="3762751"/>
            <a:ext cx="5886962" cy="792088"/>
          </a:xfrm>
          <a:prstGeom prst="roundRect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tx1"/>
                </a:solidFill>
              </a:rPr>
              <a:t>19 December 2016: Council common position</a:t>
            </a:r>
            <a:endParaRPr lang="en-GB" sz="1800" b="0" i="1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59" y="5661247"/>
            <a:ext cx="2378176" cy="112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3" name="Bent-Up Arrow 2"/>
          <p:cNvSpPr/>
          <p:nvPr/>
        </p:nvSpPr>
        <p:spPr bwMode="auto">
          <a:xfrm>
            <a:off x="755576" y="4113076"/>
            <a:ext cx="45719" cy="45719"/>
          </a:xfrm>
          <a:prstGeom prst="bentUp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092280" y="5013176"/>
            <a:ext cx="2051720" cy="792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b="1" dirty="0"/>
              <a:t>7</a:t>
            </a:r>
            <a:r>
              <a:rPr kumimoji="0" lang="sv-SE" sz="1800" b="1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</a:rPr>
              <a:t> April 2017: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771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pPr algn="ctr"/>
            <a:r>
              <a:rPr lang="sv-SE" altLang="en-US" smtClean="0">
                <a:ea typeface="ＭＳ Ｐゴシック" pitchFamily="34" charset="-128"/>
              </a:rPr>
              <a:t>Entry into force and application</a:t>
            </a:r>
            <a:endParaRPr lang="en-GB" altLang="en-US" smtClean="0">
              <a:ea typeface="ＭＳ Ｐゴシック" pitchFamily="34" charset="-128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384550"/>
          </a:xfrm>
        </p:spPr>
        <p:txBody>
          <a:bodyPr/>
          <a:lstStyle/>
          <a:p>
            <a:pPr indent="0">
              <a:buFontTx/>
              <a:buNone/>
            </a:pPr>
            <a:endParaRPr lang="sv-SE" altLang="en-US" smtClean="0">
              <a:ea typeface="ＭＳ Ｐゴシック" pitchFamily="34" charset="-128"/>
            </a:endParaRPr>
          </a:p>
          <a:p>
            <a:pPr indent="0">
              <a:buFontTx/>
              <a:buNone/>
            </a:pPr>
            <a:endParaRPr lang="en-GB" altLang="en-US" smtClean="0">
              <a:ea typeface="ＭＳ Ｐゴシック" pitchFamily="34" charset="-12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55650" y="2997200"/>
            <a:ext cx="2808288" cy="1727200"/>
          </a:xfrm>
          <a:prstGeom prst="roundRect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/>
              <a:t>Entry</a:t>
            </a:r>
            <a:r>
              <a:rPr lang="sv-SE" sz="1800" b="0" dirty="0"/>
              <a:t> </a:t>
            </a:r>
            <a:r>
              <a:rPr lang="sv-SE" sz="1800" b="0" dirty="0" err="1"/>
              <a:t>into</a:t>
            </a:r>
            <a:r>
              <a:rPr lang="sv-SE" sz="1800" b="0" dirty="0"/>
              <a:t> force: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dirty="0" smtClean="0">
                <a:solidFill>
                  <a:srgbClr val="FFFF00"/>
                </a:solidFill>
              </a:rPr>
              <a:t>27 April </a:t>
            </a:r>
            <a:r>
              <a:rPr lang="sv-SE" sz="1800" dirty="0">
                <a:solidFill>
                  <a:srgbClr val="FFFF00"/>
                </a:solidFill>
              </a:rPr>
              <a:t>2017</a:t>
            </a:r>
            <a:endParaRPr lang="en-GB" sz="1800" b="0" i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79912" y="3860800"/>
            <a:ext cx="4896544" cy="2447925"/>
          </a:xfrm>
          <a:prstGeom prst="roundRect">
            <a:avLst/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/>
              <a:t>Main date </a:t>
            </a:r>
            <a:r>
              <a:rPr lang="sv-SE" sz="1800" b="0" dirty="0" err="1"/>
              <a:t>of</a:t>
            </a:r>
            <a:r>
              <a:rPr lang="sv-SE" sz="1800" b="0" dirty="0"/>
              <a:t> </a:t>
            </a:r>
            <a:r>
              <a:rPr lang="sv-SE" sz="1800" b="0" dirty="0" err="1"/>
              <a:t>application</a:t>
            </a:r>
            <a:r>
              <a:rPr lang="sv-SE" sz="1800" b="0" dirty="0"/>
              <a:t>: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800" dirty="0">
                <a:solidFill>
                  <a:srgbClr val="FFFF00"/>
                </a:solidFill>
              </a:rPr>
              <a:t>14 December 2019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/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40478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pPr algn="ctr"/>
            <a:r>
              <a:rPr lang="sv-SE" altLang="en-US" dirty="0" err="1" smtClean="0">
                <a:ea typeface="ＭＳ Ｐゴシック" pitchFamily="34" charset="-128"/>
              </a:rPr>
              <a:t>Scope</a:t>
            </a:r>
            <a:r>
              <a:rPr lang="sv-SE" altLang="en-US" dirty="0" smtClean="0">
                <a:ea typeface="ＭＳ Ｐゴシック" pitchFamily="34" charset="-128"/>
              </a:rPr>
              <a:t> </a:t>
            </a:r>
            <a:r>
              <a:rPr lang="sv-SE" altLang="en-US" dirty="0" err="1" smtClean="0">
                <a:ea typeface="ＭＳ Ｐゴシック" pitchFamily="34" charset="-128"/>
              </a:rPr>
              <a:t>of</a:t>
            </a:r>
            <a:r>
              <a:rPr lang="sv-SE" altLang="en-US" dirty="0" smtClean="0">
                <a:ea typeface="ＭＳ Ｐゴシック" pitchFamily="34" charset="-128"/>
              </a:rPr>
              <a:t> the OCR (Art. 1.2)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468313" y="2708275"/>
            <a:ext cx="1295400" cy="1368425"/>
          </a:xfrm>
          <a:prstGeom prst="foldedCorner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>
              <a:solidFill>
                <a:srgbClr val="FF00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Food</a:t>
            </a:r>
            <a:r>
              <a:rPr lang="sv-SE" sz="1800" b="0" dirty="0">
                <a:solidFill>
                  <a:schemeClr val="tx1"/>
                </a:solidFill>
              </a:rPr>
              <a:t> and </a:t>
            </a:r>
            <a:r>
              <a:rPr lang="sv-SE" sz="1800" b="0" dirty="0" err="1">
                <a:solidFill>
                  <a:schemeClr val="tx1"/>
                </a:solidFill>
              </a:rPr>
              <a:t>food</a:t>
            </a:r>
            <a:r>
              <a:rPr lang="sv-SE" sz="1800" b="0" dirty="0">
                <a:solidFill>
                  <a:schemeClr val="tx1"/>
                </a:solidFill>
              </a:rPr>
              <a:t> </a:t>
            </a:r>
            <a:r>
              <a:rPr lang="sv-SE" sz="1800" b="0" dirty="0" err="1">
                <a:solidFill>
                  <a:schemeClr val="tx1"/>
                </a:solidFill>
              </a:rPr>
              <a:t>safety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7172" name="Content Placeholder 5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384550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1997075" y="2708275"/>
            <a:ext cx="1422400" cy="1368425"/>
          </a:xfrm>
          <a:prstGeom prst="foldedCorner">
            <a:avLst/>
          </a:prstGeom>
          <a:solidFill>
            <a:srgbClr val="92D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800" b="0" dirty="0">
              <a:solidFill>
                <a:schemeClr val="tx1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Feed</a:t>
            </a:r>
            <a:r>
              <a:rPr lang="sv-SE" sz="1800" b="0" dirty="0">
                <a:solidFill>
                  <a:schemeClr val="tx1"/>
                </a:solidFill>
              </a:rPr>
              <a:t> and </a:t>
            </a:r>
            <a:r>
              <a:rPr lang="sv-SE" sz="1800" b="0" dirty="0" err="1">
                <a:solidFill>
                  <a:schemeClr val="tx1"/>
                </a:solidFill>
              </a:rPr>
              <a:t>feed</a:t>
            </a:r>
            <a:r>
              <a:rPr lang="sv-SE" sz="1800" b="0" dirty="0">
                <a:solidFill>
                  <a:schemeClr val="tx1"/>
                </a:solidFill>
              </a:rPr>
              <a:t> </a:t>
            </a:r>
            <a:r>
              <a:rPr lang="sv-SE" sz="1800" b="0" dirty="0" err="1">
                <a:solidFill>
                  <a:schemeClr val="tx1"/>
                </a:solidFill>
              </a:rPr>
              <a:t>safety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Folded Corner 7"/>
          <p:cNvSpPr/>
          <p:nvPr/>
        </p:nvSpPr>
        <p:spPr>
          <a:xfrm>
            <a:off x="3635375" y="2708275"/>
            <a:ext cx="1439863" cy="1368425"/>
          </a:xfrm>
          <a:prstGeom prst="foldedCorner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GMOs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5364163" y="2728913"/>
            <a:ext cx="1439862" cy="1347787"/>
          </a:xfrm>
          <a:prstGeom prst="foldedCorner">
            <a:avLst/>
          </a:prstGeom>
          <a:solidFill>
            <a:srgbClr val="00B0F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Animal </a:t>
            </a:r>
            <a:r>
              <a:rPr lang="sv-SE" sz="1800" b="0" dirty="0" err="1">
                <a:solidFill>
                  <a:schemeClr val="tx1"/>
                </a:solidFill>
              </a:rPr>
              <a:t>health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7164388" y="2728913"/>
            <a:ext cx="1368425" cy="1347787"/>
          </a:xfrm>
          <a:prstGeom prst="foldedCorner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Animal </a:t>
            </a:r>
            <a:r>
              <a:rPr lang="sv-SE" sz="1800" b="0" dirty="0" err="1">
                <a:solidFill>
                  <a:schemeClr val="tx1"/>
                </a:solidFill>
              </a:rPr>
              <a:t>welfare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468313" y="4437063"/>
            <a:ext cx="1295400" cy="1512887"/>
          </a:xfrm>
          <a:prstGeom prst="foldedCorner">
            <a:avLst/>
          </a:prstGeom>
          <a:solidFill>
            <a:srgbClr val="38D4D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Animal</a:t>
            </a:r>
            <a:r>
              <a:rPr lang="sv-SE" sz="1800" b="0" dirty="0"/>
              <a:t> </a:t>
            </a:r>
            <a:r>
              <a:rPr lang="sv-SE" sz="1800" b="0" dirty="0">
                <a:solidFill>
                  <a:schemeClr val="tx1"/>
                </a:solidFill>
              </a:rPr>
              <a:t>by-</a:t>
            </a:r>
            <a:r>
              <a:rPr lang="sv-SE" sz="1800" b="0" dirty="0" err="1">
                <a:solidFill>
                  <a:schemeClr val="tx1"/>
                </a:solidFill>
              </a:rPr>
              <a:t>products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2" name="Folded Corner 11"/>
          <p:cNvSpPr/>
          <p:nvPr/>
        </p:nvSpPr>
        <p:spPr>
          <a:xfrm>
            <a:off x="1979613" y="4437063"/>
            <a:ext cx="1439862" cy="1512887"/>
          </a:xfrm>
          <a:prstGeom prst="foldedCorner">
            <a:avLst/>
          </a:prstGeom>
          <a:solidFill>
            <a:srgbClr val="C0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Plant </a:t>
            </a:r>
            <a:r>
              <a:rPr lang="sv-SE" sz="1800" b="0" dirty="0" err="1">
                <a:solidFill>
                  <a:schemeClr val="tx1"/>
                </a:solidFill>
              </a:rPr>
              <a:t>health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3" name="Folded Corner 12"/>
          <p:cNvSpPr/>
          <p:nvPr/>
        </p:nvSpPr>
        <p:spPr>
          <a:xfrm>
            <a:off x="3635375" y="4437063"/>
            <a:ext cx="1439863" cy="1512887"/>
          </a:xfrm>
          <a:prstGeom prst="foldedCorner">
            <a:avLst/>
          </a:prstGeom>
          <a:solidFill>
            <a:srgbClr val="7030A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>
                <a:solidFill>
                  <a:schemeClr val="tx1"/>
                </a:solidFill>
              </a:rPr>
              <a:t>Plant </a:t>
            </a:r>
            <a:r>
              <a:rPr lang="sv-SE" sz="1800" b="0" dirty="0" err="1">
                <a:solidFill>
                  <a:schemeClr val="tx1"/>
                </a:solidFill>
              </a:rPr>
              <a:t>protection</a:t>
            </a:r>
            <a:r>
              <a:rPr lang="sv-SE" sz="1800" b="0" dirty="0">
                <a:solidFill>
                  <a:schemeClr val="tx1"/>
                </a:solidFill>
              </a:rPr>
              <a:t> </a:t>
            </a:r>
            <a:r>
              <a:rPr lang="sv-SE" sz="1800" b="0" dirty="0" err="1">
                <a:solidFill>
                  <a:schemeClr val="tx1"/>
                </a:solidFill>
              </a:rPr>
              <a:t>products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4" name="Folded Corner 13"/>
          <p:cNvSpPr/>
          <p:nvPr/>
        </p:nvSpPr>
        <p:spPr>
          <a:xfrm>
            <a:off x="5364163" y="4437063"/>
            <a:ext cx="1439862" cy="1512887"/>
          </a:xfrm>
          <a:prstGeom prst="foldedCorner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Organic</a:t>
            </a:r>
            <a:r>
              <a:rPr lang="sv-SE" sz="1800" b="0" dirty="0">
                <a:solidFill>
                  <a:schemeClr val="tx1"/>
                </a:solidFill>
              </a:rPr>
              <a:t> </a:t>
            </a:r>
            <a:r>
              <a:rPr lang="sv-SE" sz="1800" b="0" dirty="0" err="1">
                <a:solidFill>
                  <a:schemeClr val="tx1"/>
                </a:solidFill>
              </a:rPr>
              <a:t>production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5" name="Folded Corner 14"/>
          <p:cNvSpPr/>
          <p:nvPr/>
        </p:nvSpPr>
        <p:spPr>
          <a:xfrm>
            <a:off x="7164388" y="4437063"/>
            <a:ext cx="1368425" cy="1512887"/>
          </a:xfrm>
          <a:prstGeom prst="foldedCorner">
            <a:avLst/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PDOs</a:t>
            </a:r>
            <a:r>
              <a:rPr lang="sv-SE" sz="1800" b="0" dirty="0">
                <a:solidFill>
                  <a:schemeClr val="tx1"/>
                </a:solidFill>
              </a:rPr>
              <a:t>, PGIs,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>
                <a:solidFill>
                  <a:schemeClr val="tx1"/>
                </a:solidFill>
              </a:rPr>
              <a:t>TSGs</a:t>
            </a:r>
            <a:endParaRPr lang="en-GB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9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649288"/>
          </a:xfrm>
        </p:spPr>
        <p:txBody>
          <a:bodyPr/>
          <a:lstStyle/>
          <a:p>
            <a:pPr algn="ctr"/>
            <a:r>
              <a:rPr lang="en-GB" altLang="en-US" dirty="0" smtClean="0">
                <a:ea typeface="ＭＳ Ｐゴシック" pitchFamily="34" charset="-128"/>
              </a:rPr>
              <a:t/>
            </a:r>
            <a:br>
              <a:rPr lang="en-GB" altLang="en-US" dirty="0" smtClean="0">
                <a:ea typeface="ＭＳ Ｐゴシック" pitchFamily="34" charset="-128"/>
              </a:rPr>
            </a:br>
            <a:r>
              <a:rPr lang="en-GB" altLang="en-US" dirty="0" smtClean="0">
                <a:ea typeface="ＭＳ Ｐゴシック" pitchFamily="34" charset="-128"/>
              </a:rPr>
              <a:t>The risk based approach (Art. 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73176"/>
            <a:ext cx="8229600" cy="3671887"/>
          </a:xfrm>
        </p:spPr>
        <p:txBody>
          <a:bodyPr/>
          <a:lstStyle/>
          <a:p>
            <a:pPr indent="0">
              <a:buFont typeface="Arial" pitchFamily="34" charset="0"/>
              <a:buNone/>
              <a:defRPr/>
            </a:pPr>
            <a:endParaRPr lang="sv-SE" sz="1400" dirty="0" smtClean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en-GB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en-GB" sz="2000" i="0" dirty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sz="2000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i="0" dirty="0"/>
          </a:p>
          <a:p>
            <a:pPr indent="0">
              <a:buFont typeface="Arial" pitchFamily="34" charset="0"/>
              <a:buNone/>
              <a:defRPr/>
            </a:pPr>
            <a:endParaRPr lang="sv-SE" i="0" dirty="0" smtClean="0"/>
          </a:p>
          <a:p>
            <a:pPr indent="0">
              <a:buFont typeface="Arial" pitchFamily="34" charset="0"/>
              <a:buNone/>
              <a:defRPr/>
            </a:pPr>
            <a:endParaRPr lang="sv-SE" i="0" dirty="0"/>
          </a:p>
          <a:p>
            <a:pPr indent="0">
              <a:buFont typeface="Arial" pitchFamily="34" charset="0"/>
              <a:buNone/>
              <a:defRPr/>
            </a:pPr>
            <a:endParaRPr lang="sv-SE" i="0" dirty="0" smtClean="0"/>
          </a:p>
          <a:p>
            <a:pPr>
              <a:defRPr/>
            </a:pPr>
            <a:endParaRPr lang="sv-SE" dirty="0"/>
          </a:p>
          <a:p>
            <a:pPr>
              <a:defRPr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652120" y="4175373"/>
            <a:ext cx="3168352" cy="2277963"/>
          </a:xfrm>
          <a:prstGeom prst="ellipse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 smtClean="0">
                <a:solidFill>
                  <a:schemeClr val="tx1"/>
                </a:solidFill>
              </a:rPr>
              <a:t>Operator's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past</a:t>
            </a:r>
            <a:r>
              <a:rPr lang="sv-SE" sz="1800" b="0" dirty="0" smtClean="0">
                <a:solidFill>
                  <a:schemeClr val="tx1"/>
                </a:solidFill>
              </a:rPr>
              <a:t> record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07504" y="4175373"/>
            <a:ext cx="3168650" cy="2305595"/>
          </a:xfrm>
          <a:prstGeom prst="ellipse">
            <a:avLst/>
          </a:prstGeom>
          <a:solidFill>
            <a:srgbClr val="99CCF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err="1" smtClean="0">
                <a:solidFill>
                  <a:schemeClr val="tx1"/>
                </a:solidFill>
              </a:rPr>
              <a:t>Own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controls</a:t>
            </a:r>
            <a:r>
              <a:rPr lang="sv-SE" sz="1800" b="0" dirty="0" smtClean="0">
                <a:solidFill>
                  <a:schemeClr val="tx1"/>
                </a:solidFill>
              </a:rPr>
              <a:t>, </a:t>
            </a:r>
            <a:r>
              <a:rPr lang="sv-SE" sz="1800" b="0" dirty="0" err="1" smtClean="0">
                <a:solidFill>
                  <a:schemeClr val="tx1"/>
                </a:solidFill>
              </a:rPr>
              <a:t>including</a:t>
            </a:r>
            <a:r>
              <a:rPr lang="sv-SE" sz="1800" b="0" dirty="0" smtClean="0">
                <a:solidFill>
                  <a:schemeClr val="tx1"/>
                </a:solidFill>
              </a:rPr>
              <a:t> private </a:t>
            </a:r>
            <a:r>
              <a:rPr lang="sv-SE" sz="1800" b="0" dirty="0" err="1" smtClean="0">
                <a:solidFill>
                  <a:schemeClr val="tx1"/>
                </a:solidFill>
              </a:rPr>
              <a:t>quality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schemes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07504" y="2551795"/>
            <a:ext cx="8856984" cy="1864729"/>
          </a:xfrm>
          <a:prstGeom prst="ellipse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000" b="0" dirty="0" smtClean="0"/>
              <a:t>Controls </a:t>
            </a:r>
            <a:r>
              <a:rPr lang="sv-SE" sz="2000" b="0" dirty="0" err="1" smtClean="0"/>
              <a:t>to</a:t>
            </a:r>
            <a:r>
              <a:rPr lang="sv-SE" sz="2000" b="0" dirty="0" smtClean="0"/>
              <a:t> be </a:t>
            </a:r>
            <a:r>
              <a:rPr lang="sv-SE" sz="2000" b="0" dirty="0" err="1" smtClean="0"/>
              <a:t>performed</a:t>
            </a:r>
            <a:r>
              <a:rPr lang="sv-SE" sz="2000" b="0" dirty="0" smtClean="0"/>
              <a:t> "</a:t>
            </a:r>
            <a:r>
              <a:rPr lang="sv-SE" sz="2000" b="0" dirty="0" err="1" smtClean="0"/>
              <a:t>regularly</a:t>
            </a:r>
            <a:r>
              <a:rPr lang="sv-SE" sz="2000" b="0" dirty="0" smtClean="0"/>
              <a:t>, </a:t>
            </a:r>
            <a:br>
              <a:rPr lang="sv-SE" sz="2000" b="0" dirty="0" smtClean="0"/>
            </a:br>
            <a:r>
              <a:rPr lang="sv-SE" sz="2000" b="0" dirty="0" smtClean="0"/>
              <a:t>on a risk basis and </a:t>
            </a:r>
            <a:r>
              <a:rPr lang="sv-SE" sz="2000" b="0" dirty="0" err="1" smtClean="0"/>
              <a:t>with</a:t>
            </a:r>
            <a:r>
              <a:rPr lang="sv-SE" sz="2000" b="0" dirty="0" smtClean="0"/>
              <a:t> </a:t>
            </a:r>
            <a:r>
              <a:rPr lang="sv-SE" sz="2000" b="0" dirty="0" err="1" smtClean="0"/>
              <a:t>appropriate</a:t>
            </a:r>
            <a:r>
              <a:rPr lang="sv-SE" sz="2000" b="0" dirty="0" smtClean="0"/>
              <a:t> </a:t>
            </a:r>
            <a:r>
              <a:rPr lang="sv-SE" sz="2000" b="0" dirty="0" err="1" smtClean="0"/>
              <a:t>frequency</a:t>
            </a:r>
            <a:r>
              <a:rPr lang="sv-SE" sz="2000" b="0" dirty="0" smtClean="0"/>
              <a:t>"</a:t>
            </a:r>
            <a:endParaRPr lang="en-GB" sz="2000" b="0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2483768" y="3140968"/>
            <a:ext cx="72008" cy="4571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843808" y="4175373"/>
            <a:ext cx="3167063" cy="237158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b="0" dirty="0" smtClean="0">
                <a:solidFill>
                  <a:schemeClr val="tx1"/>
                </a:solidFill>
              </a:rPr>
              <a:t>Risks </a:t>
            </a:r>
            <a:r>
              <a:rPr lang="sv-SE" sz="1800" b="0" dirty="0" err="1" smtClean="0">
                <a:solidFill>
                  <a:schemeClr val="tx1"/>
                </a:solidFill>
              </a:rPr>
              <a:t>associated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with</a:t>
            </a:r>
            <a:r>
              <a:rPr lang="sv-SE" sz="1800" b="0" dirty="0" smtClean="0">
                <a:solidFill>
                  <a:schemeClr val="tx1"/>
                </a:solidFill>
              </a:rPr>
              <a:t> animals and </a:t>
            </a:r>
            <a:r>
              <a:rPr lang="sv-SE" sz="1800" b="0" dirty="0" err="1" smtClean="0">
                <a:solidFill>
                  <a:schemeClr val="tx1"/>
                </a:solidFill>
              </a:rPr>
              <a:t>goods</a:t>
            </a:r>
            <a:r>
              <a:rPr lang="sv-SE" sz="1800" b="0" dirty="0" smtClean="0">
                <a:solidFill>
                  <a:schemeClr val="tx1"/>
                </a:solidFill>
              </a:rPr>
              <a:t>, </a:t>
            </a:r>
            <a:r>
              <a:rPr lang="sv-SE" sz="1800" b="0" dirty="0" err="1" smtClean="0">
                <a:solidFill>
                  <a:schemeClr val="tx1"/>
                </a:solidFill>
              </a:rPr>
              <a:t>activities</a:t>
            </a:r>
            <a:r>
              <a:rPr lang="sv-SE" sz="1800" b="0" dirty="0" smtClean="0">
                <a:solidFill>
                  <a:schemeClr val="tx1"/>
                </a:solidFill>
              </a:rPr>
              <a:t>, </a:t>
            </a:r>
            <a:r>
              <a:rPr lang="sv-SE" sz="1800" b="0" dirty="0" err="1" smtClean="0">
                <a:solidFill>
                  <a:schemeClr val="tx1"/>
                </a:solidFill>
              </a:rPr>
              <a:t>location</a:t>
            </a:r>
            <a:r>
              <a:rPr lang="sv-SE" sz="1800" b="0" dirty="0" smtClean="0">
                <a:solidFill>
                  <a:schemeClr val="tx1"/>
                </a:solidFill>
              </a:rPr>
              <a:t>…and the </a:t>
            </a:r>
            <a:r>
              <a:rPr lang="sv-SE" sz="1800" b="0" dirty="0" err="1" smtClean="0">
                <a:solidFill>
                  <a:schemeClr val="tx1"/>
                </a:solidFill>
              </a:rPr>
              <a:t>likelihood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that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consumers</a:t>
            </a:r>
            <a:r>
              <a:rPr lang="sv-SE" sz="1800" b="0" dirty="0" smtClean="0">
                <a:solidFill>
                  <a:schemeClr val="tx1"/>
                </a:solidFill>
              </a:rPr>
              <a:t> </a:t>
            </a:r>
            <a:r>
              <a:rPr lang="sv-SE" sz="1800" b="0" dirty="0" err="1" smtClean="0">
                <a:solidFill>
                  <a:schemeClr val="tx1"/>
                </a:solidFill>
              </a:rPr>
              <a:t>might</a:t>
            </a:r>
            <a:r>
              <a:rPr lang="sv-SE" sz="1800" b="0" dirty="0" smtClean="0">
                <a:solidFill>
                  <a:schemeClr val="tx1"/>
                </a:solidFill>
              </a:rPr>
              <a:t> be </a:t>
            </a:r>
            <a:r>
              <a:rPr lang="sv-SE" sz="1800" b="0" dirty="0" err="1" smtClean="0">
                <a:solidFill>
                  <a:schemeClr val="tx1"/>
                </a:solidFill>
              </a:rPr>
              <a:t>misled</a:t>
            </a:r>
            <a:endParaRPr lang="en-GB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Minimum </a:t>
            </a:r>
            <a:r>
              <a:rPr lang="sv-SE" dirty="0" err="1" smtClean="0"/>
              <a:t>disruption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business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67544" y="2636912"/>
            <a:ext cx="8208912" cy="3312368"/>
          </a:xfrm>
          <a:prstGeom prst="roundRect">
            <a:avLst/>
          </a:prstGeom>
          <a:solidFill>
            <a:srgbClr val="FFD624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schemeClr val="tx1"/>
                </a:solidFill>
              </a:rPr>
              <a:t>Official controls shall be carried out in a manner that the administrative burden and operational disruption for operators are kept to the minimum </a:t>
            </a:r>
            <a:r>
              <a:rPr lang="en-GB" sz="2800" dirty="0" smtClean="0">
                <a:solidFill>
                  <a:schemeClr val="tx1"/>
                </a:solidFill>
              </a:rPr>
              <a:t>necessary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940152" y="2924944"/>
            <a:ext cx="2448272" cy="277230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868144" y="2636912"/>
            <a:ext cx="2232248" cy="266429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2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FINANCING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67544" y="3587839"/>
            <a:ext cx="8208912" cy="1152128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/>
              <a:t>The new Regulation does </a:t>
            </a:r>
            <a:r>
              <a:rPr lang="en-GB" sz="1800" b="1" dirty="0" smtClean="0"/>
              <a:t>not bring major changes</a:t>
            </a:r>
            <a:r>
              <a:rPr lang="en-GB" sz="1800" dirty="0" smtClean="0"/>
              <a:t>, but provides…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15022" y="2456892"/>
            <a:ext cx="3240360" cy="936104"/>
          </a:xfrm>
          <a:prstGeom prst="roundRect">
            <a:avLst/>
          </a:prstGeom>
          <a:solidFill>
            <a:srgbClr val="00B0F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sv-SE" sz="1800" b="0" dirty="0" smtClean="0"/>
              <a:t>WHAT IS NEW ?</a:t>
            </a:r>
            <a:endParaRPr lang="en-GB" sz="1800" b="0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5940152" y="2924944"/>
            <a:ext cx="2448272" cy="277230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868144" y="2636912"/>
            <a:ext cx="2232248" cy="266429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818229">
            <a:off x="6238874" y="873124"/>
            <a:ext cx="2830513" cy="719138"/>
          </a:xfrm>
          <a:prstGeom prst="rect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800" dirty="0" smtClean="0">
                <a:solidFill>
                  <a:srgbClr val="FF0000"/>
                </a:solidFill>
              </a:rPr>
              <a:t>NO EMPOWERMENTS!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35202" y="4985568"/>
            <a:ext cx="2601094" cy="1755800"/>
          </a:xfrm>
          <a:prstGeom prst="roundRect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chemeClr val="tx1"/>
                </a:solidFill>
              </a:rPr>
              <a:t>…</a:t>
            </a:r>
            <a:r>
              <a:rPr lang="en-GB" sz="1800" b="1" dirty="0" smtClean="0">
                <a:solidFill>
                  <a:schemeClr val="tx1"/>
                </a:solidFill>
              </a:rPr>
              <a:t>clarity</a:t>
            </a:r>
            <a:r>
              <a:rPr lang="en-GB" sz="1800" dirty="0" smtClean="0">
                <a:solidFill>
                  <a:schemeClr val="tx1"/>
                </a:solidFill>
              </a:rPr>
              <a:t> on cost elements </a:t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(Article 81)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17700" y="5009976"/>
            <a:ext cx="2510284" cy="1731392"/>
          </a:xfrm>
          <a:prstGeom prst="roundRect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chemeClr val="tx1"/>
                </a:solidFill>
              </a:rPr>
              <a:t>… more </a:t>
            </a:r>
            <a:r>
              <a:rPr lang="en-GB" sz="1800" b="1" dirty="0" smtClean="0">
                <a:solidFill>
                  <a:schemeClr val="tx1"/>
                </a:solidFill>
              </a:rPr>
              <a:t>transparency </a:t>
            </a:r>
            <a:r>
              <a:rPr lang="en-GB" sz="1800" dirty="0" smtClean="0">
                <a:solidFill>
                  <a:schemeClr val="tx1"/>
                </a:solidFill>
              </a:rPr>
              <a:t>(Article 85)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76589">
            <a:off x="5460120" y="4579309"/>
            <a:ext cx="294379" cy="62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29895">
            <a:off x="3356811" y="4537034"/>
            <a:ext cx="28684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467544" y="5212079"/>
            <a:ext cx="792088" cy="66359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9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271"/>
            <a:ext cx="8712968" cy="936625"/>
          </a:xfrm>
        </p:spPr>
        <p:txBody>
          <a:bodyPr/>
          <a:lstStyle/>
          <a:p>
            <a:pPr algn="ctr"/>
            <a:r>
              <a:rPr lang="sv-SE" dirty="0" err="1" smtClean="0"/>
              <a:t>Possible</a:t>
            </a:r>
            <a:r>
              <a:rPr lang="sv-SE" dirty="0" smtClean="0"/>
              <a:t> </a:t>
            </a:r>
            <a:r>
              <a:rPr lang="sv-SE" dirty="0" err="1" smtClean="0"/>
              <a:t>flexibility</a:t>
            </a:r>
            <a:r>
              <a:rPr lang="sv-SE" dirty="0" smtClean="0"/>
              <a:t> on mandatory </a:t>
            </a:r>
            <a:r>
              <a:rPr lang="sv-SE" dirty="0" err="1" smtClean="0"/>
              <a:t>fees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32272" y="3801740"/>
            <a:ext cx="1944216" cy="2363564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/>
              <a:t>…with </a:t>
            </a:r>
            <a:r>
              <a:rPr lang="en-GB" sz="1800" dirty="0"/>
              <a:t>a low throughput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7544" y="2636912"/>
            <a:ext cx="8208912" cy="1008112"/>
          </a:xfrm>
          <a:prstGeom prst="roundRect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</a:rPr>
              <a:t>Mandatory fees </a:t>
            </a:r>
            <a:r>
              <a:rPr lang="en-GB" sz="1800" u="sng" dirty="0">
                <a:solidFill>
                  <a:schemeClr val="tx1"/>
                </a:solidFill>
              </a:rPr>
              <a:t>may be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dirty="0" smtClean="0">
                <a:solidFill>
                  <a:schemeClr val="tx1"/>
                </a:solidFill>
              </a:rPr>
              <a:t>reduced </a:t>
            </a:r>
            <a:r>
              <a:rPr lang="en-GB" sz="1800" dirty="0">
                <a:solidFill>
                  <a:schemeClr val="tx1"/>
                </a:solidFill>
              </a:rPr>
              <a:t>by Member States </a:t>
            </a:r>
            <a:r>
              <a:rPr lang="en-GB" sz="1800" dirty="0" smtClean="0">
                <a:solidFill>
                  <a:schemeClr val="tx1"/>
                </a:solidFill>
              </a:rPr>
              <a:t>for businesses… 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868144" y="2924944"/>
            <a:ext cx="2448272" cy="277230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868144" y="2636912"/>
            <a:ext cx="2232248" cy="266429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55776" y="3827884"/>
            <a:ext cx="1944216" cy="2337420"/>
          </a:xfrm>
          <a:prstGeom prst="round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i="0" dirty="0" smtClean="0"/>
              <a:t>…using traditional </a:t>
            </a:r>
            <a:r>
              <a:rPr lang="en-GB" sz="1800" i="0" dirty="0"/>
              <a:t>methods of </a:t>
            </a:r>
            <a:r>
              <a:rPr lang="en-GB" sz="1800" i="0" dirty="0" smtClean="0"/>
              <a:t>production</a:t>
            </a:r>
            <a:endParaRPr lang="en-GB" sz="1800" i="0" dirty="0"/>
          </a:p>
        </p:txBody>
      </p:sp>
      <p:sp>
        <p:nvSpPr>
          <p:cNvPr id="10" name="Content Placeholder 8"/>
          <p:cNvSpPr txBox="1">
            <a:spLocks/>
          </p:cNvSpPr>
          <p:nvPr/>
        </p:nvSpPr>
        <p:spPr bwMode="auto">
          <a:xfrm>
            <a:off x="4716016" y="3827884"/>
            <a:ext cx="1895760" cy="2363564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133176"/>
            </a:solidFill>
            <a:prstDash val="soli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marL="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FC551"/>
              </a:buClr>
              <a:buChar char="•"/>
              <a:defRPr sz="2000" b="1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1800" i="0" kern="0" dirty="0" smtClean="0"/>
              <a:t>…</a:t>
            </a:r>
            <a:r>
              <a:rPr lang="sv-SE" sz="1800" i="0" kern="0" dirty="0" err="1" smtClean="0"/>
              <a:t>located</a:t>
            </a:r>
            <a:r>
              <a:rPr lang="sv-SE" sz="1800" i="0" kern="0" dirty="0" smtClean="0"/>
              <a:t> in regions </a:t>
            </a:r>
            <a:r>
              <a:rPr lang="sv-SE" sz="1800" i="0" kern="0" dirty="0" err="1" smtClean="0"/>
              <a:t>subject</a:t>
            </a:r>
            <a:r>
              <a:rPr lang="sv-SE" sz="1800" i="0" kern="0" dirty="0" smtClean="0"/>
              <a:t> </a:t>
            </a:r>
            <a:r>
              <a:rPr lang="sv-SE" sz="1800" i="0" kern="0" dirty="0" err="1" smtClean="0"/>
              <a:t>to</a:t>
            </a:r>
            <a:r>
              <a:rPr lang="sv-SE" sz="1800" i="0" kern="0" dirty="0" smtClean="0"/>
              <a:t> </a:t>
            </a:r>
            <a:r>
              <a:rPr lang="sv-SE" sz="1800" i="0" kern="0" dirty="0" err="1" smtClean="0"/>
              <a:t>specific</a:t>
            </a:r>
            <a:r>
              <a:rPr lang="sv-SE" sz="1800" i="0" kern="0" dirty="0" smtClean="0"/>
              <a:t> </a:t>
            </a:r>
            <a:r>
              <a:rPr lang="sv-SE" sz="1800" i="0" kern="0" dirty="0" err="1" smtClean="0"/>
              <a:t>geographical</a:t>
            </a:r>
            <a:r>
              <a:rPr lang="sv-SE" sz="1800" i="0" kern="0" dirty="0" smtClean="0"/>
              <a:t> </a:t>
            </a:r>
            <a:r>
              <a:rPr lang="sv-SE" sz="1800" i="0" kern="0" dirty="0" err="1" smtClean="0"/>
              <a:t>constraints</a:t>
            </a:r>
            <a:endParaRPr lang="en-GB" sz="1800" i="0" kern="0" dirty="0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 bwMode="auto">
          <a:xfrm>
            <a:off x="6804248" y="3854028"/>
            <a:ext cx="1872208" cy="2363564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133176"/>
            </a:solidFill>
            <a:prstDash val="soli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marL="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FC551"/>
              </a:buClr>
              <a:buChar char="•"/>
              <a:defRPr sz="2000" b="1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chemeClr val="lt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i="0" kern="0" dirty="0" smtClean="0"/>
              <a:t>…with </a:t>
            </a:r>
            <a:r>
              <a:rPr lang="en-GB" sz="1800" i="0" kern="0" dirty="0"/>
              <a:t>a good record of </a:t>
            </a:r>
            <a:r>
              <a:rPr lang="en-GB" sz="1800" i="0" kern="0" dirty="0" smtClean="0"/>
              <a:t>compliance</a:t>
            </a:r>
            <a:endParaRPr lang="en-GB" sz="1800" i="0" kern="0" dirty="0"/>
          </a:p>
        </p:txBody>
      </p:sp>
    </p:spTree>
    <p:extLst>
      <p:ext uri="{BB962C8B-B14F-4D97-AF65-F5344CB8AC3E}">
        <p14:creationId xmlns:p14="http://schemas.microsoft.com/office/powerpoint/2010/main" val="198437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 smtClean="0"/>
          </a:p>
          <a:p>
            <a:endParaRPr lang="sv-SE" dirty="0"/>
          </a:p>
          <a:p>
            <a:pPr indent="0" algn="ctr">
              <a:buNone/>
            </a:pPr>
            <a:r>
              <a:rPr lang="sv-SE" sz="4800" b="1" i="0" dirty="0" err="1" smtClean="0"/>
              <a:t>Next</a:t>
            </a:r>
            <a:r>
              <a:rPr lang="sv-SE" sz="4800" b="1" i="0" dirty="0" smtClean="0"/>
              <a:t> steps</a:t>
            </a:r>
          </a:p>
          <a:p>
            <a:pPr indent="0" algn="ctr">
              <a:buNone/>
            </a:pPr>
            <a:endParaRPr lang="sv-SE" sz="3200" b="1" i="0" dirty="0" smtClean="0"/>
          </a:p>
          <a:p>
            <a:pPr indent="0" algn="ctr">
              <a:buNone/>
            </a:pPr>
            <a:r>
              <a:rPr lang="sv-SE" sz="3200" b="1" i="0" dirty="0" smtClean="0"/>
              <a:t>(Main </a:t>
            </a:r>
            <a:r>
              <a:rPr lang="sv-SE" sz="3200" b="1" i="0" dirty="0" err="1" smtClean="0"/>
              <a:t>target</a:t>
            </a:r>
            <a:r>
              <a:rPr lang="sv-SE" sz="3200" b="1" i="0" dirty="0" smtClean="0"/>
              <a:t> date</a:t>
            </a:r>
            <a:r>
              <a:rPr lang="sv-SE" sz="3200" b="1" i="0" smtClean="0"/>
              <a:t>: 14/12/2019)</a:t>
            </a:r>
            <a:endParaRPr lang="en-GB" sz="3200" b="1" i="0" dirty="0"/>
          </a:p>
        </p:txBody>
      </p:sp>
    </p:spTree>
    <p:extLst>
      <p:ext uri="{BB962C8B-B14F-4D97-AF65-F5344CB8AC3E}">
        <p14:creationId xmlns:p14="http://schemas.microsoft.com/office/powerpoint/2010/main" val="330791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1774</TotalTime>
  <Words>1100</Words>
  <Application>Microsoft Office PowerPoint</Application>
  <PresentationFormat>On-screen Show (4:3)</PresentationFormat>
  <Paragraphs>227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</vt:lpstr>
      <vt:lpstr>    Official Controls Regulation (2017/625)    </vt:lpstr>
      <vt:lpstr>Procedural steps and publication</vt:lpstr>
      <vt:lpstr>Entry into force and application</vt:lpstr>
      <vt:lpstr>Scope of the OCR (Art. 1.2)</vt:lpstr>
      <vt:lpstr> The risk based approach (Art. 9)</vt:lpstr>
      <vt:lpstr>Minimum disruption of business</vt:lpstr>
      <vt:lpstr>FINANCING</vt:lpstr>
      <vt:lpstr>Possible flexibility on mandatory fees</vt:lpstr>
      <vt:lpstr>PowerPoint Presentation</vt:lpstr>
      <vt:lpstr>Implementation of the OCR</vt:lpstr>
      <vt:lpstr>Standard decision-making process…</vt:lpstr>
      <vt:lpstr>Some criteria for prioritisation  (85 empowerments)</vt:lpstr>
      <vt:lpstr>Priority projects</vt:lpstr>
      <vt:lpstr>Future system for border controls</vt:lpstr>
      <vt:lpstr>"Channelling"</vt:lpstr>
      <vt:lpstr>Projects on entry into the Union</vt:lpstr>
      <vt:lpstr>Objective of projects  on entry into the Union</vt:lpstr>
      <vt:lpstr>Thank you for your attention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Official Controls Regulation (625/2017)  Import and export of animals and goods  XXX  27 April 2017</dc:title>
  <dc:creator>JULIUSSON Christian (SANTE)</dc:creator>
  <cp:lastModifiedBy>BUTTINI-PROVENZANO Roberta (AGRI)</cp:lastModifiedBy>
  <cp:revision>92</cp:revision>
  <cp:lastPrinted>2017-06-19T09:20:06Z</cp:lastPrinted>
  <dcterms:created xsi:type="dcterms:W3CDTF">2017-04-18T09:01:05Z</dcterms:created>
  <dcterms:modified xsi:type="dcterms:W3CDTF">2017-06-26T05:43:15Z</dcterms:modified>
</cp:coreProperties>
</file>