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8" r:id="rId4"/>
    <p:sldMasterId id="2147483684" r:id="rId5"/>
  </p:sldMasterIdLst>
  <p:notesMasterIdLst>
    <p:notesMasterId r:id="rId45"/>
  </p:notesMasterIdLst>
  <p:handoutMasterIdLst>
    <p:handoutMasterId r:id="rId46"/>
  </p:handoutMasterIdLst>
  <p:sldIdLst>
    <p:sldId id="320" r:id="rId6"/>
    <p:sldId id="462" r:id="rId7"/>
    <p:sldId id="479" r:id="rId8"/>
    <p:sldId id="472" r:id="rId9"/>
    <p:sldId id="480" r:id="rId10"/>
    <p:sldId id="483" r:id="rId11"/>
    <p:sldId id="484" r:id="rId12"/>
    <p:sldId id="485" r:id="rId13"/>
    <p:sldId id="475" r:id="rId14"/>
    <p:sldId id="519" r:id="rId15"/>
    <p:sldId id="491" r:id="rId16"/>
    <p:sldId id="492" r:id="rId17"/>
    <p:sldId id="498" r:id="rId18"/>
    <p:sldId id="487" r:id="rId19"/>
    <p:sldId id="489" r:id="rId20"/>
    <p:sldId id="490" r:id="rId21"/>
    <p:sldId id="501" r:id="rId22"/>
    <p:sldId id="524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512" r:id="rId34"/>
    <p:sldId id="513" r:id="rId35"/>
    <p:sldId id="494" r:id="rId36"/>
    <p:sldId id="526" r:id="rId37"/>
    <p:sldId id="527" r:id="rId38"/>
    <p:sldId id="528" r:id="rId39"/>
    <p:sldId id="529" r:id="rId40"/>
    <p:sldId id="523" r:id="rId41"/>
    <p:sldId id="530" r:id="rId42"/>
    <p:sldId id="517" r:id="rId43"/>
    <p:sldId id="514" r:id="rId4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B0FBF3E-A2B5-C14F-907C-6E1FF1923D0C}">
          <p14:sldIdLst>
            <p14:sldId id="320"/>
            <p14:sldId id="462"/>
            <p14:sldId id="479"/>
            <p14:sldId id="472"/>
            <p14:sldId id="480"/>
            <p14:sldId id="483"/>
            <p14:sldId id="484"/>
            <p14:sldId id="485"/>
            <p14:sldId id="475"/>
            <p14:sldId id="519"/>
            <p14:sldId id="491"/>
            <p14:sldId id="492"/>
            <p14:sldId id="498"/>
            <p14:sldId id="487"/>
            <p14:sldId id="489"/>
            <p14:sldId id="490"/>
            <p14:sldId id="501"/>
            <p14:sldId id="524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513"/>
            <p14:sldId id="494"/>
            <p14:sldId id="526"/>
            <p14:sldId id="527"/>
            <p14:sldId id="528"/>
            <p14:sldId id="529"/>
            <p14:sldId id="523"/>
            <p14:sldId id="530"/>
          </p14:sldIdLst>
        </p14:section>
        <p14:section name="Section sans titre" id="{B8490ECA-9CD0-F241-A960-64A92FB283B5}">
          <p14:sldIdLst>
            <p14:sldId id="517"/>
            <p14:sldId id="514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ksandra Mecilosek" initials="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42A62A"/>
    <a:srgbClr val="D78C05"/>
    <a:srgbClr val="67909F"/>
    <a:srgbClr val="2C6E1C"/>
    <a:srgbClr val="3166CF"/>
    <a:srgbClr val="006666"/>
    <a:srgbClr val="A50021"/>
    <a:srgbClr val="467A39"/>
    <a:srgbClr val="3F85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73" autoAdjust="0"/>
    <p:restoredTop sz="95010" autoAdjust="0"/>
  </p:normalViewPr>
  <p:slideViewPr>
    <p:cSldViewPr showGuides="1">
      <p:cViewPr>
        <p:scale>
          <a:sx n="75" d="100"/>
          <a:sy n="75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7" d="100"/>
        <a:sy n="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2857E09-ADEE-4BE4-BD99-0CE761370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63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1" y="1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1" y="9444039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17060C3-425A-40C8-96DE-44F040BD28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139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251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251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ChangeArrowheads="1"/>
          </p:cNvSpPr>
          <p:nvPr userDrawn="1"/>
        </p:nvSpPr>
        <p:spPr bwMode="auto">
          <a:xfrm>
            <a:off x="-10988" y="98606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B7816D3-D941-4E32-BFC2-C701ACF1D9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8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CDF8B13-E21A-4FE8-9A7C-F4A1DE5AB1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912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91D8F81-7660-4D9C-BF7D-E26EE185A4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2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7BB2E-9F9E-4BAA-AE43-CD66653A99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844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3B67-D9BB-4342-A53D-F8F29C8682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4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B5FD-6EF8-4153-AB33-93FB0FC496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4154-7DC1-4C83-900B-E82C84F64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42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9D31-FFE7-4F2B-A330-7474E9169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C5AB-1E28-48AE-B474-DA85D8A3C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376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EF0F-52AD-440A-9BDD-31EC7AADD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23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31898-08BC-4274-A951-C44B133100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838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B45-312E-4BDA-A409-C9BAB481DB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444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39C9-8389-47B9-A822-3DBDFB4952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0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4" r:id="rId1"/>
    <p:sldLayoutId id="2147485225" r:id="rId2"/>
    <p:sldLayoutId id="2147485226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  <p:sldLayoutId id="2147485212" r:id="rId12"/>
    <p:sldLayoutId id="2147485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D1DF68-FBEE-49DC-90A8-E9B615548E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14" r:id="rId4"/>
    <p:sldLayoutId id="2147485215" r:id="rId5"/>
    <p:sldLayoutId id="2147485216" r:id="rId6"/>
    <p:sldLayoutId id="2147485217" r:id="rId7"/>
    <p:sldLayoutId id="2147485218" r:id="rId8"/>
    <p:sldLayoutId id="2147485219" r:id="rId9"/>
    <p:sldLayoutId id="2147485220" r:id="rId10"/>
    <p:sldLayoutId id="2147485221" r:id="rId11"/>
    <p:sldLayoutId id="2147485222" r:id="rId12"/>
    <p:sldLayoutId id="21474852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prezi.com/ie_dstwtmnfu/?utm_campaign=share&amp;utm_medium=copy" TargetMode="Externa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ebgate.ec.europa.eu/multisite/chafea/campaigns/map-and-statistics-target-countries" TargetMode="Externa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95736" y="2995712"/>
            <a:ext cx="6768752" cy="2665536"/>
          </a:xfrm>
        </p:spPr>
        <p:txBody>
          <a:bodyPr/>
          <a:lstStyle/>
          <a:p>
            <a:pPr algn="r"/>
            <a:r>
              <a:rPr lang="en-GB" sz="2800" dirty="0">
                <a:solidFill>
                  <a:srgbClr val="FFFFFF"/>
                </a:solidFill>
              </a:rPr>
              <a:t/>
            </a:r>
            <a:br>
              <a:rPr lang="en-GB" sz="2800" dirty="0">
                <a:solidFill>
                  <a:srgbClr val="FFFFFF"/>
                </a:solidFill>
              </a:rPr>
            </a:b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600" dirty="0"/>
              <a:t> </a:t>
            </a:r>
            <a:r>
              <a:rPr lang="en-GB" sz="2600" dirty="0" smtClean="0"/>
              <a:t>Technical support services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600" b="0" dirty="0"/>
              <a:t/>
            </a:r>
            <a:br>
              <a:rPr lang="en-GB" sz="2600" b="0" dirty="0"/>
            </a:br>
            <a:r>
              <a:rPr lang="en-GB" sz="2600" b="0" dirty="0"/>
              <a:t> </a:t>
            </a:r>
            <a:r>
              <a:rPr lang="en-GB" sz="2400" b="0" dirty="0" smtClean="0"/>
              <a:t>Civil Dialogue Group meeting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800" b="0" dirty="0"/>
              <a:t>	</a:t>
            </a:r>
            <a:br>
              <a:rPr lang="en-GB" sz="2800" b="0" dirty="0"/>
            </a:br>
            <a:r>
              <a:rPr lang="en-GB" sz="2800" b="0" dirty="0"/>
              <a:t>	</a:t>
            </a:r>
            <a:br>
              <a:rPr lang="en-GB" sz="2800" b="0" dirty="0"/>
            </a:b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fr-BE" dirty="0" smtClean="0">
                <a:solidFill>
                  <a:srgbClr val="FF0000"/>
                </a:solidFill>
              </a:rPr>
              <a:t/>
            </a:r>
            <a:br>
              <a:rPr lang="fr-BE" dirty="0" smtClean="0">
                <a:solidFill>
                  <a:srgbClr val="FF0000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47864" y="4724400"/>
            <a:ext cx="5616749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Brussels, 30 June 2017</a:t>
            </a:r>
          </a:p>
          <a:p>
            <a:pPr marL="0" indent="0" eaLnBrk="1" hangingPunct="1">
              <a:buClr>
                <a:srgbClr val="FFFFFF"/>
              </a:buClr>
            </a:pPr>
            <a:endParaRPr lang="en-US" dirty="0">
              <a:solidFill>
                <a:srgbClr val="FFFFFF"/>
              </a:solidFill>
            </a:endParaRPr>
          </a:p>
          <a:p>
            <a:pPr marL="0" indent="0" eaLnBrk="1" hangingPunct="1">
              <a:buClr>
                <a:srgbClr val="FFFFFF"/>
              </a:buClr>
            </a:pPr>
            <a:r>
              <a:rPr lang="en-US" sz="1600" i="0" dirty="0" smtClean="0">
                <a:solidFill>
                  <a:srgbClr val="FFFFFF"/>
                </a:solidFill>
              </a:rPr>
              <a:t>Anna </a:t>
            </a:r>
            <a:r>
              <a:rPr lang="en-US" sz="1600" i="0" dirty="0" err="1" smtClean="0">
                <a:solidFill>
                  <a:srgbClr val="FFFFFF"/>
                </a:solidFill>
              </a:rPr>
              <a:t>Hedrzak</a:t>
            </a:r>
            <a:endParaRPr lang="en-US" sz="1600" i="0" dirty="0" smtClean="0">
              <a:solidFill>
                <a:srgbClr val="FFFFFF"/>
              </a:solidFill>
            </a:endParaRPr>
          </a:p>
          <a:p>
            <a:pPr marL="0" indent="0" eaLnBrk="1" hangingPunct="1">
              <a:buClr>
                <a:srgbClr val="FFFFFF"/>
              </a:buClr>
            </a:pPr>
            <a:r>
              <a:rPr lang="en-US" sz="1600" i="0" dirty="0" smtClean="0">
                <a:solidFill>
                  <a:srgbClr val="FFFFFF"/>
                </a:solidFill>
              </a:rPr>
              <a:t>Project Officer, CHAFEA.D-</a:t>
            </a:r>
            <a:endParaRPr lang="en-GB" sz="1600" i="0" dirty="0" smtClean="0">
              <a:solidFill>
                <a:srgbClr val="FFFFFF"/>
              </a:solidFill>
            </a:endParaRPr>
          </a:p>
          <a:p>
            <a:pPr marL="0" indent="0" eaLnBrk="1" hangingPunct="1">
              <a:buClr>
                <a:srgbClr val="FFFFFF"/>
              </a:buClr>
            </a:pPr>
            <a:r>
              <a:rPr lang="en-US" sz="1600" i="0" dirty="0" smtClean="0">
                <a:solidFill>
                  <a:srgbClr val="FFFFFF"/>
                </a:solidFill>
              </a:rPr>
              <a:t>Promotion of agricultural products</a:t>
            </a:r>
            <a:endParaRPr lang="en-GB" sz="1600" i="0" dirty="0" smtClean="0">
              <a:solidFill>
                <a:srgbClr val="FFFFFF"/>
              </a:solidFill>
            </a:endParaRPr>
          </a:p>
        </p:txBody>
      </p:sp>
      <p:pic>
        <p:nvPicPr>
          <p:cNvPr id="1026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520280" cy="458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Target audience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The main target groups of this action are the representatives of: </a:t>
            </a:r>
          </a:p>
          <a:p>
            <a:r>
              <a:rPr lang="en-GB" sz="2000" dirty="0" smtClean="0"/>
              <a:t>- National </a:t>
            </a:r>
            <a:r>
              <a:rPr lang="en-GB" sz="2000" dirty="0"/>
              <a:t>and/or European organisations of producers for different agricultural product sectors (e.g. dairy, meat, fruit and vegetables, wine, etc.) </a:t>
            </a:r>
          </a:p>
          <a:p>
            <a:r>
              <a:rPr lang="en-GB" sz="2000" dirty="0" smtClean="0"/>
              <a:t>- SMEs </a:t>
            </a:r>
            <a:r>
              <a:rPr lang="en-GB" sz="2000" dirty="0"/>
              <a:t>exporting within the EU and to third countries 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The secondary target groups are: </a:t>
            </a:r>
          </a:p>
          <a:p>
            <a:r>
              <a:rPr lang="en-GB" sz="2000" dirty="0" smtClean="0"/>
              <a:t>- National </a:t>
            </a:r>
            <a:r>
              <a:rPr lang="en-GB" sz="2000" dirty="0"/>
              <a:t>authorities (such as ministries of agriculture and paying agencies) </a:t>
            </a:r>
          </a:p>
          <a:p>
            <a:r>
              <a:rPr lang="en-GB" sz="2000" dirty="0" smtClean="0"/>
              <a:t>- Organisations </a:t>
            </a:r>
            <a:r>
              <a:rPr lang="en-GB" sz="2000" dirty="0"/>
              <a:t>providing support for internationalisation of SMEs </a:t>
            </a: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8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Origin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Consultation with industry stakeholders via online survey: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US" sz="2000" dirty="0" smtClean="0"/>
              <a:t>	802 </a:t>
            </a:r>
            <a:r>
              <a:rPr lang="en-US" sz="2000" dirty="0"/>
              <a:t>email invitations we received 156 completed </a:t>
            </a:r>
            <a:r>
              <a:rPr lang="en-US" sz="2000" dirty="0" smtClean="0"/>
              <a:t>surveys (</a:t>
            </a:r>
            <a:r>
              <a:rPr lang="en-GB" sz="2000" dirty="0" smtClean="0"/>
              <a:t>agricultural </a:t>
            </a:r>
            <a:r>
              <a:rPr lang="en-GB" sz="2000" dirty="0"/>
              <a:t>sector </a:t>
            </a:r>
            <a:r>
              <a:rPr lang="en-GB" sz="2000" dirty="0" smtClean="0"/>
              <a:t>representatives, </a:t>
            </a:r>
            <a:r>
              <a:rPr lang="fr-FR" sz="2000" dirty="0" smtClean="0"/>
              <a:t>c</a:t>
            </a:r>
            <a:r>
              <a:rPr lang="en-US" sz="2000" dirty="0" err="1" smtClean="0"/>
              <a:t>ompany</a:t>
            </a:r>
            <a:r>
              <a:rPr lang="en-US" sz="2000" dirty="0" smtClean="0"/>
              <a:t> </a:t>
            </a:r>
            <a:r>
              <a:rPr lang="en-US" sz="2000" dirty="0"/>
              <a:t>representatives </a:t>
            </a:r>
            <a:r>
              <a:rPr lang="en-US" sz="2000" dirty="0" smtClean="0"/>
              <a:t> and producers </a:t>
            </a:r>
            <a:r>
              <a:rPr lang="en-US" sz="2000" dirty="0"/>
              <a:t>and/or members of agricultural </a:t>
            </a:r>
            <a:r>
              <a:rPr lang="en-US" sz="2000" dirty="0" smtClean="0"/>
              <a:t>consortiums).</a:t>
            </a:r>
          </a:p>
          <a:p>
            <a:endParaRPr lang="en-US" sz="2000" b="1" dirty="0"/>
          </a:p>
          <a:p>
            <a:r>
              <a:rPr lang="en-GB" sz="2000" b="1" dirty="0" smtClean="0"/>
              <a:t> </a:t>
            </a:r>
            <a:endParaRPr lang="en-GB" sz="2000" b="1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19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Origin</a:t>
            </a:r>
            <a:endParaRPr lang="en-AU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59" y="1268760"/>
            <a:ext cx="6399609" cy="5105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Objectives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92896"/>
            <a:ext cx="8582025" cy="208810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- Existing services screening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 smtClean="0"/>
              <a:t>- Listings of </a:t>
            </a:r>
            <a:r>
              <a:rPr lang="fr-FR" sz="2000" dirty="0" err="1" smtClean="0"/>
              <a:t>existing</a:t>
            </a:r>
            <a:r>
              <a:rPr lang="fr-FR" sz="2000" dirty="0" smtClean="0"/>
              <a:t> services – support for </a:t>
            </a:r>
            <a:r>
              <a:rPr lang="fr-FR" sz="2000" dirty="0" err="1" smtClean="0"/>
              <a:t>exporters</a:t>
            </a:r>
            <a:r>
              <a:rPr lang="fr-FR" sz="2000" dirty="0" smtClean="0"/>
              <a:t> section</a:t>
            </a: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 smtClean="0"/>
              <a:t>- Collaboration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other</a:t>
            </a:r>
            <a:r>
              <a:rPr lang="fr-FR" sz="2000" dirty="0" smtClean="0"/>
              <a:t> EU-</a:t>
            </a:r>
            <a:r>
              <a:rPr lang="fr-FR" sz="2000" dirty="0" err="1" smtClean="0"/>
              <a:t>funded</a:t>
            </a:r>
            <a:r>
              <a:rPr lang="fr-FR" sz="2000" dirty="0" smtClean="0"/>
              <a:t> </a:t>
            </a:r>
            <a:r>
              <a:rPr lang="fr-FR" sz="2000" dirty="0" err="1" smtClean="0"/>
              <a:t>projects</a:t>
            </a:r>
            <a:r>
              <a:rPr lang="fr-FR" sz="2000" dirty="0" smtClean="0"/>
              <a:t>, </a:t>
            </a:r>
            <a:r>
              <a:rPr lang="fr-FR" sz="2000" dirty="0" err="1" smtClean="0"/>
              <a:t>such</a:t>
            </a:r>
            <a:r>
              <a:rPr lang="fr-FR" sz="2000" dirty="0" smtClean="0"/>
              <a:t> as IPR Helpdesks, EU Gateway, EEN</a:t>
            </a: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51520" y="2060079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algn="l"/>
            <a:r>
              <a:rPr lang="fr-LU" kern="0" dirty="0" err="1" smtClean="0">
                <a:solidFill>
                  <a:srgbClr val="0F5494"/>
                </a:solidFill>
              </a:rPr>
              <a:t>Complementarity</a:t>
            </a:r>
            <a:endParaRPr lang="en-AU" kern="0" dirty="0">
              <a:solidFill>
                <a:srgbClr val="0F5494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03920" y="4004295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algn="l"/>
            <a:r>
              <a:rPr lang="fr-LU" kern="0" dirty="0" err="1" smtClean="0">
                <a:solidFill>
                  <a:srgbClr val="0F5494"/>
                </a:solidFill>
              </a:rPr>
              <a:t>One-stop</a:t>
            </a:r>
            <a:r>
              <a:rPr lang="fr-LU" kern="0" dirty="0" smtClean="0">
                <a:solidFill>
                  <a:srgbClr val="0F5494"/>
                </a:solidFill>
              </a:rPr>
              <a:t> shop for agri-</a:t>
            </a:r>
            <a:r>
              <a:rPr lang="fr-LU" kern="0" dirty="0" err="1" smtClean="0">
                <a:solidFill>
                  <a:srgbClr val="0F5494"/>
                </a:solidFill>
              </a:rPr>
              <a:t>food</a:t>
            </a:r>
            <a:r>
              <a:rPr lang="fr-LU" kern="0" dirty="0" smtClean="0">
                <a:solidFill>
                  <a:srgbClr val="0F5494"/>
                </a:solidFill>
              </a:rPr>
              <a:t> </a:t>
            </a:r>
            <a:r>
              <a:rPr lang="fr-LU" kern="0" dirty="0" err="1" smtClean="0">
                <a:solidFill>
                  <a:srgbClr val="0F5494"/>
                </a:solidFill>
              </a:rPr>
              <a:t>exporters</a:t>
            </a:r>
            <a:endParaRPr lang="en-AU" kern="0" dirty="0">
              <a:solidFill>
                <a:srgbClr val="0F5494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5928" y="4437235"/>
            <a:ext cx="8582025" cy="208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000" b="0" kern="0" dirty="0" smtClean="0"/>
              <a:t>- All relevant information available in one place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kern="0" dirty="0" smtClean="0"/>
              <a:t>- Content relevant to the agri-</a:t>
            </a:r>
            <a:r>
              <a:rPr lang="fr-FR" sz="2000" b="0" kern="0" dirty="0" err="1" smtClean="0"/>
              <a:t>food</a:t>
            </a:r>
            <a:r>
              <a:rPr lang="fr-FR" sz="2000" b="0" kern="0" dirty="0" smtClean="0"/>
              <a:t> </a:t>
            </a:r>
            <a:r>
              <a:rPr lang="fr-FR" sz="2000" b="0" kern="0" dirty="0" err="1" smtClean="0"/>
              <a:t>industry</a:t>
            </a:r>
            <a:r>
              <a:rPr lang="fr-FR" sz="2000" b="0" kern="0" dirty="0" smtClean="0"/>
              <a:t>, not </a:t>
            </a:r>
            <a:r>
              <a:rPr lang="fr-FR" sz="2000" b="0" kern="0" dirty="0" err="1" smtClean="0"/>
              <a:t>general</a:t>
            </a:r>
            <a:endParaRPr lang="en-GB" sz="20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kern="0" dirty="0" smtClean="0"/>
              <a:t>- </a:t>
            </a:r>
            <a:r>
              <a:rPr lang="fr-FR" sz="2000" b="0" kern="0" dirty="0" err="1" smtClean="0"/>
              <a:t>Tailor</a:t>
            </a:r>
            <a:r>
              <a:rPr lang="fr-FR" sz="2000" b="0" kern="0" dirty="0" smtClean="0"/>
              <a:t>-made content, </a:t>
            </a:r>
            <a:r>
              <a:rPr lang="fr-FR" sz="2000" b="0" kern="0" dirty="0" err="1" smtClean="0"/>
              <a:t>such</a:t>
            </a:r>
            <a:r>
              <a:rPr lang="fr-FR" sz="2000" b="0" kern="0" dirty="0" smtClean="0"/>
              <a:t> as </a:t>
            </a:r>
            <a:r>
              <a:rPr lang="fr-FR" sz="2000" b="0" kern="0" dirty="0" err="1" smtClean="0"/>
              <a:t>webinars</a:t>
            </a:r>
            <a:r>
              <a:rPr lang="fr-FR" sz="2000" b="0" kern="0" dirty="0" smtClean="0"/>
              <a:t> and reports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kern="0" dirty="0" smtClean="0"/>
              <a:t>- Interactive </a:t>
            </a:r>
            <a:r>
              <a:rPr lang="fr-FR" sz="2000" b="0" kern="0" dirty="0" err="1" smtClean="0"/>
              <a:t>tools</a:t>
            </a:r>
            <a:r>
              <a:rPr lang="fr-FR" sz="2000" b="0" kern="0" dirty="0" smtClean="0"/>
              <a:t>, </a:t>
            </a:r>
            <a:r>
              <a:rPr lang="fr-FR" sz="2000" b="0" kern="0" dirty="0" err="1" smtClean="0"/>
              <a:t>such</a:t>
            </a:r>
            <a:r>
              <a:rPr lang="fr-FR" sz="2000" b="0" kern="0" dirty="0" smtClean="0"/>
              <a:t> as </a:t>
            </a:r>
            <a:r>
              <a:rPr lang="fr-FR" sz="2000" b="0" kern="0" dirty="0" err="1" smtClean="0"/>
              <a:t>campaign</a:t>
            </a:r>
            <a:r>
              <a:rPr lang="fr-FR" sz="2000" b="0" kern="0" dirty="0" smtClean="0"/>
              <a:t> </a:t>
            </a:r>
            <a:r>
              <a:rPr lang="fr-FR" sz="2000" b="0" kern="0" dirty="0" err="1" smtClean="0"/>
              <a:t>map</a:t>
            </a:r>
            <a:r>
              <a:rPr lang="fr-FR" sz="2000" b="0" kern="0" dirty="0" smtClean="0"/>
              <a:t> and </a:t>
            </a:r>
            <a:r>
              <a:rPr lang="fr-FR" sz="2000" b="0" kern="0" dirty="0" err="1" smtClean="0"/>
              <a:t>eligibility</a:t>
            </a:r>
            <a:r>
              <a:rPr lang="fr-FR" sz="2000" b="0" kern="0" dirty="0" smtClean="0"/>
              <a:t> </a:t>
            </a:r>
            <a:r>
              <a:rPr lang="fr-FR" sz="2000" b="0" kern="0" dirty="0" err="1" smtClean="0"/>
              <a:t>checker</a:t>
            </a:r>
            <a:endParaRPr lang="en-GB" sz="2000" b="0" kern="0" dirty="0" smtClean="0"/>
          </a:p>
          <a:p>
            <a:pPr marL="0" indent="0"/>
            <a:endParaRPr lang="en-GB" sz="2000" b="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3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Multipliers</a:t>
            </a:r>
            <a:r>
              <a:rPr lang="fr-LU" sz="2400" dirty="0" smtClean="0"/>
              <a:t> / </a:t>
            </a:r>
            <a:r>
              <a:rPr lang="fr-LU" sz="2400" dirty="0" err="1" smtClean="0"/>
              <a:t>Parters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b="1" dirty="0" smtClean="0"/>
              <a:t>- EU-financed </a:t>
            </a:r>
            <a:r>
              <a:rPr lang="en-US" sz="2000" b="1" dirty="0"/>
              <a:t>projects</a:t>
            </a:r>
            <a:r>
              <a:rPr lang="en-US" sz="2000" dirty="0"/>
              <a:t>, such as IPR Helpdesks, Enterprise Europe Network, EU Gateway etc.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- Stakeholder </a:t>
            </a:r>
            <a:r>
              <a:rPr lang="en-US" sz="2000" b="1" dirty="0"/>
              <a:t>Groups</a:t>
            </a:r>
            <a:r>
              <a:rPr lang="en-US" sz="2000" dirty="0"/>
              <a:t>, such as Civil Dialogue Group, </a:t>
            </a:r>
            <a:r>
              <a:rPr lang="en-US" sz="2000" dirty="0" err="1"/>
              <a:t>Agrofood</a:t>
            </a:r>
            <a:r>
              <a:rPr lang="en-US" sz="2000" dirty="0"/>
              <a:t> group within EEN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- Local </a:t>
            </a:r>
            <a:r>
              <a:rPr lang="en-US" sz="2000" b="1" dirty="0"/>
              <a:t>support services</a:t>
            </a:r>
            <a:r>
              <a:rPr lang="en-US" sz="2000" dirty="0"/>
              <a:t>, such as National Trade Promotion </a:t>
            </a:r>
            <a:r>
              <a:rPr lang="en-US" sz="2000" dirty="0" smtClean="0"/>
              <a:t>Agencies</a:t>
            </a:r>
          </a:p>
          <a:p>
            <a:pPr marL="0" indent="0">
              <a:spcBef>
                <a:spcPts val="600"/>
              </a:spcBef>
            </a:pPr>
            <a:r>
              <a:rPr lang="en-US" sz="2000" b="1" dirty="0" smtClean="0"/>
              <a:t>- Industry associations</a:t>
            </a:r>
          </a:p>
          <a:p>
            <a:pPr marL="0" indent="0">
              <a:spcBef>
                <a:spcPts val="600"/>
              </a:spcBef>
            </a:pPr>
            <a:r>
              <a:rPr lang="en-US" sz="2000" b="1" dirty="0"/>
              <a:t>- Media</a:t>
            </a:r>
          </a:p>
          <a:p>
            <a:pPr>
              <a:spcBef>
                <a:spcPts val="600"/>
              </a:spcBef>
              <a:buFontTx/>
              <a:buChar char="-"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11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Content type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Information services 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- Market </a:t>
            </a:r>
            <a:r>
              <a:rPr lang="en-US" sz="2000" dirty="0"/>
              <a:t>entry </a:t>
            </a:r>
            <a:r>
              <a:rPr lang="en-US" sz="2000" dirty="0" smtClean="0"/>
              <a:t>conditions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- SPS regulation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- Reports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 smtClean="0"/>
              <a:t>Expert </a:t>
            </a:r>
            <a:r>
              <a:rPr lang="en-US" sz="2000" b="1" dirty="0"/>
              <a:t>advice 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    - Webinars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    - Listings of IPR Helpdesks and other EU-funded projects providing advice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201" y="4509120"/>
            <a:ext cx="923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0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Content type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Network of </a:t>
            </a:r>
            <a:r>
              <a:rPr lang="en-US" sz="2000" b="1" dirty="0" err="1" smtClean="0"/>
              <a:t>agri</a:t>
            </a:r>
            <a:r>
              <a:rPr lang="en-US" sz="2000" b="1" dirty="0" smtClean="0"/>
              <a:t>-food </a:t>
            </a:r>
            <a:r>
              <a:rPr lang="en-US" sz="2000" b="1" dirty="0"/>
              <a:t>exporters 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Find </a:t>
            </a:r>
            <a:r>
              <a:rPr lang="en-US" sz="2000" dirty="0"/>
              <a:t>a project partner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Advice for potential beneficiaries of EU-funding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Submission guidelines and other relevant information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Database of EU-funded projects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- Webinars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 smtClean="0"/>
              <a:t>- FAQs</a:t>
            </a:r>
            <a:endParaRPr lang="en-US" sz="2000" dirty="0"/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54491"/>
            <a:ext cx="1080120" cy="107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43433"/>
            <a:ext cx="1827076" cy="12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>
                <a:hlinkClick r:id="rId2"/>
              </a:rPr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187277"/>
            <a:ext cx="782955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>
                <a:hlinkClick r:id="rId2"/>
              </a:rPr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875274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8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58" y="2188562"/>
            <a:ext cx="7329950" cy="44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339999"/>
            <a:ext cx="8585200" cy="504825"/>
          </a:xfrm>
        </p:spPr>
        <p:txBody>
          <a:bodyPr/>
          <a:lstStyle/>
          <a:p>
            <a:r>
              <a:rPr lang="en-AU" sz="2400" dirty="0"/>
              <a:t>Content of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7560840" cy="4752528"/>
          </a:xfrm>
        </p:spPr>
        <p:txBody>
          <a:bodyPr/>
          <a:lstStyle/>
          <a:p>
            <a:pPr marL="457200" indent="-457200">
              <a:buClr>
                <a:srgbClr val="42A62A"/>
              </a:buClr>
              <a:buAutoNum type="arabicPeriod"/>
            </a:pPr>
            <a:r>
              <a:rPr lang="en-AU" sz="2400" b="1" dirty="0" smtClean="0"/>
              <a:t>Technical support services: legal basis</a:t>
            </a:r>
          </a:p>
          <a:p>
            <a:pPr marL="457200" indent="-457200">
              <a:buClr>
                <a:srgbClr val="42A62A"/>
              </a:buClr>
              <a:buAutoNum type="arabicPeriod"/>
            </a:pPr>
            <a:r>
              <a:rPr lang="en-GB" sz="2400" b="1" dirty="0" smtClean="0"/>
              <a:t>Website, reports and events </a:t>
            </a:r>
          </a:p>
          <a:p>
            <a:pPr marL="457200" indent="-457200">
              <a:buClr>
                <a:srgbClr val="42A62A"/>
              </a:buClr>
              <a:buAutoNum type="arabicPeriod"/>
            </a:pPr>
            <a:r>
              <a:rPr lang="fr-FR" sz="2400" b="1" dirty="0" smtClean="0"/>
              <a:t>EU agri-</a:t>
            </a:r>
            <a:r>
              <a:rPr lang="fr-FR" sz="2400" b="1" dirty="0" err="1" smtClean="0"/>
              <a:t>food</a:t>
            </a:r>
            <a:r>
              <a:rPr lang="fr-FR" sz="2400" b="1" dirty="0" smtClean="0"/>
              <a:t> promotion portal: </a:t>
            </a:r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fr-FR" sz="2400" dirty="0" err="1" smtClean="0"/>
              <a:t>origin</a:t>
            </a:r>
            <a:endParaRPr lang="fr-FR" sz="2400" dirty="0" smtClean="0"/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fr-FR" sz="2400" dirty="0" smtClean="0"/>
              <a:t>objectives </a:t>
            </a:r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fr-FR" sz="2400" dirty="0" err="1" smtClean="0"/>
              <a:t>target</a:t>
            </a:r>
            <a:r>
              <a:rPr lang="fr-FR" sz="2400" dirty="0" smtClean="0"/>
              <a:t> audience </a:t>
            </a:r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fr-FR" sz="2400" dirty="0" err="1" smtClean="0"/>
              <a:t>multipliers</a:t>
            </a:r>
            <a:r>
              <a:rPr lang="fr-FR" sz="2400" dirty="0" smtClean="0"/>
              <a:t> / </a:t>
            </a:r>
            <a:r>
              <a:rPr lang="fr-FR" sz="2400" dirty="0" err="1" smtClean="0"/>
              <a:t>partners</a:t>
            </a:r>
            <a:endParaRPr lang="fr-FR" sz="2400" dirty="0" smtClean="0"/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r>
              <a:rPr lang="fr-FR" sz="2400" dirty="0" smtClean="0"/>
              <a:t>content type and sections</a:t>
            </a:r>
            <a:endParaRPr lang="en-GB" sz="2400" dirty="0" smtClean="0"/>
          </a:p>
          <a:p>
            <a:pPr marL="0" indent="0">
              <a:buClr>
                <a:srgbClr val="42A62A"/>
              </a:buClr>
            </a:pPr>
            <a:r>
              <a:rPr lang="fr-FR" sz="2400" b="1" dirty="0" smtClean="0"/>
              <a:t>4. </a:t>
            </a:r>
            <a:r>
              <a:rPr lang="fr-FR" sz="2400" b="1" dirty="0" err="1" smtClean="0"/>
              <a:t>Registered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users</a:t>
            </a:r>
            <a:endParaRPr lang="fr-FR" sz="2400" b="1" dirty="0" smtClean="0"/>
          </a:p>
          <a:p>
            <a:pPr marL="0" indent="0">
              <a:buClr>
                <a:srgbClr val="42A62A"/>
              </a:buClr>
            </a:pPr>
            <a:r>
              <a:rPr lang="fr-FR" sz="2400" b="1" dirty="0" smtClean="0"/>
              <a:t>5. </a:t>
            </a:r>
            <a:r>
              <a:rPr lang="fr-FR" sz="2400" b="1" dirty="0" err="1" smtClean="0"/>
              <a:t>Coming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soon</a:t>
            </a:r>
            <a:endParaRPr lang="fr-FR" sz="2400" b="1" dirty="0"/>
          </a:p>
          <a:p>
            <a:pPr marL="0" indent="0">
              <a:buClr>
                <a:srgbClr val="42A62A"/>
              </a:buClr>
            </a:pPr>
            <a:endParaRPr lang="en-AU" sz="2400" dirty="0" smtClean="0"/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>
              <a:buClr>
                <a:srgbClr val="42A62A"/>
              </a:buClr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230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53" y="2180338"/>
            <a:ext cx="6383807" cy="45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0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96" y="2204864"/>
            <a:ext cx="6477056" cy="438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0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5601"/>
            <a:ext cx="6345707" cy="422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2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2332459"/>
            <a:ext cx="72104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614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42044" cy="423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1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2348880"/>
            <a:ext cx="8964487" cy="37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902" y="2132856"/>
            <a:ext cx="6106442" cy="472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5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2318615"/>
            <a:ext cx="8748464" cy="348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07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dirty="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2278853"/>
            <a:ext cx="8460432" cy="431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0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Sub</a:t>
            </a:r>
            <a:r>
              <a:rPr lang="fr-LU" sz="2400" smtClean="0"/>
              <a:t>-sections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2324351"/>
            <a:ext cx="8892480" cy="384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0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060848"/>
            <a:ext cx="7837512" cy="504825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fr-LU" sz="4400" dirty="0" smtClean="0"/>
              <a:t>TECHNICAL SUPPORT SERVICES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13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Sections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en-US" sz="2000" b="1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" y="2492896"/>
            <a:ext cx="9054421" cy="381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Registered</a:t>
            </a:r>
            <a:r>
              <a:rPr lang="fr-LU" sz="2400" dirty="0" smtClean="0"/>
              <a:t> </a:t>
            </a:r>
            <a:r>
              <a:rPr lang="fr-LU" sz="2400" dirty="0" err="1" smtClean="0"/>
              <a:t>users</a:t>
            </a:r>
            <a:r>
              <a:rPr lang="fr-LU" sz="2400" dirty="0" smtClean="0"/>
              <a:t> 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13856"/>
            <a:ext cx="4571855" cy="30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76872"/>
            <a:ext cx="27146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08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Do not miss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smtClean="0"/>
              <a:t>Newsletters – EU </a:t>
            </a:r>
            <a:r>
              <a:rPr lang="fr-FR" sz="2000" b="1" dirty="0" err="1" smtClean="0"/>
              <a:t>Agripromo</a:t>
            </a:r>
            <a:r>
              <a:rPr lang="fr-FR" sz="2000" b="1" dirty="0" smtClean="0"/>
              <a:t> news</a:t>
            </a:r>
          </a:p>
          <a:p>
            <a:pPr marL="0" indent="0">
              <a:buNone/>
            </a:pPr>
            <a:endParaRPr lang="fr-FR" sz="2000" b="1" dirty="0" smtClean="0"/>
          </a:p>
          <a:p>
            <a:pPr marL="0" indent="0">
              <a:buNone/>
            </a:pPr>
            <a:r>
              <a:rPr lang="fr-FR" sz="2000" u="sng" dirty="0" err="1" smtClean="0"/>
              <a:t>Featuring</a:t>
            </a:r>
            <a:r>
              <a:rPr lang="fr-FR" sz="2000" u="sng" dirty="0" smtClean="0"/>
              <a:t>:</a:t>
            </a:r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Latest</a:t>
            </a:r>
            <a:r>
              <a:rPr lang="fr-FR" sz="2000" dirty="0" smtClean="0"/>
              <a:t> news</a:t>
            </a:r>
          </a:p>
          <a:p>
            <a:pPr>
              <a:buFontTx/>
              <a:buChar char="-"/>
            </a:pPr>
            <a:r>
              <a:rPr lang="fr-FR" sz="2000" dirty="0" smtClean="0"/>
              <a:t>- Information on open calls</a:t>
            </a:r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Exporter's</a:t>
            </a:r>
            <a:r>
              <a:rPr lang="fr-FR" sz="2000" dirty="0" smtClean="0"/>
              <a:t> corner</a:t>
            </a:r>
          </a:p>
          <a:p>
            <a:pPr>
              <a:buFontTx/>
              <a:buChar char="-"/>
            </a:pPr>
            <a:r>
              <a:rPr lang="fr-FR" sz="2000" dirty="0" smtClean="0"/>
              <a:t>- Events </a:t>
            </a:r>
            <a:r>
              <a:rPr lang="fr-FR" sz="2000" dirty="0" err="1" smtClean="0"/>
              <a:t>calendar</a:t>
            </a: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- Best practices</a:t>
            </a:r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115" y="2060848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03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Help us </a:t>
            </a:r>
            <a:r>
              <a:rPr lang="fr-LU" sz="2400" dirty="0" err="1" smtClean="0"/>
              <a:t>promote</a:t>
            </a:r>
            <a:r>
              <a:rPr lang="fr-LU" sz="2400" dirty="0" smtClean="0"/>
              <a:t> the portal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852936"/>
            <a:ext cx="8582025" cy="2088109"/>
          </a:xfrm>
        </p:spPr>
        <p:txBody>
          <a:bodyPr/>
          <a:lstStyle/>
          <a:p>
            <a:pPr>
              <a:buFontTx/>
              <a:buChar char="-"/>
            </a:pPr>
            <a:r>
              <a:rPr lang="fr-FR" sz="2000" dirty="0" smtClean="0"/>
              <a:t>- Information </a:t>
            </a:r>
            <a:r>
              <a:rPr lang="fr-FR" sz="2000" dirty="0" err="1" smtClean="0"/>
              <a:t>provided</a:t>
            </a:r>
            <a:r>
              <a:rPr lang="fr-FR" sz="2000" dirty="0" smtClean="0"/>
              <a:t> on </a:t>
            </a:r>
            <a:r>
              <a:rPr lang="fr-FR" sz="2000" dirty="0" err="1" smtClean="0"/>
              <a:t>your</a:t>
            </a:r>
            <a:r>
              <a:rPr lang="fr-FR" sz="2000" dirty="0" smtClean="0"/>
              <a:t> </a:t>
            </a:r>
            <a:r>
              <a:rPr lang="fr-FR" sz="2000" dirty="0" err="1" smtClean="0"/>
              <a:t>websites</a:t>
            </a: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- Social media</a:t>
            </a:r>
          </a:p>
          <a:p>
            <a:pPr>
              <a:buFontTx/>
              <a:buChar char="-"/>
            </a:pPr>
            <a:r>
              <a:rPr lang="fr-FR" sz="2000" dirty="0" smtClean="0"/>
              <a:t>- Newsletters/Direct mailing</a:t>
            </a:r>
          </a:p>
          <a:p>
            <a:pPr>
              <a:buFontTx/>
              <a:buChar char="-"/>
            </a:pPr>
            <a:r>
              <a:rPr lang="fr-FR" sz="2000" dirty="0" smtClean="0"/>
              <a:t>- Events, </a:t>
            </a:r>
            <a:r>
              <a:rPr lang="fr-FR" sz="2000" dirty="0" err="1" smtClean="0"/>
              <a:t>at</a:t>
            </a:r>
            <a:r>
              <a:rPr lang="fr-FR" sz="2000" dirty="0" smtClean="0"/>
              <a:t> national and </a:t>
            </a:r>
            <a:r>
              <a:rPr lang="fr-FR" sz="2000" dirty="0" err="1" smtClean="0"/>
              <a:t>regional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Prezi</a:t>
            </a:r>
            <a:endParaRPr lang="fr-FR" sz="2000" dirty="0" smtClean="0"/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Other</a:t>
            </a:r>
            <a:endParaRPr lang="fr-FR" sz="2000" dirty="0" smtClean="0"/>
          </a:p>
          <a:p>
            <a:pPr>
              <a:buFontTx/>
              <a:buChar char="-"/>
            </a:pPr>
            <a:endParaRPr lang="fr-FR" sz="2000" dirty="0"/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  <p:sp>
        <p:nvSpPr>
          <p:cNvPr id="5" name="AutoShape 2" descr="Image result for webinars icon gre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Latest</a:t>
            </a:r>
            <a:r>
              <a:rPr lang="fr-LU" sz="2400" dirty="0" smtClean="0"/>
              <a:t> </a:t>
            </a:r>
            <a:r>
              <a:rPr lang="fr-LU" sz="2400" dirty="0" err="1" smtClean="0"/>
              <a:t>webinar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852936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 smtClean="0"/>
              <a:t>Webinars</a:t>
            </a:r>
            <a:endParaRPr lang="fr-FR" sz="2000" b="1" dirty="0" smtClean="0"/>
          </a:p>
          <a:p>
            <a:pPr marL="0" indent="0">
              <a:buNone/>
            </a:pPr>
            <a:endParaRPr lang="fr-FR" sz="2000" b="1" dirty="0" smtClean="0"/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Visuals</a:t>
            </a:r>
            <a:r>
              <a:rPr lang="fr-FR" sz="2000" dirty="0" smtClean="0"/>
              <a:t> in </a:t>
            </a:r>
            <a:r>
              <a:rPr lang="fr-FR" sz="2000" dirty="0" err="1" smtClean="0"/>
              <a:t>co-funded</a:t>
            </a:r>
            <a:r>
              <a:rPr lang="fr-FR" sz="2000" dirty="0" smtClean="0"/>
              <a:t> </a:t>
            </a:r>
            <a:r>
              <a:rPr lang="fr-FR" sz="2000" dirty="0" err="1" smtClean="0"/>
              <a:t>proposals</a:t>
            </a:r>
            <a:r>
              <a:rPr lang="fr-FR" sz="2000" dirty="0" smtClean="0"/>
              <a:t>: 29 June 2017</a:t>
            </a:r>
            <a:endParaRPr lang="fr-FR" sz="2000" dirty="0"/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  <p:sp>
        <p:nvSpPr>
          <p:cNvPr id="5" name="AutoShape 2" descr="Image result for webinars icon gre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23" y="1196752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46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Coming</a:t>
            </a:r>
            <a:r>
              <a:rPr lang="fr-LU" sz="2400" dirty="0" smtClean="0"/>
              <a:t> </a:t>
            </a:r>
            <a:r>
              <a:rPr lang="fr-LU" sz="2400" dirty="0" err="1" smtClean="0"/>
              <a:t>soon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852936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 smtClean="0"/>
              <a:t>Market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Handbooks</a:t>
            </a:r>
            <a:endParaRPr lang="fr-FR" sz="2000" b="1" dirty="0" smtClean="0"/>
          </a:p>
          <a:p>
            <a:pPr marL="0" indent="0">
              <a:buNone/>
            </a:pPr>
            <a:endParaRPr lang="fr-FR" sz="2000" b="1" dirty="0" smtClean="0"/>
          </a:p>
          <a:p>
            <a:pPr>
              <a:buFontTx/>
              <a:buChar char="-"/>
            </a:pPr>
            <a:r>
              <a:rPr lang="fr-FR" sz="2000" dirty="0" smtClean="0"/>
              <a:t>- Iran and </a:t>
            </a:r>
            <a:r>
              <a:rPr lang="fr-FR" sz="2000" dirty="0" err="1" smtClean="0"/>
              <a:t>Saudi</a:t>
            </a:r>
            <a:r>
              <a:rPr lang="fr-FR" sz="2000" dirty="0" smtClean="0"/>
              <a:t> </a:t>
            </a:r>
            <a:r>
              <a:rPr lang="fr-FR" sz="2000" dirty="0" err="1" smtClean="0"/>
              <a:t>Arabia</a:t>
            </a:r>
            <a:r>
              <a:rPr lang="fr-FR" sz="2000" dirty="0" smtClean="0"/>
              <a:t> (in </a:t>
            </a:r>
            <a:r>
              <a:rPr lang="fr-FR" sz="2000" dirty="0" err="1" smtClean="0"/>
              <a:t>advance</a:t>
            </a:r>
            <a:r>
              <a:rPr lang="fr-FR" sz="2000" dirty="0" smtClean="0"/>
              <a:t> to the HLM)</a:t>
            </a:r>
          </a:p>
          <a:p>
            <a:pPr>
              <a:buFontTx/>
              <a:buChar char="-"/>
            </a:pPr>
            <a:endParaRPr lang="fr-FR" sz="2000" dirty="0"/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  <p:sp>
        <p:nvSpPr>
          <p:cNvPr id="5" name="AutoShape 2" descr="Image result for webinars icon gre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5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New services – for discussion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852936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 smtClean="0"/>
              <a:t>Other</a:t>
            </a:r>
            <a:r>
              <a:rPr lang="fr-FR" sz="2000" b="1" dirty="0" smtClean="0"/>
              <a:t> services</a:t>
            </a:r>
          </a:p>
          <a:p>
            <a:pPr>
              <a:buFontTx/>
              <a:buChar char="-"/>
            </a:pPr>
            <a:r>
              <a:rPr lang="fr-FR" sz="2000" dirty="0" smtClean="0"/>
              <a:t>- </a:t>
            </a:r>
            <a:r>
              <a:rPr lang="fr-FR" sz="2000" dirty="0" err="1" smtClean="0"/>
              <a:t>Structured</a:t>
            </a:r>
            <a:r>
              <a:rPr lang="fr-FR" sz="2000" dirty="0" smtClean="0"/>
              <a:t> match-</a:t>
            </a:r>
            <a:r>
              <a:rPr lang="fr-FR" sz="2000" dirty="0" err="1" smtClean="0"/>
              <a:t>making</a:t>
            </a:r>
            <a:r>
              <a:rPr lang="fr-FR" sz="2000" dirty="0" smtClean="0"/>
              <a:t> </a:t>
            </a:r>
            <a:r>
              <a:rPr lang="fr-FR" sz="2000" dirty="0" err="1" smtClean="0"/>
              <a:t>event</a:t>
            </a:r>
            <a:r>
              <a:rPr lang="fr-FR" sz="2000" dirty="0" smtClean="0"/>
              <a:t> as part of </a:t>
            </a:r>
            <a:r>
              <a:rPr lang="fr-FR" sz="2000" b="1" dirty="0" smtClean="0"/>
              <a:t>info </a:t>
            </a:r>
            <a:r>
              <a:rPr lang="fr-FR" sz="2000" b="1" dirty="0" err="1" smtClean="0"/>
              <a:t>day</a:t>
            </a:r>
            <a:r>
              <a:rPr lang="fr-FR" sz="2000" b="1" dirty="0" smtClean="0"/>
              <a:t> 2018</a:t>
            </a:r>
            <a:r>
              <a:rPr lang="fr-FR" sz="2000" dirty="0" smtClean="0"/>
              <a:t>, to </a:t>
            </a:r>
            <a:r>
              <a:rPr lang="fr-FR" sz="2000" dirty="0" err="1" smtClean="0"/>
              <a:t>increase</a:t>
            </a:r>
            <a:r>
              <a:rPr lang="fr-FR" sz="2000" dirty="0" smtClean="0"/>
              <a:t> the </a:t>
            </a:r>
            <a:r>
              <a:rPr lang="fr-FR" sz="2000" dirty="0" err="1" smtClean="0"/>
              <a:t>number</a:t>
            </a:r>
            <a:r>
              <a:rPr lang="fr-FR" sz="2000" dirty="0" smtClean="0"/>
              <a:t> of multi-</a:t>
            </a:r>
            <a:r>
              <a:rPr lang="fr-FR" sz="2000" dirty="0" err="1" smtClean="0"/>
              <a:t>applicant</a:t>
            </a:r>
            <a:r>
              <a:rPr lang="fr-FR" sz="2000" dirty="0" smtClean="0"/>
              <a:t> </a:t>
            </a:r>
            <a:r>
              <a:rPr lang="fr-FR" sz="2000" dirty="0" err="1" smtClean="0"/>
              <a:t>proposals</a:t>
            </a:r>
            <a:r>
              <a:rPr lang="fr-FR" sz="2000" dirty="0" smtClean="0"/>
              <a:t> (</a:t>
            </a:r>
            <a:r>
              <a:rPr lang="fr-FR" sz="2000" dirty="0" err="1" smtClean="0"/>
              <a:t>both</a:t>
            </a:r>
            <a:r>
              <a:rPr lang="fr-FR" sz="2000" dirty="0" smtClean="0"/>
              <a:t> for simple and multi programmes)</a:t>
            </a:r>
          </a:p>
          <a:p>
            <a:pPr>
              <a:buFontTx/>
              <a:buChar char="-"/>
            </a:pPr>
            <a:r>
              <a:rPr lang="fr-FR" sz="2000" dirty="0" smtClean="0"/>
              <a:t>- Future </a:t>
            </a:r>
            <a:r>
              <a:rPr lang="fr-FR" sz="2000" dirty="0" err="1" smtClean="0"/>
              <a:t>webinars</a:t>
            </a:r>
            <a:r>
              <a:rPr lang="fr-FR" sz="2000" dirty="0" smtClean="0"/>
              <a:t> and online </a:t>
            </a:r>
            <a:r>
              <a:rPr lang="fr-FR" sz="2000" dirty="0" err="1" smtClean="0"/>
              <a:t>tutorials</a:t>
            </a:r>
            <a:r>
              <a:rPr lang="fr-FR" sz="2000" dirty="0" smtClean="0"/>
              <a:t>: </a:t>
            </a:r>
            <a:r>
              <a:rPr lang="fr-FR" sz="2000" dirty="0" err="1" smtClean="0"/>
              <a:t>eligible</a:t>
            </a:r>
            <a:r>
              <a:rPr lang="fr-FR" sz="2000" dirty="0" smtClean="0"/>
              <a:t> organisations, </a:t>
            </a:r>
            <a:r>
              <a:rPr lang="fr-FR" sz="2000" dirty="0" err="1" smtClean="0"/>
              <a:t>eligible</a:t>
            </a:r>
            <a:r>
              <a:rPr lang="fr-FR" sz="2000" dirty="0" smtClean="0"/>
              <a:t> </a:t>
            </a:r>
            <a:r>
              <a:rPr lang="fr-FR" sz="2000" dirty="0" err="1" smtClean="0"/>
              <a:t>products</a:t>
            </a:r>
            <a:r>
              <a:rPr lang="fr-FR" sz="2000" dirty="0" smtClean="0"/>
              <a:t>, </a:t>
            </a:r>
            <a:r>
              <a:rPr lang="fr-FR" sz="2000" dirty="0" err="1" smtClean="0"/>
              <a:t>eligible</a:t>
            </a:r>
            <a:r>
              <a:rPr lang="fr-FR" sz="2000" dirty="0" smtClean="0"/>
              <a:t> </a:t>
            </a:r>
            <a:r>
              <a:rPr lang="fr-FR" sz="2000" dirty="0" err="1" smtClean="0"/>
              <a:t>costs</a:t>
            </a:r>
            <a:r>
              <a:rPr lang="fr-FR" sz="2000" dirty="0" smtClean="0"/>
              <a:t> etc. Suggestions </a:t>
            </a:r>
            <a:r>
              <a:rPr lang="fr-FR" sz="2000" dirty="0" err="1" smtClean="0"/>
              <a:t>welcome</a:t>
            </a:r>
            <a:r>
              <a:rPr lang="fr-FR" sz="2000" dirty="0" smtClean="0"/>
              <a:t>.</a:t>
            </a:r>
          </a:p>
          <a:p>
            <a:pPr>
              <a:buFontTx/>
              <a:buChar char="-"/>
            </a:pPr>
            <a:endParaRPr lang="fr-FR" sz="2000" dirty="0"/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  <p:sp>
        <p:nvSpPr>
          <p:cNvPr id="5" name="AutoShape 2" descr="Image result for webinars icon gre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3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Feedback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37</a:t>
            </a:fld>
            <a:endParaRPr lang="en-GB" dirty="0"/>
          </a:p>
        </p:txBody>
      </p:sp>
      <p:sp>
        <p:nvSpPr>
          <p:cNvPr id="5" name="AutoShape 2" descr="Image result for webinars icon gre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08" y="3827487"/>
            <a:ext cx="28194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49105"/>
            <a:ext cx="28194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32631" y="2285256"/>
            <a:ext cx="8582025" cy="135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fr-FR" sz="2000" b="0" kern="0" dirty="0" smtClean="0"/>
              <a:t>Help us </a:t>
            </a:r>
            <a:r>
              <a:rPr lang="fr-FR" sz="2000" b="0" kern="0" dirty="0" err="1" smtClean="0"/>
              <a:t>improve</a:t>
            </a:r>
            <a:r>
              <a:rPr lang="fr-FR" sz="2000" b="0" kern="0" dirty="0" smtClean="0"/>
              <a:t> the portal. </a:t>
            </a:r>
            <a:r>
              <a:rPr lang="fr-FR" sz="2000" b="0" kern="0" dirty="0" err="1" smtClean="0"/>
              <a:t>We</a:t>
            </a:r>
            <a:r>
              <a:rPr lang="fr-FR" sz="2000" b="0" kern="0" dirty="0" smtClean="0"/>
              <a:t> look </a:t>
            </a:r>
            <a:r>
              <a:rPr lang="fr-FR" sz="2000" b="0" kern="0" dirty="0" err="1" smtClean="0"/>
              <a:t>forward</a:t>
            </a:r>
            <a:r>
              <a:rPr lang="fr-FR" sz="2000" b="0" kern="0" dirty="0" smtClean="0"/>
              <a:t> to </a:t>
            </a:r>
            <a:r>
              <a:rPr lang="fr-FR" sz="2000" b="0" kern="0" dirty="0" err="1" smtClean="0"/>
              <a:t>hearing</a:t>
            </a:r>
            <a:r>
              <a:rPr lang="fr-FR" sz="2000" b="0" kern="0" dirty="0" smtClean="0"/>
              <a:t> </a:t>
            </a:r>
            <a:r>
              <a:rPr lang="fr-FR" sz="2000" b="0" kern="0" dirty="0" err="1" smtClean="0"/>
              <a:t>from</a:t>
            </a:r>
            <a:r>
              <a:rPr lang="fr-FR" sz="2000" b="0" kern="0" dirty="0" smtClean="0"/>
              <a:t> </a:t>
            </a:r>
            <a:r>
              <a:rPr lang="fr-FR" sz="2000" b="0" kern="0" dirty="0" err="1" smtClean="0"/>
              <a:t>you</a:t>
            </a:r>
            <a:r>
              <a:rPr lang="fr-FR" sz="2000" b="0" kern="0" dirty="0" smtClean="0"/>
              <a:t>.</a:t>
            </a:r>
          </a:p>
          <a:p>
            <a:pPr marL="0" indent="0"/>
            <a:r>
              <a:rPr lang="en-US" sz="2000" b="0" kern="0" dirty="0" smtClean="0"/>
              <a:t>- </a:t>
            </a:r>
            <a:r>
              <a:rPr lang="en-US" sz="2000" b="0" kern="0" dirty="0"/>
              <a:t>Stakeholder survey: feedback on the portal and services and input for new </a:t>
            </a:r>
            <a:r>
              <a:rPr lang="en-US" sz="2000" b="0" kern="0" dirty="0" smtClean="0"/>
              <a:t>services</a:t>
            </a:r>
            <a:endParaRPr lang="en-US" sz="2000" b="0" kern="0" dirty="0"/>
          </a:p>
        </p:txBody>
      </p:sp>
    </p:spTree>
    <p:extLst>
      <p:ext uri="{BB962C8B-B14F-4D97-AF65-F5344CB8AC3E}">
        <p14:creationId xmlns:p14="http://schemas.microsoft.com/office/powerpoint/2010/main" val="31418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585200" cy="504825"/>
          </a:xfrm>
        </p:spPr>
        <p:txBody>
          <a:bodyPr/>
          <a:lstStyle/>
          <a:p>
            <a:r>
              <a:rPr lang="en-GB" dirty="0" smtClean="0"/>
              <a:t>Visit: </a:t>
            </a:r>
            <a:r>
              <a:rPr lang="en-GB" b="0" dirty="0" smtClean="0">
                <a:solidFill>
                  <a:srgbClr val="0F5494"/>
                </a:solidFill>
              </a:rPr>
              <a:t>www.agripromotion.eu</a:t>
            </a:r>
            <a:endParaRPr lang="en-GB" b="0" dirty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38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51520" y="4221088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Follow us on social media: </a:t>
            </a:r>
            <a:r>
              <a:rPr lang="en-GB" b="0" kern="0" dirty="0" smtClean="0">
                <a:solidFill>
                  <a:srgbClr val="0F5494"/>
                </a:solidFill>
              </a:rPr>
              <a:t>#</a:t>
            </a:r>
            <a:r>
              <a:rPr lang="en-GB" b="0" kern="0" dirty="0" err="1" smtClean="0">
                <a:solidFill>
                  <a:srgbClr val="0F5494"/>
                </a:solidFill>
              </a:rPr>
              <a:t>EUAgriPromo</a:t>
            </a:r>
            <a:r>
              <a:rPr lang="en-GB" b="0" kern="0" dirty="0" smtClean="0">
                <a:solidFill>
                  <a:srgbClr val="0F5494"/>
                </a:solidFill>
              </a:rPr>
              <a:t> </a:t>
            </a:r>
            <a:endParaRPr lang="en-GB" b="0" kern="0" dirty="0">
              <a:solidFill>
                <a:srgbClr val="0F549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03920" y="3356992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Contact us at: </a:t>
            </a:r>
            <a:r>
              <a:rPr lang="en-GB" b="0" kern="0" dirty="0" smtClean="0">
                <a:solidFill>
                  <a:srgbClr val="0F5494"/>
                </a:solidFill>
              </a:rPr>
              <a:t>chafea-agriportal@ec.europa.eu</a:t>
            </a:r>
            <a:endParaRPr lang="en-GB" b="0" kern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0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585200" cy="504825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39</a:t>
            </a:fld>
            <a:endParaRPr lang="en-GB" dirty="0"/>
          </a:p>
        </p:txBody>
      </p:sp>
      <p:pic>
        <p:nvPicPr>
          <p:cNvPr id="7" name="Picture 2" descr="C:\Users\THISSMA\AppData\Local\Microsoft\Windows\Temporary Internet Files\Content.Outlook\GPZ7LADV\ENJO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16832"/>
            <a:ext cx="2146153" cy="390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64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en-AU" sz="2400" dirty="0" smtClean="0"/>
              <a:t>Legal basis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48544"/>
            <a:ext cx="8582025" cy="2088109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fr-LU" sz="2400" dirty="0" err="1"/>
              <a:t>Regulation</a:t>
            </a:r>
            <a:r>
              <a:rPr lang="fr-LU" sz="2400" dirty="0"/>
              <a:t> (EU) No 1144/2014 of the </a:t>
            </a:r>
            <a:r>
              <a:rPr lang="fr-LU" sz="2400" dirty="0" err="1"/>
              <a:t>European</a:t>
            </a:r>
            <a:r>
              <a:rPr lang="fr-LU" sz="2400" dirty="0"/>
              <a:t> </a:t>
            </a:r>
            <a:r>
              <a:rPr lang="fr-LU" sz="2400" dirty="0" err="1"/>
              <a:t>Parliament</a:t>
            </a:r>
            <a:r>
              <a:rPr lang="fr-LU" sz="2400" dirty="0"/>
              <a:t> and of the Council of 22 </a:t>
            </a:r>
            <a:r>
              <a:rPr lang="fr-LU" sz="2400" dirty="0" err="1"/>
              <a:t>October</a:t>
            </a:r>
            <a:r>
              <a:rPr lang="fr-LU" sz="2400" dirty="0"/>
              <a:t> 2014</a:t>
            </a:r>
          </a:p>
          <a:p>
            <a:pPr marL="0" indent="0">
              <a:spcBef>
                <a:spcPts val="1200"/>
              </a:spcBef>
              <a:buNone/>
            </a:pPr>
            <a:endParaRPr lang="en-GB" sz="2400" dirty="0"/>
          </a:p>
          <a:p>
            <a:pPr marL="0" indent="0">
              <a:buNone/>
            </a:pPr>
            <a:r>
              <a:rPr lang="fr-LU" sz="2400" b="1" dirty="0"/>
              <a:t>on information provision and promotion </a:t>
            </a:r>
            <a:r>
              <a:rPr lang="fr-LU" sz="2400" b="1" dirty="0" err="1"/>
              <a:t>measures</a:t>
            </a:r>
            <a:r>
              <a:rPr lang="fr-LU" sz="2400" b="1" dirty="0"/>
              <a:t> </a:t>
            </a:r>
            <a:r>
              <a:rPr lang="fr-LU" sz="2400" b="1" dirty="0" err="1"/>
              <a:t>concerning</a:t>
            </a:r>
            <a:r>
              <a:rPr lang="fr-LU" sz="2400" b="1" dirty="0"/>
              <a:t> agricultural </a:t>
            </a:r>
            <a:r>
              <a:rPr lang="fr-LU" sz="2400" b="1" dirty="0" err="1"/>
              <a:t>products</a:t>
            </a:r>
            <a:r>
              <a:rPr lang="fr-LU" sz="2400" b="1" dirty="0"/>
              <a:t> </a:t>
            </a:r>
            <a:r>
              <a:rPr lang="fr-LU" sz="2400" b="1" dirty="0" err="1"/>
              <a:t>implemented</a:t>
            </a:r>
            <a:r>
              <a:rPr lang="fr-LU" sz="2400" b="1" dirty="0"/>
              <a:t> in the </a:t>
            </a:r>
            <a:r>
              <a:rPr lang="fr-LU" sz="2400" b="1" dirty="0" err="1"/>
              <a:t>internal</a:t>
            </a:r>
            <a:r>
              <a:rPr lang="fr-LU" sz="2400" b="1" dirty="0"/>
              <a:t> </a:t>
            </a:r>
            <a:r>
              <a:rPr lang="fr-LU" sz="2400" b="1" dirty="0" err="1"/>
              <a:t>market</a:t>
            </a:r>
            <a:r>
              <a:rPr lang="fr-LU" sz="2400" b="1" dirty="0"/>
              <a:t> and in </a:t>
            </a:r>
            <a:r>
              <a:rPr lang="fr-LU" sz="2400" b="1" dirty="0" err="1"/>
              <a:t>third</a:t>
            </a:r>
            <a:r>
              <a:rPr lang="fr-LU" sz="2400" b="1" dirty="0"/>
              <a:t> countries and </a:t>
            </a:r>
            <a:r>
              <a:rPr lang="fr-LU" sz="2400" b="1" dirty="0" err="1"/>
              <a:t>repealing</a:t>
            </a:r>
            <a:r>
              <a:rPr lang="fr-LU" sz="2400" b="1" dirty="0"/>
              <a:t> Council </a:t>
            </a:r>
            <a:r>
              <a:rPr lang="fr-LU" sz="2400" b="1" dirty="0" err="1"/>
              <a:t>Regulation</a:t>
            </a:r>
            <a:r>
              <a:rPr lang="fr-LU" sz="2400" b="1" dirty="0"/>
              <a:t> (EC) No 3/2008</a:t>
            </a:r>
            <a:endParaRPr lang="en-GB" sz="2400" b="1" dirty="0"/>
          </a:p>
          <a:p>
            <a:pPr marL="285750" indent="-285750">
              <a:spcBef>
                <a:spcPts val="1200"/>
              </a:spcBef>
              <a:buClr>
                <a:srgbClr val="42A62A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3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en-AU" sz="2400" dirty="0" smtClean="0"/>
              <a:t>Article 9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2. The Commission shall develop technical support services, in particular with a view to: </a:t>
            </a:r>
          </a:p>
          <a:p>
            <a:pPr marL="0" indent="0"/>
            <a:r>
              <a:rPr lang="en-GB" sz="2000" dirty="0" smtClean="0"/>
              <a:t>(a) encouraging </a:t>
            </a:r>
            <a:r>
              <a:rPr lang="en-GB" sz="2000" b="1" dirty="0"/>
              <a:t>awareness of different markets</a:t>
            </a:r>
            <a:r>
              <a:rPr lang="en-GB" sz="2000" dirty="0"/>
              <a:t>, including by means of exploratory business meetings;</a:t>
            </a:r>
          </a:p>
          <a:p>
            <a:pPr marL="0" indent="0">
              <a:buNone/>
            </a:pPr>
            <a:r>
              <a:rPr lang="en-GB" sz="2000" dirty="0"/>
              <a:t> </a:t>
            </a:r>
          </a:p>
          <a:p>
            <a:pPr marL="0" indent="0">
              <a:buNone/>
            </a:pPr>
            <a:r>
              <a:rPr lang="en-GB" sz="2000" dirty="0"/>
              <a:t>(b) maintaining a dynamic </a:t>
            </a:r>
            <a:r>
              <a:rPr lang="en-GB" sz="2000" b="1" dirty="0"/>
              <a:t>professional network </a:t>
            </a:r>
            <a:r>
              <a:rPr lang="en-GB" sz="2000" dirty="0"/>
              <a:t>around information and promotion policy, including providing advice to the sector with regard to the threat of imitation and counterfeit products in third countries; and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(c) improving knowledge of Union rules concerning </a:t>
            </a:r>
            <a:r>
              <a:rPr lang="en-GB" sz="2000" b="1" dirty="0"/>
              <a:t>programme development and implementation</a:t>
            </a:r>
            <a:r>
              <a:rPr lang="en-GB" sz="2000" dirty="0"/>
              <a:t>. </a:t>
            </a:r>
            <a:endParaRPr lang="en-GB" sz="2000" b="1" dirty="0"/>
          </a:p>
          <a:p>
            <a:pPr marL="285750" indent="-285750">
              <a:spcBef>
                <a:spcPts val="1200"/>
              </a:spcBef>
              <a:buClr>
                <a:srgbClr val="42A62A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5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err="1" smtClean="0"/>
              <a:t>Website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1. Develop </a:t>
            </a:r>
            <a:r>
              <a:rPr lang="en-GB" sz="2000" dirty="0"/>
              <a:t>a </a:t>
            </a:r>
            <a:r>
              <a:rPr lang="en-GB" sz="2000" b="1" dirty="0"/>
              <a:t>website </a:t>
            </a:r>
            <a:r>
              <a:rPr lang="en-GB" sz="2000" dirty="0"/>
              <a:t>and </a:t>
            </a:r>
            <a:r>
              <a:rPr lang="en-GB" sz="2000" dirty="0" smtClean="0"/>
              <a:t>networking platform for </a:t>
            </a:r>
            <a:r>
              <a:rPr lang="en-GB" sz="2000" dirty="0"/>
              <a:t>EU </a:t>
            </a:r>
            <a:r>
              <a:rPr lang="en-GB" sz="2000" dirty="0" smtClean="0"/>
              <a:t>stakeholders from </a:t>
            </a:r>
            <a:r>
              <a:rPr lang="en-GB" sz="2000" dirty="0"/>
              <a:t>the agricultural </a:t>
            </a:r>
            <a:r>
              <a:rPr lang="en-GB" sz="2000" dirty="0" smtClean="0"/>
              <a:t>and </a:t>
            </a:r>
            <a:r>
              <a:rPr lang="en-GB" sz="2000" dirty="0"/>
              <a:t>food sector</a:t>
            </a:r>
          </a:p>
          <a:p>
            <a:pPr marL="0" indent="0">
              <a:buNone/>
            </a:pPr>
            <a:endParaRPr lang="fr-LU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7056784" cy="378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11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Reports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LU" sz="2000" dirty="0" smtClean="0"/>
              <a:t>2</a:t>
            </a:r>
            <a:r>
              <a:rPr lang="fr-LU" sz="2000" dirty="0"/>
              <a:t>. </a:t>
            </a:r>
            <a:r>
              <a:rPr lang="fr-LU" sz="2000" dirty="0" err="1"/>
              <a:t>Publish</a:t>
            </a:r>
            <a:r>
              <a:rPr lang="fr-LU" sz="2000" dirty="0"/>
              <a:t> </a:t>
            </a:r>
            <a:r>
              <a:rPr lang="fr-LU" sz="2000" dirty="0" err="1"/>
              <a:t>statistical</a:t>
            </a:r>
            <a:r>
              <a:rPr lang="fr-LU" sz="2000" dirty="0"/>
              <a:t> and </a:t>
            </a:r>
            <a:r>
              <a:rPr lang="fr-LU" sz="2000" dirty="0" err="1"/>
              <a:t>third</a:t>
            </a:r>
            <a:r>
              <a:rPr lang="fr-LU" sz="2000" dirty="0"/>
              <a:t> country </a:t>
            </a:r>
            <a:r>
              <a:rPr lang="fr-LU" sz="2000" b="1" dirty="0"/>
              <a:t>reports</a:t>
            </a:r>
          </a:p>
          <a:p>
            <a:pPr marL="0" indent="0">
              <a:buNone/>
            </a:pPr>
            <a:endParaRPr lang="fr-LU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3068960"/>
            <a:ext cx="2741087" cy="35047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971966"/>
            <a:ext cx="2908871" cy="33843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971966"/>
            <a:ext cx="2880320" cy="355968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605" y="3140968"/>
            <a:ext cx="254690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2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711548"/>
            <a:ext cx="8585200" cy="504825"/>
          </a:xfrm>
        </p:spPr>
        <p:txBody>
          <a:bodyPr/>
          <a:lstStyle/>
          <a:p>
            <a:r>
              <a:rPr lang="fr-LU" sz="2400" dirty="0" smtClean="0"/>
              <a:t>Events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82025" cy="2088109"/>
          </a:xfrm>
        </p:spPr>
        <p:txBody>
          <a:bodyPr/>
          <a:lstStyle/>
          <a:p>
            <a:pPr marL="0" indent="0">
              <a:buNone/>
            </a:pPr>
            <a:r>
              <a:rPr lang="fr-LU" sz="2000" dirty="0" smtClean="0"/>
              <a:t>3</a:t>
            </a:r>
            <a:r>
              <a:rPr lang="fr-LU" sz="2000" dirty="0"/>
              <a:t>. Organise </a:t>
            </a:r>
            <a:r>
              <a:rPr lang="fr-LU" sz="2000" b="1" dirty="0" err="1"/>
              <a:t>events</a:t>
            </a:r>
            <a:r>
              <a:rPr lang="fr-LU" sz="2000" dirty="0"/>
              <a:t>: networking, </a:t>
            </a:r>
            <a:r>
              <a:rPr lang="fr-LU" sz="2000" dirty="0" smtClean="0"/>
              <a:t>information </a:t>
            </a:r>
            <a:r>
              <a:rPr lang="fr-LU" sz="2000" dirty="0" err="1"/>
              <a:t>on</a:t>
            </a:r>
            <a:r>
              <a:rPr lang="fr-LU" sz="2000" dirty="0"/>
              <a:t> EU </a:t>
            </a:r>
            <a:r>
              <a:rPr lang="fr-LU" sz="2000" dirty="0" err="1"/>
              <a:t>funding</a:t>
            </a:r>
            <a:r>
              <a:rPr lang="fr-LU" sz="2000" dirty="0"/>
              <a:t>, IP protection, </a:t>
            </a:r>
            <a:r>
              <a:rPr lang="fr-LU" sz="2000" dirty="0" smtClean="0"/>
              <a:t>briefings</a:t>
            </a:r>
            <a:r>
              <a:rPr lang="fr-LU" sz="2000" dirty="0"/>
              <a:t>.</a:t>
            </a:r>
            <a:endParaRPr lang="en-GB" sz="2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86250" y="7079307"/>
            <a:ext cx="628650" cy="238125"/>
          </a:xfrm>
        </p:spPr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5" name="Picture 8" descr="http://www.thecarrwoodhub.com/wp-content/uploads/Networking-events-blog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715678" cy="247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482827" cy="348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24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936" y="2060848"/>
            <a:ext cx="7837512" cy="50482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400" dirty="0" smtClean="0"/>
              <a:t>EU AGRI-FOOD PROMOTION PORTAL</a:t>
            </a:r>
            <a:br>
              <a:rPr lang="en-GB" sz="4400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5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F1DE770A5C94184D93424090BDE10" ma:contentTypeVersion="2" ma:contentTypeDescription="Create a new document." ma:contentTypeScope="" ma:versionID="fe58cf79856bb35115223d8f413f3132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59B7A3-CD52-4428-BF39-6175D509F8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BDC1BB-82B9-4CF0-B3FE-5CEAB63E1F37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a3f0bd47-a814-41bf-ab48-bd3069cde275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7AB6830D-4394-424A-BB55-8B53EE294F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10099</TotalTime>
  <Words>752</Words>
  <Application>Microsoft Office PowerPoint</Application>
  <PresentationFormat>On-screen Show (4:3)</PresentationFormat>
  <Paragraphs>180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2_Slide_Master</vt:lpstr>
      <vt:lpstr>1_Slide_Master</vt:lpstr>
      <vt:lpstr>    Technical support services   Civil Dialogue Group meeting            </vt:lpstr>
      <vt:lpstr>Content of presentation</vt:lpstr>
      <vt:lpstr>       TECHNICAL SUPPORT SERVICES  </vt:lpstr>
      <vt:lpstr>Legal basis</vt:lpstr>
      <vt:lpstr>Article 9</vt:lpstr>
      <vt:lpstr>Website</vt:lpstr>
      <vt:lpstr>Reports</vt:lpstr>
      <vt:lpstr>Events</vt:lpstr>
      <vt:lpstr>          EU AGRI-FOOD PROMOTION PORTAL  </vt:lpstr>
      <vt:lpstr>Target audience</vt:lpstr>
      <vt:lpstr>Origin</vt:lpstr>
      <vt:lpstr>Origin</vt:lpstr>
      <vt:lpstr>Objectives</vt:lpstr>
      <vt:lpstr>Multipliers / Parters</vt:lpstr>
      <vt:lpstr>Content type</vt:lpstr>
      <vt:lpstr>Content type</vt:lpstr>
      <vt:lpstr>Sections</vt:lpstr>
      <vt:lpstr>Sections</vt:lpstr>
      <vt:lpstr>Sections</vt:lpstr>
      <vt:lpstr>Sub-sections</vt:lpstr>
      <vt:lpstr>Sub-sections</vt:lpstr>
      <vt:lpstr>Sub-sections</vt:lpstr>
      <vt:lpstr>Sections</vt:lpstr>
      <vt:lpstr>Sub-sections</vt:lpstr>
      <vt:lpstr>Sub-sections</vt:lpstr>
      <vt:lpstr>Sub-sections</vt:lpstr>
      <vt:lpstr>Sections</vt:lpstr>
      <vt:lpstr>Sub-sections</vt:lpstr>
      <vt:lpstr>Sub-sections</vt:lpstr>
      <vt:lpstr>Sections</vt:lpstr>
      <vt:lpstr>Registered users </vt:lpstr>
      <vt:lpstr>Do not miss</vt:lpstr>
      <vt:lpstr>Help us promote the portal</vt:lpstr>
      <vt:lpstr>Latest webinar</vt:lpstr>
      <vt:lpstr>Coming soon</vt:lpstr>
      <vt:lpstr>New services – for discussion</vt:lpstr>
      <vt:lpstr>Feedback</vt:lpstr>
      <vt:lpstr>Visit: www.agripromotion.eu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CAP_2020_General_Presentation_Final_EN_131009_animTHFinal</dc:title>
  <dc:creator>turneem</dc:creator>
  <cp:lastModifiedBy>BUTTINI-PROVENZANO Roberta (AGRI)</cp:lastModifiedBy>
  <cp:revision>1007</cp:revision>
  <cp:lastPrinted>2014-10-10T09:58:48Z</cp:lastPrinted>
  <dcterms:created xsi:type="dcterms:W3CDTF">2011-10-28T10:25:18Z</dcterms:created>
  <dcterms:modified xsi:type="dcterms:W3CDTF">2017-06-26T09:17:10Z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0x010100391F1DE770A5C94184D93424090BDE10</vt:lpwstr>
  </property>
</Properties>
</file>