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87" r:id="rId5"/>
    <p:sldId id="271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288" r:id="rId14"/>
    <p:sldId id="274" r:id="rId15"/>
    <p:sldId id="278" r:id="rId16"/>
    <p:sldId id="291" r:id="rId17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A528"/>
    <a:srgbClr val="FF9900"/>
    <a:srgbClr val="E52E87"/>
    <a:srgbClr val="F47B22"/>
    <a:srgbClr val="C5E3FF"/>
    <a:srgbClr val="238BE9"/>
    <a:srgbClr val="00AFEC"/>
    <a:srgbClr val="FFD624"/>
    <a:srgbClr val="AFC651"/>
    <a:srgbClr val="2A6A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494" autoAdjust="0"/>
  </p:normalViewPr>
  <p:slideViewPr>
    <p:cSldViewPr>
      <p:cViewPr>
        <p:scale>
          <a:sx n="75" d="100"/>
          <a:sy n="75" d="100"/>
        </p:scale>
        <p:origin x="-100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7" d="100"/>
          <a:sy n="47" d="100"/>
        </p:scale>
        <p:origin x="-2838" y="-96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077C6DE-A789-4AAB-87BE-A924DDA2AD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3A0A35F-4F92-49E4-9F04-766A330FD3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1277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2A6A9A"/>
          </a:solidFill>
          <a:ln w="73025" algn="ctr">
            <a:solidFill>
              <a:srgbClr val="2A6A9A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10" descr="en-quadri_small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3663" y="307975"/>
            <a:ext cx="1593850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6F70598-3125-46DD-8EBD-8341ED9CC9C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1" name="Rectangle 6"/>
          <p:cNvSpPr>
            <a:spLocks noChangeArrowheads="1"/>
          </p:cNvSpPr>
          <p:nvPr userDrawn="1"/>
        </p:nvSpPr>
        <p:spPr bwMode="auto">
          <a:xfrm>
            <a:off x="4229894" y="6453336"/>
            <a:ext cx="684212" cy="482601"/>
          </a:xfrm>
          <a:prstGeom prst="rect">
            <a:avLst/>
          </a:prstGeom>
          <a:solidFill>
            <a:srgbClr val="AFC65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36000"/>
          <a:lstStyle/>
          <a:p>
            <a:pPr defTabSz="457200">
              <a:lnSpc>
                <a:spcPct val="100000"/>
              </a:lnSpc>
              <a:defRPr/>
            </a:pPr>
            <a:r>
              <a:rPr lang="fr-BE" sz="400" b="0" i="1" dirty="0" err="1" smtClean="0">
                <a:solidFill>
                  <a:schemeClr val="bg1"/>
                </a:solidFill>
                <a:latin typeface="+mj-lt"/>
              </a:rPr>
              <a:t>Consumers</a:t>
            </a:r>
            <a:r>
              <a:rPr lang="fr-BE" sz="400" b="0" i="1" dirty="0" smtClean="0">
                <a:solidFill>
                  <a:schemeClr val="bg1"/>
                </a:solidFill>
                <a:latin typeface="+mj-lt"/>
              </a:rPr>
              <a:t>,</a:t>
            </a:r>
            <a:r>
              <a:rPr lang="fr-BE" sz="400" b="0" i="1" baseline="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fr-BE" sz="400" b="0" i="1" baseline="0" dirty="0" err="1" smtClean="0">
                <a:solidFill>
                  <a:schemeClr val="bg1"/>
                </a:solidFill>
                <a:latin typeface="+mj-lt"/>
              </a:rPr>
              <a:t>Health</a:t>
            </a:r>
            <a:r>
              <a:rPr lang="fr-BE" sz="400" b="0" i="1" baseline="0" dirty="0" smtClean="0">
                <a:solidFill>
                  <a:schemeClr val="bg1"/>
                </a:solidFill>
                <a:latin typeface="+mj-lt"/>
              </a:rPr>
              <a:t>, Agriculture  and Food </a:t>
            </a:r>
          </a:p>
          <a:p>
            <a:pPr defTabSz="457200">
              <a:lnSpc>
                <a:spcPct val="100000"/>
              </a:lnSpc>
              <a:defRPr/>
            </a:pPr>
            <a:r>
              <a:rPr lang="fr-BE" sz="400" b="0" i="1" baseline="0" dirty="0" err="1" smtClean="0">
                <a:solidFill>
                  <a:schemeClr val="bg1"/>
                </a:solidFill>
                <a:latin typeface="+mj-lt"/>
              </a:rPr>
              <a:t>Executive</a:t>
            </a:r>
            <a:r>
              <a:rPr lang="fr-BE" sz="400" b="0" i="1" baseline="0" dirty="0" smtClean="0">
                <a:solidFill>
                  <a:schemeClr val="bg1"/>
                </a:solidFill>
                <a:latin typeface="+mj-lt"/>
              </a:rPr>
              <a:t>  Agency</a:t>
            </a:r>
            <a:endParaRPr lang="fr-BE" sz="400" b="0" i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A8D53-3CBC-44BC-A2EB-E0806E5440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DE88F-CC5E-4590-B0C7-21CE49A579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AFC65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6" name="Picture 13" descr="logo_ce_quadri_en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3663" y="215900"/>
            <a:ext cx="159067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33261-F426-4E3C-B2AF-F6E5B7E61F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2" name="Rectangle 6"/>
          <p:cNvSpPr>
            <a:spLocks noChangeArrowheads="1"/>
          </p:cNvSpPr>
          <p:nvPr userDrawn="1"/>
        </p:nvSpPr>
        <p:spPr bwMode="auto">
          <a:xfrm>
            <a:off x="4229894" y="6381328"/>
            <a:ext cx="684212" cy="482601"/>
          </a:xfrm>
          <a:prstGeom prst="rect">
            <a:avLst/>
          </a:prstGeom>
          <a:solidFill>
            <a:srgbClr val="AFC65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36000"/>
          <a:lstStyle/>
          <a:p>
            <a:pPr defTabSz="457200">
              <a:lnSpc>
                <a:spcPct val="100000"/>
              </a:lnSpc>
              <a:defRPr/>
            </a:pPr>
            <a:r>
              <a:rPr lang="fr-BE" sz="400" b="0" i="1" dirty="0" err="1" smtClean="0">
                <a:solidFill>
                  <a:schemeClr val="bg1"/>
                </a:solidFill>
                <a:latin typeface="+mj-lt"/>
              </a:rPr>
              <a:t>Consumers</a:t>
            </a:r>
            <a:r>
              <a:rPr lang="fr-BE" sz="400" b="0" i="1" dirty="0" smtClean="0">
                <a:solidFill>
                  <a:schemeClr val="bg1"/>
                </a:solidFill>
                <a:latin typeface="+mj-lt"/>
              </a:rPr>
              <a:t>,</a:t>
            </a:r>
            <a:r>
              <a:rPr lang="fr-BE" sz="400" b="0" i="1" baseline="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fr-BE" sz="400" b="0" i="1" baseline="0" dirty="0" err="1" smtClean="0">
                <a:solidFill>
                  <a:schemeClr val="bg1"/>
                </a:solidFill>
                <a:latin typeface="+mj-lt"/>
              </a:rPr>
              <a:t>Health</a:t>
            </a:r>
            <a:r>
              <a:rPr lang="fr-BE" sz="400" b="0" i="1" baseline="0" dirty="0" smtClean="0">
                <a:solidFill>
                  <a:schemeClr val="bg1"/>
                </a:solidFill>
                <a:latin typeface="+mj-lt"/>
              </a:rPr>
              <a:t>, Agriculture  and Food </a:t>
            </a:r>
          </a:p>
          <a:p>
            <a:pPr defTabSz="457200">
              <a:lnSpc>
                <a:spcPct val="100000"/>
              </a:lnSpc>
              <a:defRPr/>
            </a:pPr>
            <a:r>
              <a:rPr lang="fr-BE" sz="400" b="0" i="1" baseline="0" dirty="0" err="1" smtClean="0">
                <a:solidFill>
                  <a:schemeClr val="bg1"/>
                </a:solidFill>
                <a:latin typeface="+mj-lt"/>
              </a:rPr>
              <a:t>Executive</a:t>
            </a:r>
            <a:r>
              <a:rPr lang="fr-BE" sz="400" b="0" i="1" baseline="0" dirty="0" smtClean="0">
                <a:solidFill>
                  <a:schemeClr val="bg1"/>
                </a:solidFill>
                <a:latin typeface="+mj-lt"/>
              </a:rPr>
              <a:t>  Agency</a:t>
            </a:r>
            <a:endParaRPr lang="fr-BE" sz="400" b="0" i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6250480"/>
            <a:ext cx="3384376" cy="5206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44D1E-E0E5-495C-83A5-AEAFF5AACD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E249E-4640-44D7-A4DF-24E089207D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8B0BB-0545-4B80-8A0B-FFA9B84B3E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69634-AA82-44A8-8942-0FD81E426D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36B76-ED93-4C8D-91EF-8B8B968A6E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7D68A-ACE6-41E4-9FD4-77C420E864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Et dolor fragum</a:t>
            </a:r>
            <a:endParaRPr lang="en-GB" smtClean="0"/>
          </a:p>
          <a:p>
            <a:pPr lvl="1"/>
            <a:r>
              <a:rPr lang="en-GB" smtClean="0"/>
              <a:t>Et dolor fragum</a:t>
            </a:r>
          </a:p>
          <a:p>
            <a:pPr lvl="2"/>
            <a:r>
              <a:rPr lang="en-GB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dirty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8BAE1C3D-F55A-4FDD-B7E1-B7C8C9B3DCD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chafea/agri/faq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140200" y="1916832"/>
            <a:ext cx="4896296" cy="3659733"/>
          </a:xfrm>
        </p:spPr>
        <p:txBody>
          <a:bodyPr/>
          <a:lstStyle/>
          <a:p>
            <a:r>
              <a:rPr lang="en-US" sz="2800" dirty="0" smtClean="0">
                <a:solidFill>
                  <a:srgbClr val="FFFF00"/>
                </a:solidFill>
              </a:rPr>
              <a:t>2017 calls for proposals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3000" b="0" i="1" dirty="0" smtClean="0">
                <a:solidFill>
                  <a:schemeClr val="bg1"/>
                </a:solidFill>
              </a:rPr>
              <a:t>Submission statistics and call helpdesk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4572000" y="5517232"/>
            <a:ext cx="35718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dirty="0" smtClean="0">
                <a:solidFill>
                  <a:schemeClr val="bg1"/>
                </a:solidFill>
              </a:rPr>
              <a:t>Consumers, Health, Agriculture and Food Executive Agency</a:t>
            </a: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516216" y="6276975"/>
            <a:ext cx="26754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dirty="0" smtClean="0">
                <a:solidFill>
                  <a:schemeClr val="bg1"/>
                </a:solidFill>
              </a:rPr>
              <a:t>Civil dialogue group meeting, 30 June 2017</a:t>
            </a:r>
            <a:endParaRPr lang="en-US" altLang="en-US" dirty="0">
              <a:solidFill>
                <a:schemeClr val="bg1"/>
              </a:solidFill>
            </a:endParaRPr>
          </a:p>
        </p:txBody>
      </p:sp>
      <p:pic>
        <p:nvPicPr>
          <p:cNvPr id="6" name="Content Placeholder 5" descr="C:\Users\THISSMA\AppData\Local\Microsoft\Windows\Temporary Internet Files\Content.Outlook\GPZ7LADV\ENJO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1990123"/>
            <a:ext cx="2099320" cy="381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05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Helpdesk statistics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GB" dirty="0" smtClean="0"/>
              <a:t>Period: 12 January – 20 April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dirty="0" smtClean="0"/>
              <a:t>Phone calls:</a:t>
            </a:r>
          </a:p>
          <a:p>
            <a:pPr>
              <a:spcBef>
                <a:spcPts val="1200"/>
              </a:spcBef>
            </a:pPr>
            <a:r>
              <a:rPr lang="en-GB" sz="2000" b="0" dirty="0" smtClean="0"/>
              <a:t>57 calls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dirty="0" smtClean="0"/>
              <a:t>E-mails:</a:t>
            </a:r>
          </a:p>
          <a:p>
            <a:pPr>
              <a:spcBef>
                <a:spcPts val="1200"/>
              </a:spcBef>
            </a:pPr>
            <a:r>
              <a:rPr lang="en-GB" sz="2000" dirty="0" smtClean="0"/>
              <a:t>307 emails, 537 questions; 30% less than in 2016</a:t>
            </a:r>
          </a:p>
          <a:p>
            <a:pPr>
              <a:spcBef>
                <a:spcPts val="1200"/>
              </a:spcBef>
            </a:pPr>
            <a:r>
              <a:rPr lang="en-GB" sz="2000" dirty="0" smtClean="0"/>
              <a:t>average time for sending out reply: 2,5 calendar days, 1,5 working days</a:t>
            </a:r>
          </a:p>
          <a:p>
            <a:pPr>
              <a:spcBef>
                <a:spcPts val="1200"/>
              </a:spcBef>
            </a:pPr>
            <a:endParaRPr lang="en-GB" b="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69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Helpdesk statistics (2)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508015"/>
              </p:ext>
            </p:extLst>
          </p:nvPr>
        </p:nvGraphicFramePr>
        <p:xfrm>
          <a:off x="1115617" y="2420894"/>
          <a:ext cx="6984775" cy="38164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70541"/>
                <a:gridCol w="1281231"/>
                <a:gridCol w="1281231"/>
                <a:gridCol w="1570541"/>
                <a:gridCol w="1281231"/>
              </a:tblGrid>
              <a:tr h="406592">
                <a:tc>
                  <a:txBody>
                    <a:bodyPr/>
                    <a:lstStyle/>
                    <a:p>
                      <a:pPr algn="l" fontAlgn="b"/>
                      <a:r>
                        <a:rPr lang="fr-BE" sz="1200" b="1" u="none" strike="noStrike" dirty="0" err="1">
                          <a:effectLst/>
                        </a:rPr>
                        <a:t>Member</a:t>
                      </a:r>
                      <a:r>
                        <a:rPr lang="fr-BE" sz="1200" b="1" u="none" strike="noStrike" dirty="0">
                          <a:effectLst/>
                        </a:rPr>
                        <a:t> State</a:t>
                      </a:r>
                      <a:endParaRPr lang="fr-BE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200" b="1" u="none" strike="noStrike" dirty="0">
                          <a:effectLst/>
                        </a:rPr>
                        <a:t>N° of emails</a:t>
                      </a:r>
                      <a:endParaRPr lang="fr-BE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200" b="1" u="none" strike="noStrike" dirty="0">
                          <a:effectLst/>
                        </a:rPr>
                        <a:t> </a:t>
                      </a:r>
                      <a:endParaRPr lang="fr-BE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200" b="1" u="none" strike="noStrike" dirty="0" err="1">
                          <a:effectLst/>
                        </a:rPr>
                        <a:t>Member</a:t>
                      </a:r>
                      <a:r>
                        <a:rPr lang="fr-BE" sz="1200" b="1" u="none" strike="noStrike" dirty="0">
                          <a:effectLst/>
                        </a:rPr>
                        <a:t> State</a:t>
                      </a:r>
                      <a:endParaRPr lang="fr-BE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200" b="1" u="none" strike="noStrike" dirty="0">
                          <a:effectLst/>
                        </a:rPr>
                        <a:t>N° of emails</a:t>
                      </a:r>
                      <a:endParaRPr lang="fr-BE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31018"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IT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81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LV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5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31018"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BE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39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UK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4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31018"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ES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36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SE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3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31018"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EL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28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PT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3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31018"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FR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16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CZ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3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31018"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LT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14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RO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2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31018"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DE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13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SK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2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31018"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HU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9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SL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2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31018"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NL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7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FI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1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31018"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PL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7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CY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1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31018"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DK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6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BG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1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31018"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HR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6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IE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1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4065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AT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5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100" u="none" strike="noStrike">
                          <a:effectLst/>
                        </a:rPr>
                        <a:t>Third countries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u="none" strike="noStrike">
                          <a:effectLst/>
                        </a:rPr>
                        <a:t>12</a:t>
                      </a:r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31018">
                <a:tc>
                  <a:txBody>
                    <a:bodyPr/>
                    <a:lstStyle/>
                    <a:p>
                      <a:pPr algn="ctr" fontAlgn="b"/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B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100" b="1" u="none" strike="noStrike" dirty="0">
                          <a:effectLst/>
                        </a:rPr>
                        <a:t>TOTAL</a:t>
                      </a:r>
                      <a:endParaRPr lang="fr-B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100" b="1" u="none" strike="noStrike" dirty="0" smtClean="0">
                          <a:effectLst/>
                        </a:rPr>
                        <a:t>307</a:t>
                      </a:r>
                      <a:endParaRPr lang="fr-B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490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484263"/>
            <a:ext cx="8229600" cy="936625"/>
          </a:xfrm>
        </p:spPr>
        <p:txBody>
          <a:bodyPr/>
          <a:lstStyle/>
          <a:p>
            <a:r>
              <a:rPr lang="fr-LU" dirty="0" smtClean="0"/>
              <a:t>Frequently asked question</a:t>
            </a:r>
            <a:br>
              <a:rPr lang="fr-LU" dirty="0" smtClean="0"/>
            </a:br>
            <a:r>
              <a:rPr lang="en-GB" sz="3200" b="0" dirty="0"/>
              <a:t/>
            </a:r>
            <a:br>
              <a:rPr lang="en-GB" sz="3200" b="0" dirty="0"/>
            </a:b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821299"/>
            <a:ext cx="7704856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endParaRPr lang="en-GB" sz="2000" b="0" dirty="0" smtClean="0">
              <a:hlinkClick r:id="rId2"/>
            </a:endParaRPr>
          </a:p>
          <a:p>
            <a:pPr>
              <a:spcAft>
                <a:spcPts val="600"/>
              </a:spcAft>
            </a:pPr>
            <a:r>
              <a:rPr lang="en-GB" sz="2000" b="0" dirty="0" smtClean="0">
                <a:hlinkClick r:id="rId2"/>
              </a:rPr>
              <a:t>http</a:t>
            </a:r>
            <a:r>
              <a:rPr lang="en-GB" sz="2000" b="0" dirty="0">
                <a:hlinkClick r:id="rId2"/>
              </a:rPr>
              <a:t>://ec.europa.eu/chafea/agri/</a:t>
            </a:r>
            <a:r>
              <a:rPr lang="en-GB" sz="2000" b="0" dirty="0" smtClean="0">
                <a:hlinkClick r:id="rId2"/>
              </a:rPr>
              <a:t>faq.html</a:t>
            </a:r>
            <a:endParaRPr lang="en-GB" sz="2000" dirty="0" smtClean="0">
              <a:solidFill>
                <a:srgbClr val="0F5494"/>
              </a:solidFill>
            </a:endParaRPr>
          </a:p>
          <a:p>
            <a:pPr>
              <a:spcAft>
                <a:spcPts val="600"/>
              </a:spcAft>
            </a:pPr>
            <a:endParaRPr lang="en-GB" sz="2000" dirty="0" smtClean="0">
              <a:solidFill>
                <a:srgbClr val="0F5494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rgbClr val="0F5494"/>
                </a:solidFill>
              </a:rPr>
              <a:t>Eligibility and implementation rules: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rgbClr val="0F5494"/>
                </a:solidFill>
              </a:rPr>
              <a:t>Eligibility </a:t>
            </a:r>
            <a:r>
              <a:rPr lang="en-GB" sz="2000" b="0" dirty="0">
                <a:solidFill>
                  <a:srgbClr val="0F5494"/>
                </a:solidFill>
              </a:rPr>
              <a:t>of applicants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rgbClr val="0F5494"/>
                </a:solidFill>
              </a:rPr>
              <a:t>Eligibility of products and activities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rgbClr val="0F5494"/>
                </a:solidFill>
              </a:rPr>
              <a:t>Campaign messages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rgbClr val="0F5494"/>
                </a:solidFill>
              </a:rPr>
              <a:t>Brands and origin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rgbClr val="0F5494"/>
                </a:solidFill>
              </a:rPr>
              <a:t>Selection of implementing </a:t>
            </a:r>
            <a:r>
              <a:rPr lang="en-GB" sz="2000" b="0" dirty="0" smtClean="0">
                <a:solidFill>
                  <a:srgbClr val="0F5494"/>
                </a:solidFill>
              </a:rPr>
              <a:t>bodies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rgbClr val="0F5494"/>
                </a:solidFill>
              </a:rPr>
              <a:t>Eligible costs</a:t>
            </a:r>
          </a:p>
        </p:txBody>
      </p:sp>
    </p:spTree>
    <p:extLst>
      <p:ext uri="{BB962C8B-B14F-4D97-AF65-F5344CB8AC3E}">
        <p14:creationId xmlns:p14="http://schemas.microsoft.com/office/powerpoint/2010/main" val="244186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12086"/>
            <a:ext cx="9144000" cy="830997"/>
          </a:xfrm>
        </p:spPr>
        <p:txBody>
          <a:bodyPr>
            <a:spAutoFit/>
          </a:bodyPr>
          <a:lstStyle/>
          <a:p>
            <a:pPr algn="ctr"/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08520" y="1844824"/>
            <a:ext cx="9001001" cy="5832648"/>
          </a:xfrm>
          <a:noFill/>
        </p:spPr>
        <p:txBody>
          <a:bodyPr/>
          <a:lstStyle/>
          <a:p>
            <a:pPr marL="457200" lvl="1" indent="0">
              <a:spcAft>
                <a:spcPts val="1000"/>
              </a:spcAft>
              <a:buClr>
                <a:srgbClr val="0070C0"/>
              </a:buClr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 marL="457200" lvl="1" indent="0" algn="ctr">
              <a:spcAft>
                <a:spcPts val="1000"/>
              </a:spcAft>
              <a:buClr>
                <a:srgbClr val="0070C0"/>
              </a:buClr>
              <a:buNone/>
            </a:pPr>
            <a:r>
              <a:rPr lang="en-US" sz="2800" dirty="0" smtClean="0"/>
              <a:t>Thank you very much for your attention!</a:t>
            </a:r>
          </a:p>
          <a:p>
            <a:pPr lvl="1">
              <a:spcAft>
                <a:spcPts val="1000"/>
              </a:spcAft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en-US" sz="2000" i="1" dirty="0" smtClean="0"/>
          </a:p>
          <a:p>
            <a:pPr marL="914400" lvl="2" indent="0">
              <a:spcAft>
                <a:spcPts val="1000"/>
              </a:spcAft>
              <a:buClr>
                <a:srgbClr val="0070C0"/>
              </a:buClr>
            </a:pP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144114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 of the presentation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GB" dirty="0" smtClean="0"/>
              <a:t>2017 calls - submission </a:t>
            </a:r>
            <a:r>
              <a:rPr lang="en-GB" dirty="0"/>
              <a:t>statistics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Call helpdesk</a:t>
            </a:r>
          </a:p>
        </p:txBody>
      </p:sp>
    </p:spTree>
    <p:extLst>
      <p:ext uri="{BB962C8B-B14F-4D97-AF65-F5344CB8AC3E}">
        <p14:creationId xmlns:p14="http://schemas.microsoft.com/office/powerpoint/2010/main" val="150127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864096"/>
          </a:xfrm>
        </p:spPr>
        <p:txBody>
          <a:bodyPr/>
          <a:lstStyle/>
          <a:p>
            <a:pPr>
              <a:spcBef>
                <a:spcPts val="1200"/>
              </a:spcBef>
            </a:pPr>
            <a:endParaRPr lang="en-GB" b="0" dirty="0" smtClean="0"/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GB" dirty="0" smtClean="0"/>
              <a:t>Received proposals</a:t>
            </a:r>
            <a:endParaRPr lang="en-GB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2940308"/>
              </p:ext>
            </p:extLst>
          </p:nvPr>
        </p:nvGraphicFramePr>
        <p:xfrm>
          <a:off x="2295066" y="227687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348880"/>
            <a:ext cx="4392488" cy="26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334" y="5214391"/>
            <a:ext cx="7056050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884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endParaRPr lang="en-GB" b="0" dirty="0" smtClean="0"/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936625"/>
          </a:xfrm>
        </p:spPr>
        <p:txBody>
          <a:bodyPr/>
          <a:lstStyle/>
          <a:p>
            <a:r>
              <a:rPr lang="en-NZ" dirty="0" smtClean="0"/>
              <a:t>Budget by topic</a:t>
            </a:r>
            <a:endParaRPr lang="en-NZ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6558483" cy="3871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299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endParaRPr lang="en-GB" b="0" dirty="0" smtClean="0"/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936625"/>
          </a:xfrm>
        </p:spPr>
        <p:txBody>
          <a:bodyPr/>
          <a:lstStyle/>
          <a:p>
            <a:r>
              <a:rPr lang="en-NZ" dirty="0" smtClean="0"/>
              <a:t>Budget by topic</a:t>
            </a:r>
            <a:endParaRPr lang="en-NZ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58963"/>
            <a:ext cx="6696744" cy="4382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4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936625"/>
          </a:xfrm>
        </p:spPr>
        <p:txBody>
          <a:bodyPr/>
          <a:lstStyle/>
          <a:p>
            <a:r>
              <a:rPr lang="en-NZ" dirty="0" smtClean="0"/>
              <a:t>Simple proposals by Member State</a:t>
            </a:r>
            <a:endParaRPr lang="en-NZ" dirty="0"/>
          </a:p>
        </p:txBody>
      </p:sp>
      <p:sp>
        <p:nvSpPr>
          <p:cNvPr id="2" name="TextBox 1"/>
          <p:cNvSpPr txBox="1"/>
          <p:nvPr/>
        </p:nvSpPr>
        <p:spPr>
          <a:xfrm>
            <a:off x="6545513" y="3597289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b="0" dirty="0" smtClean="0">
                <a:solidFill>
                  <a:srgbClr val="FF0000"/>
                </a:solidFill>
              </a:rPr>
              <a:t>No proposals were received from Malta, Luxembourg, Finland, Estonia, Slovakia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035646"/>
            <a:ext cx="3676650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188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936625"/>
          </a:xfrm>
        </p:spPr>
        <p:txBody>
          <a:bodyPr/>
          <a:lstStyle/>
          <a:p>
            <a:r>
              <a:rPr lang="en-NZ" dirty="0" smtClean="0"/>
              <a:t>Multi proposals</a:t>
            </a:r>
            <a:endParaRPr lang="en-N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04864"/>
            <a:ext cx="5271606" cy="3523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952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936625"/>
          </a:xfrm>
        </p:spPr>
        <p:txBody>
          <a:bodyPr/>
          <a:lstStyle/>
          <a:p>
            <a:r>
              <a:rPr lang="en-NZ" sz="2800" dirty="0" smtClean="0"/>
              <a:t>Budget by product sector – simple call</a:t>
            </a:r>
            <a:endParaRPr lang="en-NZ" sz="28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7438740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485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936625"/>
          </a:xfrm>
        </p:spPr>
        <p:txBody>
          <a:bodyPr/>
          <a:lstStyle/>
          <a:p>
            <a:r>
              <a:rPr lang="en-NZ" sz="2800" dirty="0" smtClean="0"/>
              <a:t>Budget by product sector – multi call</a:t>
            </a:r>
            <a:endParaRPr lang="en-NZ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048" y="2281362"/>
            <a:ext cx="6490789" cy="3019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111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1D29931885E4B830A1570EAFB918A" ma:contentTypeVersion="2" ma:contentTypeDescription="Create a new document." ma:contentTypeScope="" ma:versionID="740a6bdf7d2ba505ffd43f68e82963e9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58c033809eba6c005b0f7e67d21c05b1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15CED134-6B24-4E31-AAEE-8AFAC7BD57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1AA313-8C53-431A-8BC1-240314D7FC7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DBB52C-7338-46A7-804F-94D3B0CC4C67}">
  <ds:schemaRefs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elements/1.1/"/>
    <ds:schemaRef ds:uri="http://purl.org/dc/dcmitype/"/>
    <ds:schemaRef ds:uri="http://www.w3.org/XML/1998/namespace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3522</TotalTime>
  <Words>230</Words>
  <Application>Microsoft Office PowerPoint</Application>
  <PresentationFormat>On-screen Show (4:3)</PresentationFormat>
  <Paragraphs>95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2017 calls for proposals  Submission statistics and call helpdesk</vt:lpstr>
      <vt:lpstr>Content of the presentation</vt:lpstr>
      <vt:lpstr>Received proposals</vt:lpstr>
      <vt:lpstr>Budget by topic</vt:lpstr>
      <vt:lpstr>Budget by topic</vt:lpstr>
      <vt:lpstr>Simple proposals by Member State</vt:lpstr>
      <vt:lpstr>Multi proposals</vt:lpstr>
      <vt:lpstr>Budget by product sector – simple call</vt:lpstr>
      <vt:lpstr>Budget by product sector – multi call</vt:lpstr>
      <vt:lpstr>Helpdesk statistics (1)</vt:lpstr>
      <vt:lpstr>Helpdesk statistics (2)</vt:lpstr>
      <vt:lpstr>Frequently asked question  </vt:lpstr>
      <vt:lpstr> 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 Template Green Banner - 2014</dc:title>
  <dc:creator>turneem</dc:creator>
  <cp:lastModifiedBy>BUTTINI-PROVENZANO Roberta (AGRI)</cp:lastModifiedBy>
  <cp:revision>383</cp:revision>
  <cp:lastPrinted>2015-03-04T15:03:24Z</cp:lastPrinted>
  <dcterms:created xsi:type="dcterms:W3CDTF">2011-10-28T10:25:18Z</dcterms:created>
  <dcterms:modified xsi:type="dcterms:W3CDTF">2017-06-26T09:15:35Z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0x0101000B51D29931885E4B830A1570EAFB918A</vt:lpwstr>
  </property>
</Properties>
</file>